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32"/>
  </p:notesMasterIdLst>
  <p:handoutMasterIdLst>
    <p:handoutMasterId r:id="rId133"/>
  </p:handoutMasterIdLst>
  <p:sldIdLst>
    <p:sldId id="256" r:id="rId5"/>
    <p:sldId id="846" r:id="rId6"/>
    <p:sldId id="847" r:id="rId7"/>
    <p:sldId id="848" r:id="rId8"/>
    <p:sldId id="849" r:id="rId9"/>
    <p:sldId id="850" r:id="rId10"/>
    <p:sldId id="858" r:id="rId11"/>
    <p:sldId id="859" r:id="rId12"/>
    <p:sldId id="860" r:id="rId13"/>
    <p:sldId id="861" r:id="rId14"/>
    <p:sldId id="881" r:id="rId15"/>
    <p:sldId id="851" r:id="rId16"/>
    <p:sldId id="862" r:id="rId17"/>
    <p:sldId id="863" r:id="rId18"/>
    <p:sldId id="864" r:id="rId19"/>
    <p:sldId id="866" r:id="rId20"/>
    <p:sldId id="867" r:id="rId21"/>
    <p:sldId id="868" r:id="rId22"/>
    <p:sldId id="869" r:id="rId23"/>
    <p:sldId id="870" r:id="rId24"/>
    <p:sldId id="871" r:id="rId25"/>
    <p:sldId id="872" r:id="rId26"/>
    <p:sldId id="873" r:id="rId27"/>
    <p:sldId id="874" r:id="rId28"/>
    <p:sldId id="875" r:id="rId29"/>
    <p:sldId id="876" r:id="rId30"/>
    <p:sldId id="877" r:id="rId31"/>
    <p:sldId id="878" r:id="rId32"/>
    <p:sldId id="879" r:id="rId33"/>
    <p:sldId id="880" r:id="rId34"/>
    <p:sldId id="842" r:id="rId35"/>
    <p:sldId id="907" r:id="rId36"/>
    <p:sldId id="882" r:id="rId37"/>
    <p:sldId id="883" r:id="rId38"/>
    <p:sldId id="884" r:id="rId39"/>
    <p:sldId id="885" r:id="rId40"/>
    <p:sldId id="886" r:id="rId41"/>
    <p:sldId id="887" r:id="rId42"/>
    <p:sldId id="888" r:id="rId43"/>
    <p:sldId id="889" r:id="rId44"/>
    <p:sldId id="890" r:id="rId45"/>
    <p:sldId id="891" r:id="rId46"/>
    <p:sldId id="892" r:id="rId47"/>
    <p:sldId id="893" r:id="rId48"/>
    <p:sldId id="894" r:id="rId49"/>
    <p:sldId id="895" r:id="rId50"/>
    <p:sldId id="896" r:id="rId51"/>
    <p:sldId id="897" r:id="rId52"/>
    <p:sldId id="898" r:id="rId53"/>
    <p:sldId id="899" r:id="rId54"/>
    <p:sldId id="900" r:id="rId55"/>
    <p:sldId id="901" r:id="rId56"/>
    <p:sldId id="902" r:id="rId57"/>
    <p:sldId id="903" r:id="rId58"/>
    <p:sldId id="904" r:id="rId59"/>
    <p:sldId id="905" r:id="rId60"/>
    <p:sldId id="906" r:id="rId61"/>
    <p:sldId id="908" r:id="rId62"/>
    <p:sldId id="909" r:id="rId63"/>
    <p:sldId id="924" r:id="rId64"/>
    <p:sldId id="910" r:id="rId65"/>
    <p:sldId id="911" r:id="rId66"/>
    <p:sldId id="912" r:id="rId67"/>
    <p:sldId id="913" r:id="rId68"/>
    <p:sldId id="914" r:id="rId69"/>
    <p:sldId id="915" r:id="rId70"/>
    <p:sldId id="916" r:id="rId71"/>
    <p:sldId id="917" r:id="rId72"/>
    <p:sldId id="918" r:id="rId73"/>
    <p:sldId id="919" r:id="rId74"/>
    <p:sldId id="920" r:id="rId75"/>
    <p:sldId id="921" r:id="rId76"/>
    <p:sldId id="922" r:id="rId77"/>
    <p:sldId id="925" r:id="rId78"/>
    <p:sldId id="926" r:id="rId79"/>
    <p:sldId id="927" r:id="rId80"/>
    <p:sldId id="928" r:id="rId81"/>
    <p:sldId id="929" r:id="rId82"/>
    <p:sldId id="930" r:id="rId83"/>
    <p:sldId id="931" r:id="rId84"/>
    <p:sldId id="932" r:id="rId85"/>
    <p:sldId id="933" r:id="rId86"/>
    <p:sldId id="934" r:id="rId87"/>
    <p:sldId id="935" r:id="rId88"/>
    <p:sldId id="936" r:id="rId89"/>
    <p:sldId id="937" r:id="rId90"/>
    <p:sldId id="938" r:id="rId91"/>
    <p:sldId id="939" r:id="rId92"/>
    <p:sldId id="940" r:id="rId93"/>
    <p:sldId id="941" r:id="rId94"/>
    <p:sldId id="942" r:id="rId95"/>
    <p:sldId id="943" r:id="rId96"/>
    <p:sldId id="944" r:id="rId97"/>
    <p:sldId id="945" r:id="rId98"/>
    <p:sldId id="946" r:id="rId99"/>
    <p:sldId id="947" r:id="rId100"/>
    <p:sldId id="948" r:id="rId101"/>
    <p:sldId id="949" r:id="rId102"/>
    <p:sldId id="950" r:id="rId103"/>
    <p:sldId id="951" r:id="rId104"/>
    <p:sldId id="964" r:id="rId105"/>
    <p:sldId id="963" r:id="rId106"/>
    <p:sldId id="952" r:id="rId107"/>
    <p:sldId id="953" r:id="rId108"/>
    <p:sldId id="954" r:id="rId109"/>
    <p:sldId id="955" r:id="rId110"/>
    <p:sldId id="956" r:id="rId111"/>
    <p:sldId id="957" r:id="rId112"/>
    <p:sldId id="958" r:id="rId113"/>
    <p:sldId id="959" r:id="rId114"/>
    <p:sldId id="960" r:id="rId115"/>
    <p:sldId id="961" r:id="rId116"/>
    <p:sldId id="962" r:id="rId117"/>
    <p:sldId id="965" r:id="rId118"/>
    <p:sldId id="966" r:id="rId119"/>
    <p:sldId id="967" r:id="rId120"/>
    <p:sldId id="977" r:id="rId121"/>
    <p:sldId id="968" r:id="rId122"/>
    <p:sldId id="969" r:id="rId123"/>
    <p:sldId id="970" r:id="rId124"/>
    <p:sldId id="971" r:id="rId125"/>
    <p:sldId id="972" r:id="rId126"/>
    <p:sldId id="973" r:id="rId127"/>
    <p:sldId id="974" r:id="rId128"/>
    <p:sldId id="975" r:id="rId129"/>
    <p:sldId id="976" r:id="rId130"/>
    <p:sldId id="978" r:id="rId131"/>
  </p:sldIdLst>
  <p:sldSz cx="9144000" cy="6858000" type="screen4x3"/>
  <p:notesSz cx="9928225" cy="6797675"/>
  <p:custDataLst>
    <p:tags r:id="rId13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B21212"/>
    <a:srgbClr val="FDCFD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66" y="5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theme" Target="theme/theme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tags" Target="tags/tag1.xml"/><Relationship Id="rId139" Type="http://schemas.openxmlformats.org/officeDocument/2006/relationships/tableStyles" Target="tableStyle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commentAuthors" Target="commentAuthor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03/08/2018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3063196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350042567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404376632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861566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350609803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44880748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15724213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38775998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190232448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385746161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25792187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41503067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171143286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44800430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168284610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82194199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342849157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395187803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203918045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110608539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20460939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2997016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338457357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185916694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61452178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755893790"/>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351868632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35805411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235337576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20991030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14188324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722381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346057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8726512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763136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139884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952257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009458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275591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044347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3684741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146437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1983107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6217383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7842445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525133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684545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209364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307749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658718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74742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8288940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E6C00DB4-E585-43D3-9A29-E1C42556C769}" type="slidenum">
              <a:rPr lang="en-GB" smtClean="0"/>
              <a:pPr>
                <a:defRPr/>
              </a:pPr>
              <a:t>32</a:t>
            </a:fld>
            <a:endParaRPr lang="en-GB" dirty="0"/>
          </a:p>
        </p:txBody>
      </p:sp>
    </p:spTree>
    <p:extLst>
      <p:ext uri="{BB962C8B-B14F-4D97-AF65-F5344CB8AC3E}">
        <p14:creationId xmlns:p14="http://schemas.microsoft.com/office/powerpoint/2010/main" val="8929466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120634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0365602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5173121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7306356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7950265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20909886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039878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635803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0023411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37019531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8962041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1939884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38305582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8633665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2108231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4637896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6041081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618398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067368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34094598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2884034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39911794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1778296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4541095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10169037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705417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2597317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66814924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4261263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62490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40866083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4504831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8449452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08410265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9363426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1654459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831461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3564526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378101919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4223616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98535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386635536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6406024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19590766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92562402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77754905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07501256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143015099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52259264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180722513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34628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612903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424288109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27078707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72920759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364495957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301070728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149460004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23810233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52893757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4131486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2975690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98632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93824872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416273293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292883422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136928760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78687312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41415106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232915260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42530703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337401664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28312596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7" Type="http://schemas.openxmlformats.org/officeDocument/2006/relationships/image" Target="../media/image3.jpeg"/><Relationship Id="rId2" Type="http://schemas.openxmlformats.org/officeDocument/2006/relationships/slide" Target="../slides/slide127.xml"/><Relationship Id="rId1" Type="http://schemas.openxmlformats.org/officeDocument/2006/relationships/slideMaster" Target="../slideMasters/slideMaster1.xml"/><Relationship Id="rId6" Type="http://schemas.openxmlformats.org/officeDocument/2006/relationships/slide" Target="../slides/slide100.xml"/><Relationship Id="rId5" Type="http://schemas.openxmlformats.org/officeDocument/2006/relationships/slide" Target="../slides/slide59.xml"/><Relationship Id="rId4" Type="http://schemas.openxmlformats.org/officeDocument/2006/relationships/slide" Target="../slides/slide33.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6185030" y="617838"/>
            <a:ext cx="763234" cy="3628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Questions</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3" action="ppaction://hlinksldjump"/>
          </p:cNvPr>
          <p:cNvSpPr/>
          <p:nvPr userDrawn="1"/>
        </p:nvSpPr>
        <p:spPr>
          <a:xfrm>
            <a:off x="179512" y="593304"/>
            <a:ext cx="2001926" cy="387424"/>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2.1  - Planned Economic</a:t>
            </a:r>
            <a:r>
              <a:rPr lang="en-GB" sz="1000" b="1" baseline="0" dirty="0" smtClean="0">
                <a:latin typeface="Arial" panose="020B0604020202020204" pitchFamily="34" charset="0"/>
                <a:cs typeface="Arial" panose="020B0604020202020204" pitchFamily="34" charset="0"/>
              </a:rPr>
              <a:t> System</a:t>
            </a:r>
            <a:endParaRPr lang="en-GB" sz="1000" b="1" dirty="0">
              <a:latin typeface="Arial" panose="020B0604020202020204" pitchFamily="34" charset="0"/>
              <a:cs typeface="Arial" panose="020B0604020202020204" pitchFamily="34" charset="0"/>
            </a:endParaRPr>
          </a:p>
        </p:txBody>
      </p:sp>
      <p:sp>
        <p:nvSpPr>
          <p:cNvPr id="9" name="Round Same Side Corner Rectangle 8">
            <a:hlinkClick r:id="rId4" action="ppaction://hlinksldjump"/>
          </p:cNvPr>
          <p:cNvSpPr/>
          <p:nvPr userDrawn="1"/>
        </p:nvSpPr>
        <p:spPr>
          <a:xfrm>
            <a:off x="2250556" y="617838"/>
            <a:ext cx="1598474"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2.2 - Supply and Demand</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userDrawn="1"/>
        </p:nvSpPr>
        <p:spPr>
          <a:xfrm>
            <a:off x="3918148" y="617838"/>
            <a:ext cx="919192"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2.3 -</a:t>
            </a:r>
            <a:r>
              <a:rPr lang="en-GB" sz="1000" b="1" baseline="0" dirty="0" smtClean="0">
                <a:latin typeface="Arial" panose="020B0604020202020204" pitchFamily="34" charset="0"/>
                <a:cs typeface="Arial" panose="020B0604020202020204" pitchFamily="34" charset="0"/>
              </a:rPr>
              <a:t> </a:t>
            </a:r>
            <a:r>
              <a:rPr lang="en-GB" sz="1000" b="1" dirty="0" smtClean="0">
                <a:latin typeface="Arial" panose="020B0604020202020204" pitchFamily="34" charset="0"/>
                <a:cs typeface="Arial" panose="020B0604020202020204" pitchFamily="34" charset="0"/>
              </a:rPr>
              <a:t>Elasticity</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4906458" y="617838"/>
            <a:ext cx="1209453"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2.4 – Market Failure</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8172400" y="23696"/>
            <a:ext cx="936104" cy="89905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6"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2" r:id="rId3"/>
    <p:sldLayoutId id="2147483713" r:id="rId4"/>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LO2%20-%202.4%20-%20Market%20Failure%20-%20Activity.docx"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117.xml.rels><?xml version="1.0" encoding="UTF-8" standalone="yes"?>
<Relationships xmlns="http://schemas.openxmlformats.org/package/2006/relationships"><Relationship Id="rId3" Type="http://schemas.openxmlformats.org/officeDocument/2006/relationships/image" Target="../media/image85.gi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hyperlink" Target="LO2%20-%20Resources/2.4%20-%20Market%20Failure%20-%20Exam%20Questions.docx" TargetMode="External"/><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19.xml"/><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jpe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image" Target="../media/image91.jpeg"/><Relationship Id="rId4" Type="http://schemas.openxmlformats.org/officeDocument/2006/relationships/image" Target="../media/image90.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93.gif"/><Relationship Id="rId2" Type="http://schemas.openxmlformats.org/officeDocument/2006/relationships/notesSlide" Target="../notesSlides/notesSlide124.xml"/><Relationship Id="rId1" Type="http://schemas.openxmlformats.org/officeDocument/2006/relationships/slideLayout" Target="../slideLayouts/slideLayout2.xml"/><Relationship Id="rId6" Type="http://schemas.openxmlformats.org/officeDocument/2006/relationships/image" Target="../media/image96.jpeg"/><Relationship Id="rId5" Type="http://schemas.openxmlformats.org/officeDocument/2006/relationships/image" Target="../media/image95.png"/><Relationship Id="rId4" Type="http://schemas.openxmlformats.org/officeDocument/2006/relationships/image" Target="../media/image94.jpe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hyperlink" Target="LO2%20-%20Resources/2.4%20-%20Market%20Failure%20-%20Review%20Questions.docx" TargetMode="External"/><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hyperlink" Target="LO2%20-%20Resources/2.4%20-%20Market%20Failure%20-%20Government%20Influence%20Questions.docx" TargetMode="External"/></Relationships>
</file>

<file path=ppt/slides/_rels/slide127.xml.rels><?xml version="1.0" encoding="UTF-8" standalone="yes"?>
<Relationships xmlns="http://schemas.openxmlformats.org/package/2006/relationships"><Relationship Id="rId3" Type="http://schemas.openxmlformats.org/officeDocument/2006/relationships/hyperlink" Target="LO2%20-%20Resources/2.4%20-%20Market%20Failure%20-%20Review%20Questions.docx" TargetMode="External"/><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hyperlink" Target="LO2%20-%20Resources/2.4%20-%20Market%20Failure%20-%20Government%20Influence%20Questions.docx"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gif"/><Relationship Id="rId5" Type="http://schemas.openxmlformats.org/officeDocument/2006/relationships/image" Target="../media/image9.jpe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Top%2010.mp4" TargetMode="External"/><Relationship Id="rId3" Type="http://schemas.openxmlformats.org/officeDocument/2006/relationships/slideLayout" Target="../slideLayouts/slideLayout2.xml"/><Relationship Id="rId7" Type="http://schemas.openxmlformats.org/officeDocument/2006/relationships/image" Target="../media/image1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Education%20Finland.mp4" TargetMode="External"/><Relationship Id="rId5" Type="http://schemas.openxmlformats.org/officeDocument/2006/relationships/image" Target="../media/image20.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hyperlink" Target="LO2%20-%20Resources/LO2%20-%202.1%20-%20Market%20Economy%20Exam%20Questions.doc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35.xml.rels><?xml version="1.0" encoding="UTF-8" standalone="yes"?>
<Relationships xmlns="http://schemas.openxmlformats.org/package/2006/relationships"><Relationship Id="rId3" Type="http://schemas.openxmlformats.org/officeDocument/2006/relationships/hyperlink" Target="LO2%20-%20Resources/LO2%20-%202.2%20-%20Supply%20and%20Demand%20-%20Activity.doc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LO2%20-%20Resources/LO2%20-%202.2%20-%20Demand%20-%20Activity.docx"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jpeg"/></Relationships>
</file>

<file path=ppt/slides/_rels/slide51.xml.rels><?xml version="1.0" encoding="UTF-8" standalone="yes"?>
<Relationships xmlns="http://schemas.openxmlformats.org/package/2006/relationships"><Relationship Id="rId3" Type="http://schemas.openxmlformats.org/officeDocument/2006/relationships/hyperlink" Target="LO2%20-%20Resources/LO2%20-%202.3%20-%20Shifts%20In%20Supply%20-%20Activity.doc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LO2%20-%20Resources/LO2%20-%202.2%20-%20Market%20Equilibrium%20-%20Activity.doc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LO2%20-%20Resources/LO2%20-%202.2%20-%20Market%20Equilibrium%20-%20Activity.doc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LO2%20-%20Resources/LO2%20-%202.2%20-%20Market%20Equilibrium%20-%20Activity.doc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1.jp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69.xml.rels><?xml version="1.0" encoding="UTF-8" standalone="yes"?>
<Relationships xmlns="http://schemas.openxmlformats.org/package/2006/relationships"><Relationship Id="rId3" Type="http://schemas.openxmlformats.org/officeDocument/2006/relationships/image" Target="../media/image450.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LO2%20-%202.3%20-%20Price%20Elasticity%20-%20Activity.doc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9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g"/></Relationships>
</file>

<file path=ppt/slides/_rels/slide9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8.xml"/><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g"/></Relationships>
</file>

<file path=ppt/slides/_rels/slide99.xml.rels><?xml version="1.0" encoding="UTF-8" standalone="yes"?>
<Relationships xmlns="http://schemas.openxmlformats.org/package/2006/relationships"><Relationship Id="rId3" Type="http://schemas.openxmlformats.org/officeDocument/2006/relationships/hyperlink" Target="LO2%20-%202.3%20-%20Supply%20Elasticity%20-%20Activity.docx" TargetMode="External"/><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610252"/>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LO2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The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Allocation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Resources</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How </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the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Market Works</a:t>
            </a:r>
            <a:r>
              <a:rPr lang="en-US"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Market Failure</a:t>
            </a:r>
            <a:endParaRPr lang="en-GB"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188640"/>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2051720" y="188640"/>
            <a:ext cx="6696744" cy="1754326"/>
          </a:xfrm>
          <a:prstGeom prst="rect">
            <a:avLst/>
          </a:prstGeom>
          <a:noFill/>
        </p:spPr>
        <p:txBody>
          <a:bodyPr wrap="square" rtlCol="0">
            <a:spAutoFit/>
          </a:bodyPr>
          <a:lstStyle/>
          <a:p>
            <a:pPr algn="r"/>
            <a:r>
              <a:rPr lang="en-GB" sz="3200" dirty="0" smtClean="0"/>
              <a:t> Cambridge IGCSE - Economics</a:t>
            </a:r>
            <a:r>
              <a:rPr lang="en-GB" sz="3200" b="1" dirty="0" smtClean="0"/>
              <a:t> </a:t>
            </a:r>
          </a:p>
          <a:p>
            <a:pPr algn="r"/>
            <a:r>
              <a:rPr lang="en-GB" sz="2400" b="1" dirty="0" smtClean="0"/>
              <a:t>LO2 – The Allocation of Resources, How the </a:t>
            </a:r>
            <a:r>
              <a:rPr lang="en-GB" sz="2400" b="1" dirty="0" smtClean="0"/>
              <a:t/>
            </a:r>
            <a:br>
              <a:rPr lang="en-GB" sz="2400" b="1" dirty="0" smtClean="0"/>
            </a:br>
            <a:r>
              <a:rPr lang="en-GB" sz="2400" b="1" dirty="0" smtClean="0"/>
              <a:t>Market </a:t>
            </a:r>
            <a:r>
              <a:rPr lang="en-GB" sz="2400" b="1" dirty="0" smtClean="0"/>
              <a:t>Works and Market Failure</a:t>
            </a:r>
          </a:p>
          <a:p>
            <a:pPr algn="r"/>
            <a:r>
              <a:rPr lang="en-GB" sz="2800" b="1" dirty="0" smtClean="0">
                <a:solidFill>
                  <a:schemeClr val="tx1">
                    <a:lumMod val="50000"/>
                    <a:lumOff val="50000"/>
                  </a:schemeClr>
                </a:solidFill>
              </a:rPr>
              <a:t>2017-2019 - Course Code: 0455</a:t>
            </a:r>
            <a:endParaRPr lang="en-GB" sz="3200" b="1" dirty="0">
              <a:solidFill>
                <a:schemeClr val="tx1">
                  <a:lumMod val="50000"/>
                  <a:lumOff val="50000"/>
                </a:schemeClr>
              </a:solidFill>
            </a:endParaRPr>
          </a:p>
        </p:txBody>
      </p:sp>
      <p:pic>
        <p:nvPicPr>
          <p:cNvPr id="1026" name="Picture 2" descr="Image result for economic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39752" y="2044822"/>
            <a:ext cx="6552728" cy="28826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260648"/>
            <a:ext cx="1666400" cy="160043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48919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70" dirty="0" smtClean="0"/>
              <a:t>Candidates </a:t>
            </a:r>
            <a:r>
              <a:rPr lang="en-US" sz="1670" dirty="0"/>
              <a:t>should be able to:</a:t>
            </a:r>
          </a:p>
          <a:p>
            <a:pPr marL="576263" indent="-342900">
              <a:buClr>
                <a:srgbClr val="00B050"/>
              </a:buClr>
              <a:buFont typeface="Arial" panose="020B0604020202020204" pitchFamily="34" charset="0"/>
              <a:buChar char="•"/>
            </a:pPr>
            <a:r>
              <a:rPr lang="en-US" sz="1670" dirty="0" smtClean="0"/>
              <a:t>Describe </a:t>
            </a:r>
            <a:r>
              <a:rPr lang="en-US" sz="1670" dirty="0"/>
              <a:t>the allocation of resources in </a:t>
            </a:r>
            <a:r>
              <a:rPr lang="en-US" sz="1670" b="1" dirty="0">
                <a:solidFill>
                  <a:srgbClr val="FF0000"/>
                </a:solidFill>
              </a:rPr>
              <a:t>market and mixed economic systems</a:t>
            </a:r>
            <a:r>
              <a:rPr lang="en-US" sz="1670" dirty="0"/>
              <a:t>; describe the </a:t>
            </a:r>
            <a:r>
              <a:rPr lang="en-US" sz="1670" dirty="0" smtClean="0"/>
              <a:t>terms primary</a:t>
            </a:r>
            <a:r>
              <a:rPr lang="en-US" sz="1670" dirty="0"/>
              <a:t>, secondary and service (tertiary) sector in an economy</a:t>
            </a:r>
          </a:p>
          <a:p>
            <a:pPr marL="576263" indent="-342900">
              <a:buClr>
                <a:srgbClr val="00B050"/>
              </a:buClr>
              <a:buFont typeface="Arial" panose="020B0604020202020204" pitchFamily="34" charset="0"/>
              <a:buChar char="•"/>
            </a:pPr>
            <a:r>
              <a:rPr lang="en-US" sz="1670" dirty="0" smtClean="0"/>
              <a:t>Demonstrate </a:t>
            </a:r>
            <a:r>
              <a:rPr lang="en-US" sz="1670" dirty="0"/>
              <a:t>the principle of equilibrium price and analyse simple market situations with changes </a:t>
            </a:r>
            <a:r>
              <a:rPr lang="en-US" sz="1670" dirty="0" smtClean="0"/>
              <a:t>in demand </a:t>
            </a:r>
            <a:r>
              <a:rPr lang="en-US" sz="1670" dirty="0"/>
              <a:t>and supply</a:t>
            </a:r>
          </a:p>
          <a:p>
            <a:pPr marL="576263" indent="-342900">
              <a:buClr>
                <a:srgbClr val="00B050"/>
              </a:buClr>
              <a:buFont typeface="Arial" panose="020B0604020202020204" pitchFamily="34" charset="0"/>
              <a:buChar char="•"/>
            </a:pPr>
            <a:r>
              <a:rPr lang="en-US" sz="1670" dirty="0" smtClean="0"/>
              <a:t>Describe </a:t>
            </a:r>
            <a:r>
              <a:rPr lang="en-US" sz="1670" dirty="0"/>
              <a:t>the causes of changes in demand and supply conditions and analyse such changes to </a:t>
            </a:r>
            <a:r>
              <a:rPr lang="en-US" sz="1670" dirty="0" smtClean="0"/>
              <a:t>show effects </a:t>
            </a:r>
            <a:r>
              <a:rPr lang="en-US" sz="1670" dirty="0"/>
              <a:t>in the market</a:t>
            </a:r>
          </a:p>
          <a:p>
            <a:pPr marL="576263" indent="-342900">
              <a:buClr>
                <a:srgbClr val="00B050"/>
              </a:buClr>
              <a:buFont typeface="Arial" panose="020B0604020202020204" pitchFamily="34" charset="0"/>
              <a:buChar char="•"/>
            </a:pPr>
            <a:r>
              <a:rPr lang="en-US" sz="1670" dirty="0" smtClean="0"/>
              <a:t>Define </a:t>
            </a:r>
            <a:r>
              <a:rPr lang="en-US" sz="1670" dirty="0"/>
              <a:t>price elasticity of demand and supply and perform simple calculations</a:t>
            </a:r>
          </a:p>
          <a:p>
            <a:pPr marL="576263" indent="-342900">
              <a:buClr>
                <a:srgbClr val="00B050"/>
              </a:buClr>
              <a:buFont typeface="Arial" panose="020B0604020202020204" pitchFamily="34" charset="0"/>
              <a:buChar char="•"/>
            </a:pPr>
            <a:r>
              <a:rPr lang="en-US" sz="1670" dirty="0" smtClean="0"/>
              <a:t>Demonstrate </a:t>
            </a:r>
            <a:r>
              <a:rPr lang="en-US" sz="1670" dirty="0"/>
              <a:t>the usefulness of price elasticity in particular situations such as revenue </a:t>
            </a:r>
            <a:r>
              <a:rPr lang="en-US" sz="1670" dirty="0" smtClean="0"/>
              <a:t>changes, consumer </a:t>
            </a:r>
            <a:r>
              <a:rPr lang="en-US" sz="1670" dirty="0"/>
              <a:t>expenditure</a:t>
            </a:r>
          </a:p>
          <a:p>
            <a:pPr marL="576263" indent="-342900">
              <a:buClr>
                <a:srgbClr val="00B050"/>
              </a:buClr>
              <a:buFont typeface="Arial" panose="020B0604020202020204" pitchFamily="34" charset="0"/>
              <a:buChar char="•"/>
            </a:pPr>
            <a:r>
              <a:rPr lang="en-US" sz="1670" dirty="0" smtClean="0"/>
              <a:t>Evaluate </a:t>
            </a:r>
            <a:r>
              <a:rPr lang="en-US" sz="1670" dirty="0"/>
              <a:t>the merits of the market system</a:t>
            </a:r>
          </a:p>
          <a:p>
            <a:pPr marL="576263" indent="-342900">
              <a:buClr>
                <a:srgbClr val="00B050"/>
              </a:buClr>
              <a:buFont typeface="Arial" panose="020B0604020202020204" pitchFamily="34" charset="0"/>
              <a:buChar char="•"/>
            </a:pPr>
            <a:r>
              <a:rPr lang="en-US" sz="1670" dirty="0" smtClean="0"/>
              <a:t>Describe </a:t>
            </a:r>
            <a:r>
              <a:rPr lang="en-US" sz="1670" dirty="0"/>
              <a:t>the concept of market failure and explain the reasons for its occurrence</a:t>
            </a:r>
          </a:p>
          <a:p>
            <a:pPr marL="576263" indent="-342900">
              <a:buClr>
                <a:srgbClr val="00B050"/>
              </a:buClr>
              <a:buFont typeface="Arial" panose="020B0604020202020204" pitchFamily="34" charset="0"/>
              <a:buChar char="•"/>
            </a:pPr>
            <a:r>
              <a:rPr lang="en-US" sz="1670" dirty="0" smtClean="0"/>
              <a:t>Define </a:t>
            </a:r>
            <a:r>
              <a:rPr lang="en-US" sz="1670" dirty="0"/>
              <a:t>private and social </a:t>
            </a:r>
            <a:r>
              <a:rPr lang="en-US" sz="1670" dirty="0" smtClean="0"/>
              <a:t>costs </a:t>
            </a:r>
            <a:r>
              <a:rPr lang="en-US" sz="1670" dirty="0"/>
              <a:t>and benefits and discuss conflicts of interest in relation to these </a:t>
            </a:r>
            <a:r>
              <a:rPr lang="en-US" sz="1670" dirty="0" smtClean="0"/>
              <a:t>costs and </a:t>
            </a:r>
            <a:r>
              <a:rPr lang="en-US" sz="1670" dirty="0"/>
              <a:t>benefits in the short-term and long-term through studies of the following issues:</a:t>
            </a:r>
          </a:p>
          <a:p>
            <a:pPr marL="914400" indent="-342900">
              <a:buClr>
                <a:srgbClr val="00B050"/>
              </a:buClr>
              <a:buFont typeface="Arial" panose="020B0604020202020204" pitchFamily="34" charset="0"/>
              <a:buChar char="—"/>
            </a:pPr>
            <a:r>
              <a:rPr lang="en-US" sz="1670" dirty="0" smtClean="0"/>
              <a:t>Conserving </a:t>
            </a:r>
            <a:r>
              <a:rPr lang="en-US" sz="1670" dirty="0"/>
              <a:t>resources versus using resources</a:t>
            </a:r>
          </a:p>
          <a:p>
            <a:pPr marL="914400" indent="-342900">
              <a:buClr>
                <a:srgbClr val="00B050"/>
              </a:buClr>
              <a:buFont typeface="Arial" panose="020B0604020202020204" pitchFamily="34" charset="0"/>
              <a:buChar char="—"/>
            </a:pPr>
            <a:r>
              <a:rPr lang="en-US" sz="1670" dirty="0" smtClean="0"/>
              <a:t>Public </a:t>
            </a:r>
            <a:r>
              <a:rPr lang="en-US" sz="1670" dirty="0"/>
              <a:t>expenditure versus private expenditure.</a:t>
            </a:r>
          </a:p>
        </p:txBody>
      </p:sp>
      <p:sp>
        <p:nvSpPr>
          <p:cNvPr id="8" name="Title 2"/>
          <p:cNvSpPr>
            <a:spLocks noGrp="1"/>
          </p:cNvSpPr>
          <p:nvPr>
            <p:ph type="title"/>
          </p:nvPr>
        </p:nvSpPr>
        <p:spPr>
          <a:xfrm>
            <a:off x="70266" y="72008"/>
            <a:ext cx="8859452" cy="548680"/>
          </a:xfrm>
        </p:spPr>
        <p:txBody>
          <a:bodyPr>
            <a:noAutofit/>
          </a:bodyPr>
          <a:lstStyle/>
          <a:p>
            <a:r>
              <a:rPr lang="en-US" sz="2000" dirty="0"/>
              <a:t>2.1 - The allocation of resources: how the market works; market failure</a:t>
            </a:r>
          </a:p>
        </p:txBody>
      </p:sp>
      <p:graphicFrame>
        <p:nvGraphicFramePr>
          <p:cNvPr id="6" name="Table 5"/>
          <p:cNvGraphicFramePr>
            <a:graphicFrameLocks noGrp="1"/>
          </p:cNvGraphicFramePr>
          <p:nvPr>
            <p:extLst>
              <p:ext uri="{D42A27DB-BD31-4B8C-83A1-F6EECF244321}">
                <p14:modId xmlns:p14="http://schemas.microsoft.com/office/powerpoint/2010/main" val="108544456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so many start-ups fail</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When does not making a profit become a real problem</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can I see unforeseen circumstances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happened to Woolworths, Enron and BHS.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When is making too much money a problem</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Does a company have to be taken over</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the government restrict the business practices of a company.</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4450095"/>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4000" dirty="0" smtClean="0"/>
              <a:t>2.4 – Market Failure – Key Terms</a:t>
            </a:r>
            <a:endParaRPr lang="en-GB" sz="4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58</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324535"/>
          </a:xfrm>
          <a:prstGeom prst="rect">
            <a:avLst/>
          </a:prstGeom>
        </p:spPr>
        <p:txBody>
          <a:bodyPr wrap="square">
            <a:spAutoFit/>
          </a:bodyPr>
          <a:lstStyle/>
          <a:p>
            <a:pPr marL="14287">
              <a:buClr>
                <a:srgbClr val="00B050"/>
              </a:buClr>
            </a:pPr>
            <a:r>
              <a:rPr lang="en-US" sz="2000" b="1" dirty="0" smtClean="0"/>
              <a:t>Demerit </a:t>
            </a:r>
            <a:r>
              <a:rPr lang="en-US" sz="2000" b="1" dirty="0"/>
              <a:t>goods </a:t>
            </a:r>
            <a:r>
              <a:rPr lang="en-US" sz="2000" dirty="0"/>
              <a:t>are goods or services which, when consumed, cause negative </a:t>
            </a:r>
            <a:r>
              <a:rPr lang="en-US" sz="2000" dirty="0" smtClean="0"/>
              <a:t>spillover effects </a:t>
            </a:r>
            <a:r>
              <a:rPr lang="en-US" sz="2000" dirty="0"/>
              <a:t>in an economy (e.g. cigarette smoking, alcohol and gambling). Demerit goods </a:t>
            </a:r>
            <a:r>
              <a:rPr lang="en-US" sz="2000" dirty="0" smtClean="0"/>
              <a:t>are over-consumed </a:t>
            </a:r>
            <a:r>
              <a:rPr lang="en-US" sz="2000" dirty="0"/>
              <a:t>due to imperfect consumer information about such goods.</a:t>
            </a:r>
          </a:p>
          <a:p>
            <a:pPr marL="14287">
              <a:buClr>
                <a:srgbClr val="00B050"/>
              </a:buClr>
            </a:pPr>
            <a:r>
              <a:rPr lang="en-US" sz="2000" b="1" dirty="0"/>
              <a:t>External </a:t>
            </a:r>
            <a:r>
              <a:rPr lang="en-US" sz="2000" b="1" dirty="0" smtClean="0"/>
              <a:t>benefits </a:t>
            </a:r>
            <a:r>
              <a:rPr lang="en-US" sz="2000" dirty="0" smtClean="0"/>
              <a:t>are the positive side-effects of production or consumption incurred by third parties, for which no money is paid by the beneficiary</a:t>
            </a:r>
            <a:r>
              <a:rPr lang="en-US" sz="2000" dirty="0"/>
              <a:t>.</a:t>
            </a:r>
          </a:p>
          <a:p>
            <a:pPr marL="14287">
              <a:buClr>
                <a:srgbClr val="00B050"/>
              </a:buClr>
            </a:pPr>
            <a:r>
              <a:rPr lang="en-US" sz="2000" b="1" dirty="0" smtClean="0"/>
              <a:t>External costs</a:t>
            </a:r>
            <a:r>
              <a:rPr lang="en-US" sz="2000" dirty="0" smtClean="0"/>
              <a:t> are the negative side-effects of production or consumption incurred by third parties, for which no compensation is paid</a:t>
            </a:r>
            <a:r>
              <a:rPr lang="en-US" sz="2000" dirty="0"/>
              <a:t>.</a:t>
            </a:r>
          </a:p>
          <a:p>
            <a:pPr marL="14287">
              <a:buClr>
                <a:srgbClr val="00B050"/>
              </a:buClr>
            </a:pPr>
            <a:r>
              <a:rPr lang="en-US" sz="2000" b="1" dirty="0" smtClean="0"/>
              <a:t>Externalities</a:t>
            </a:r>
            <a:r>
              <a:rPr lang="en-US" sz="2000" dirty="0" smtClean="0"/>
              <a:t> </a:t>
            </a:r>
            <a:r>
              <a:rPr lang="en-US" sz="2000" dirty="0"/>
              <a:t>(or </a:t>
            </a:r>
            <a:r>
              <a:rPr lang="en-US" sz="2000" b="1" dirty="0" smtClean="0"/>
              <a:t>spillover effects</a:t>
            </a:r>
            <a:r>
              <a:rPr lang="en-US" sz="2000" dirty="0" smtClean="0"/>
              <a:t>) occur where the actions of firms and individuals have either a positive or negative effect on third parties.</a:t>
            </a:r>
          </a:p>
          <a:p>
            <a:pPr marL="14287">
              <a:buClr>
                <a:srgbClr val="00B050"/>
              </a:buClr>
            </a:pPr>
            <a:r>
              <a:rPr lang="en-US" sz="2000" b="1" dirty="0" smtClean="0"/>
              <a:t>Free riders</a:t>
            </a:r>
            <a:r>
              <a:rPr lang="en-US" sz="2000" dirty="0" smtClean="0"/>
              <a:t> </a:t>
            </a:r>
            <a:r>
              <a:rPr lang="en-US" sz="2000" dirty="0"/>
              <a:t>are people who take advantage of the goods or services provided by </a:t>
            </a:r>
            <a:r>
              <a:rPr lang="en-US" sz="2000" dirty="0" smtClean="0"/>
              <a:t>the government but have not contributed to government revenue through taxation</a:t>
            </a:r>
            <a:r>
              <a:rPr lang="en-US" sz="2000" dirty="0"/>
              <a:t>.</a:t>
            </a:r>
          </a:p>
          <a:p>
            <a:pPr marL="14287">
              <a:buClr>
                <a:srgbClr val="00B050"/>
              </a:buClr>
            </a:pPr>
            <a:r>
              <a:rPr lang="en-US" sz="2000" b="1" dirty="0" smtClean="0"/>
              <a:t>Market failure</a:t>
            </a:r>
            <a:r>
              <a:rPr lang="en-US" sz="2000" dirty="0" smtClean="0"/>
              <a:t> </a:t>
            </a:r>
            <a:r>
              <a:rPr lang="en-US" sz="2000" dirty="0"/>
              <a:t>occurs when the market forces of demand and supply fail to </a:t>
            </a:r>
            <a:r>
              <a:rPr lang="en-US" sz="2000" dirty="0" smtClean="0"/>
              <a:t>allocate resources efficiently and cause external costs or external benefits.</a:t>
            </a:r>
            <a:endParaRPr lang="en-US" sz="20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768246640"/>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4000" dirty="0" smtClean="0"/>
              <a:t>2.4 – Market Failure – Key Terms</a:t>
            </a:r>
            <a:endParaRPr lang="en-GB" sz="4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58</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509200"/>
          </a:xfrm>
          <a:prstGeom prst="rect">
            <a:avLst/>
          </a:prstGeom>
        </p:spPr>
        <p:txBody>
          <a:bodyPr wrap="square">
            <a:spAutoFit/>
          </a:bodyPr>
          <a:lstStyle/>
          <a:p>
            <a:pPr marL="14287">
              <a:buClr>
                <a:srgbClr val="00B050"/>
              </a:buClr>
            </a:pPr>
            <a:r>
              <a:rPr lang="en-US" sz="2200" b="1" dirty="0" smtClean="0"/>
              <a:t>Merit </a:t>
            </a:r>
            <a:r>
              <a:rPr lang="en-US" sz="2200" b="1" dirty="0"/>
              <a:t>goods</a:t>
            </a:r>
            <a:r>
              <a:rPr lang="en-US" sz="2200" dirty="0"/>
              <a:t> are goods or services which, when consumed, create positive spillover </a:t>
            </a:r>
            <a:r>
              <a:rPr lang="en-US" sz="2200" dirty="0" smtClean="0"/>
              <a:t>effects in </a:t>
            </a:r>
            <a:r>
              <a:rPr lang="en-US" sz="2200" dirty="0"/>
              <a:t>an economy (e.g. education, training and health care). Merit goods are </a:t>
            </a:r>
            <a:r>
              <a:rPr lang="en-US" sz="2200" dirty="0" smtClean="0"/>
              <a:t>under-consumed so government intervention is often needed </a:t>
            </a:r>
            <a:r>
              <a:rPr lang="en-US" sz="2200" dirty="0"/>
              <a:t>.</a:t>
            </a:r>
          </a:p>
          <a:p>
            <a:pPr marL="14287">
              <a:buClr>
                <a:srgbClr val="00B050"/>
              </a:buClr>
            </a:pPr>
            <a:r>
              <a:rPr lang="en-US" sz="2200" b="1" dirty="0" smtClean="0"/>
              <a:t>Private benefits</a:t>
            </a:r>
            <a:r>
              <a:rPr lang="en-US" sz="2200" dirty="0" smtClean="0"/>
              <a:t> </a:t>
            </a:r>
            <a:r>
              <a:rPr lang="en-US" sz="2200" dirty="0"/>
              <a:t>are the benefits of production and consumption enjoyed by a </a:t>
            </a:r>
            <a:r>
              <a:rPr lang="en-US" sz="2200" dirty="0" smtClean="0"/>
              <a:t>firm, individual </a:t>
            </a:r>
            <a:r>
              <a:rPr lang="en-US" sz="2200" dirty="0"/>
              <a:t>or government.</a:t>
            </a:r>
          </a:p>
          <a:p>
            <a:pPr marL="14287">
              <a:buClr>
                <a:srgbClr val="00B050"/>
              </a:buClr>
            </a:pPr>
            <a:r>
              <a:rPr lang="en-US" sz="2200" b="1" dirty="0" smtClean="0"/>
              <a:t>Private costs</a:t>
            </a:r>
            <a:r>
              <a:rPr lang="en-US" sz="2200" dirty="0" smtClean="0"/>
              <a:t> </a:t>
            </a:r>
            <a:r>
              <a:rPr lang="en-US" sz="2200" dirty="0"/>
              <a:t>of production and consumption are the actual costs of a firm, individual </a:t>
            </a:r>
            <a:r>
              <a:rPr lang="en-US" sz="2200" dirty="0" smtClean="0"/>
              <a:t>or government</a:t>
            </a:r>
            <a:r>
              <a:rPr lang="en-US" sz="2200" dirty="0"/>
              <a:t>.</a:t>
            </a:r>
          </a:p>
          <a:p>
            <a:pPr marL="14287">
              <a:buClr>
                <a:srgbClr val="00B050"/>
              </a:buClr>
            </a:pPr>
            <a:r>
              <a:rPr lang="en-US" sz="2200" b="1" dirty="0" smtClean="0"/>
              <a:t>Social </a:t>
            </a:r>
            <a:r>
              <a:rPr lang="en-US" sz="2200" b="1" dirty="0"/>
              <a:t>benefits</a:t>
            </a:r>
            <a:r>
              <a:rPr lang="en-US" sz="2200" dirty="0"/>
              <a:t> are the true (or full) benefits of consumption or production: that is, the </a:t>
            </a:r>
            <a:r>
              <a:rPr lang="en-US" sz="2200" dirty="0" smtClean="0"/>
              <a:t>sum of private benefits and external benefits</a:t>
            </a:r>
            <a:r>
              <a:rPr lang="en-US" sz="2200" dirty="0"/>
              <a:t>.</a:t>
            </a:r>
          </a:p>
          <a:p>
            <a:pPr marL="14287">
              <a:buClr>
                <a:srgbClr val="00B050"/>
              </a:buClr>
            </a:pPr>
            <a:r>
              <a:rPr lang="en-US" sz="2200" b="1" dirty="0" smtClean="0"/>
              <a:t>Social </a:t>
            </a:r>
            <a:r>
              <a:rPr lang="en-US" sz="2200" b="1" dirty="0"/>
              <a:t>costs</a:t>
            </a:r>
            <a:r>
              <a:rPr lang="en-US" sz="2200" dirty="0"/>
              <a:t> are the true (or full) costs of consumption or production: that is, the sum </a:t>
            </a:r>
            <a:r>
              <a:rPr lang="en-US" sz="2200" dirty="0" smtClean="0"/>
              <a:t>of private costs and external costs</a:t>
            </a:r>
            <a:r>
              <a:rPr lang="en-US" sz="2200" dirty="0"/>
              <a:t>.</a:t>
            </a:r>
          </a:p>
          <a:p>
            <a:pPr marL="14287">
              <a:buClr>
                <a:srgbClr val="00B050"/>
              </a:buClr>
            </a:pPr>
            <a:r>
              <a:rPr lang="en-US" sz="2200" dirty="0"/>
              <a:t>A </a:t>
            </a:r>
            <a:r>
              <a:rPr lang="en-US" sz="2200" b="1" dirty="0"/>
              <a:t>subsidy</a:t>
            </a:r>
            <a:r>
              <a:rPr lang="en-US" sz="2200" dirty="0"/>
              <a:t> is a sum of money given by the government to a producer to reduce the costs </a:t>
            </a:r>
            <a:r>
              <a:rPr lang="en-US" sz="2200" dirty="0" smtClean="0"/>
              <a:t>of production </a:t>
            </a:r>
            <a:r>
              <a:rPr lang="en-US" sz="2200" dirty="0"/>
              <a:t>or to a consumer to reduce the price of consumption.</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605521504"/>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3600" dirty="0" smtClean="0"/>
              <a:t>2.4 – Market Failure</a:t>
            </a:r>
            <a:endParaRPr lang="en-GB" sz="36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49</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847755"/>
          </a:xfrm>
          <a:prstGeom prst="rect">
            <a:avLst/>
          </a:prstGeom>
        </p:spPr>
        <p:txBody>
          <a:bodyPr wrap="square">
            <a:spAutoFit/>
          </a:bodyPr>
          <a:lstStyle/>
          <a:p>
            <a:pPr marL="357187" indent="-342900">
              <a:buClr>
                <a:srgbClr val="00B050"/>
              </a:buClr>
              <a:buFont typeface="Wingdings 3" panose="05040102010807070707" pitchFamily="18" charset="2"/>
              <a:buChar char=""/>
            </a:pPr>
            <a:r>
              <a:rPr lang="en-US" sz="1660" dirty="0" smtClean="0"/>
              <a:t>Market </a:t>
            </a:r>
            <a:r>
              <a:rPr lang="en-US" sz="1660" dirty="0"/>
              <a:t>failure occurs when the production or consumption </a:t>
            </a:r>
            <a:r>
              <a:rPr lang="en-US" sz="1660" dirty="0" smtClean="0"/>
              <a:t>of a </a:t>
            </a:r>
            <a:r>
              <a:rPr lang="en-US" sz="1660" dirty="0"/>
              <a:t>good or </a:t>
            </a:r>
            <a:r>
              <a:rPr lang="en-US" sz="1660" dirty="0" smtClean="0"/>
              <a:t>service causes </a:t>
            </a:r>
            <a:r>
              <a:rPr lang="en-US" sz="1660" dirty="0"/>
              <a:t>additional </a:t>
            </a:r>
            <a:r>
              <a:rPr lang="en-US" sz="1660" dirty="0" smtClean="0"/>
              <a:t>positive </a:t>
            </a:r>
            <a:r>
              <a:rPr lang="en-US" sz="1660" dirty="0"/>
              <a:t>or negative </a:t>
            </a:r>
            <a:r>
              <a:rPr lang="en-US" sz="1660" dirty="0" smtClean="0"/>
              <a:t>effects </a:t>
            </a:r>
            <a:r>
              <a:rPr lang="en-US" sz="1660" dirty="0"/>
              <a:t>(spillover </a:t>
            </a:r>
            <a:r>
              <a:rPr lang="en-US" sz="1660" dirty="0" smtClean="0"/>
              <a:t>effect) </a:t>
            </a:r>
            <a:r>
              <a:rPr lang="en-US" sz="1660" dirty="0"/>
              <a:t>on a third </a:t>
            </a:r>
            <a:r>
              <a:rPr lang="en-US" sz="1660" dirty="0" smtClean="0"/>
              <a:t>party not </a:t>
            </a:r>
            <a:r>
              <a:rPr lang="en-US" sz="1660" dirty="0"/>
              <a:t>involved in the economic activity. In other words, the market forces of </a:t>
            </a:r>
            <a:r>
              <a:rPr lang="en-US" sz="1660" dirty="0" smtClean="0"/>
              <a:t>demand and </a:t>
            </a:r>
            <a:r>
              <a:rPr lang="en-US" sz="1660" dirty="0"/>
              <a:t>supply fail to allocate resources efficiently.</a:t>
            </a:r>
          </a:p>
          <a:p>
            <a:pPr marL="357187" indent="-342900">
              <a:buClr>
                <a:srgbClr val="00B050"/>
              </a:buClr>
              <a:buFont typeface="Wingdings 3" panose="05040102010807070707" pitchFamily="18" charset="2"/>
              <a:buChar char=""/>
            </a:pPr>
            <a:r>
              <a:rPr lang="en-US" sz="1660" dirty="0"/>
              <a:t>Market failure may be caused by the following:</a:t>
            </a:r>
          </a:p>
          <a:p>
            <a:pPr marL="579438" indent="-228600">
              <a:buClr>
                <a:srgbClr val="00B050"/>
              </a:buClr>
              <a:buFont typeface="Arial" panose="020B0604020202020204" pitchFamily="34" charset="0"/>
              <a:buChar char="•"/>
            </a:pPr>
            <a:r>
              <a:rPr lang="en-US" sz="1660" dirty="0" smtClean="0"/>
              <a:t>Production </a:t>
            </a:r>
            <a:r>
              <a:rPr lang="en-US" sz="1660" dirty="0"/>
              <a:t>of goods or services which cause negative side-effects on a third </a:t>
            </a:r>
            <a:r>
              <a:rPr lang="en-US" sz="1660" dirty="0" smtClean="0"/>
              <a:t>party. E.g., </a:t>
            </a:r>
            <a:r>
              <a:rPr lang="en-US" sz="1660" dirty="0"/>
              <a:t>the production of oil or the construction of offices may cause </a:t>
            </a:r>
            <a:r>
              <a:rPr lang="en-US" sz="1660" dirty="0" smtClean="0"/>
              <a:t>damage to </a:t>
            </a:r>
            <a:r>
              <a:rPr lang="en-US" sz="1660" dirty="0"/>
              <a:t>the environment and a loss of green space.</a:t>
            </a:r>
          </a:p>
          <a:p>
            <a:pPr marL="579438" indent="-228600">
              <a:buClr>
                <a:srgbClr val="00B050"/>
              </a:buClr>
              <a:buFont typeface="Arial" panose="020B0604020202020204" pitchFamily="34" charset="0"/>
              <a:buChar char="•"/>
            </a:pPr>
            <a:r>
              <a:rPr lang="en-US" sz="1660" dirty="0" smtClean="0"/>
              <a:t>Production </a:t>
            </a:r>
            <a:r>
              <a:rPr lang="en-US" sz="1660" dirty="0"/>
              <a:t>of goods or services which cause a positive </a:t>
            </a:r>
            <a:r>
              <a:rPr lang="en-US" sz="1660" dirty="0" smtClean="0"/>
              <a:t>spillover </a:t>
            </a:r>
            <a:r>
              <a:rPr lang="en-US" sz="1660" dirty="0"/>
              <a:t>effect on a </a:t>
            </a:r>
            <a:r>
              <a:rPr lang="en-US" sz="1660" dirty="0" smtClean="0"/>
              <a:t>third party</a:t>
            </a:r>
            <a:r>
              <a:rPr lang="en-US" sz="1660" dirty="0"/>
              <a:t>. </a:t>
            </a:r>
            <a:r>
              <a:rPr lang="en-US" sz="1660" dirty="0" smtClean="0"/>
              <a:t>E.g. </a:t>
            </a:r>
            <a:r>
              <a:rPr lang="en-US" sz="1660" dirty="0"/>
              <a:t>training </a:t>
            </a:r>
            <a:r>
              <a:rPr lang="en-US" sz="1660" dirty="0" smtClean="0"/>
              <a:t>programs</a:t>
            </a:r>
            <a:r>
              <a:rPr lang="en-US" sz="1660" dirty="0"/>
              <a:t>, such as first-aid or coaching skills </a:t>
            </a:r>
            <a:r>
              <a:rPr lang="en-US" sz="1660" dirty="0" smtClean="0"/>
              <a:t>for employees</a:t>
            </a:r>
            <a:r>
              <a:rPr lang="en-US" sz="1660" dirty="0"/>
              <a:t>, which create benefits that can be enjoyed by others.</a:t>
            </a:r>
          </a:p>
          <a:p>
            <a:pPr marL="579438" indent="-228600">
              <a:buClr>
                <a:srgbClr val="00B050"/>
              </a:buClr>
              <a:buFont typeface="Arial" panose="020B0604020202020204" pitchFamily="34" charset="0"/>
              <a:buChar char="•"/>
            </a:pPr>
            <a:r>
              <a:rPr lang="en-US" sz="1660" dirty="0" smtClean="0"/>
              <a:t>Consumption </a:t>
            </a:r>
            <a:r>
              <a:rPr lang="en-US" sz="1660" dirty="0"/>
              <a:t>of goods or services which cause a </a:t>
            </a:r>
            <a:r>
              <a:rPr lang="en-US" sz="1660" dirty="0" smtClean="0"/>
              <a:t>negative </a:t>
            </a:r>
            <a:r>
              <a:rPr lang="en-US" sz="1660" dirty="0"/>
              <a:t>spillover effect on a </a:t>
            </a:r>
            <a:r>
              <a:rPr lang="en-US" sz="1660" dirty="0" smtClean="0"/>
              <a:t>third party</a:t>
            </a:r>
            <a:r>
              <a:rPr lang="en-US" sz="1660" dirty="0"/>
              <a:t>. Such goods are known as demerit goods and include cigarettes, </a:t>
            </a:r>
            <a:r>
              <a:rPr lang="en-US" sz="1660" dirty="0" smtClean="0"/>
              <a:t>alcohol, gambling </a:t>
            </a:r>
            <a:r>
              <a:rPr lang="en-US" sz="1660" dirty="0"/>
              <a:t>and driving a car.</a:t>
            </a:r>
          </a:p>
          <a:p>
            <a:pPr marL="579438" indent="-228600">
              <a:buClr>
                <a:srgbClr val="00B050"/>
              </a:buClr>
              <a:buFont typeface="Arial" panose="020B0604020202020204" pitchFamily="34" charset="0"/>
              <a:buChar char="•"/>
            </a:pPr>
            <a:r>
              <a:rPr lang="en-US" sz="1660" dirty="0" smtClean="0"/>
              <a:t>Consumption </a:t>
            </a:r>
            <a:r>
              <a:rPr lang="en-US" sz="1660" dirty="0"/>
              <a:t>of goods or services which cause a positive </a:t>
            </a:r>
            <a:r>
              <a:rPr lang="en-US" sz="1660" dirty="0" smtClean="0"/>
              <a:t>spillover </a:t>
            </a:r>
            <a:r>
              <a:rPr lang="en-US" sz="1660" dirty="0"/>
              <a:t>effect on a </a:t>
            </a:r>
            <a:r>
              <a:rPr lang="en-US" sz="1660" dirty="0" smtClean="0"/>
              <a:t>third party</a:t>
            </a:r>
            <a:r>
              <a:rPr lang="en-US" sz="1660" dirty="0"/>
              <a:t>. Such goods are known as merit goods and include education, health </a:t>
            </a:r>
            <a:r>
              <a:rPr lang="en-US" sz="1660" dirty="0" smtClean="0"/>
              <a:t>care and </a:t>
            </a:r>
            <a:r>
              <a:rPr lang="en-US" sz="1660" dirty="0"/>
              <a:t>vaccinations.</a:t>
            </a:r>
          </a:p>
          <a:p>
            <a:pPr marL="579438" indent="-228600">
              <a:buClr>
                <a:srgbClr val="00B050"/>
              </a:buClr>
              <a:buFont typeface="Arial" panose="020B0604020202020204" pitchFamily="34" charset="0"/>
              <a:buChar char="•"/>
            </a:pPr>
            <a:r>
              <a:rPr lang="en-US" sz="1660" dirty="0" smtClean="0"/>
              <a:t>Failure </a:t>
            </a:r>
            <a:r>
              <a:rPr lang="en-US" sz="1660" dirty="0"/>
              <a:t>of the private sector to provide goods and services such as street </a:t>
            </a:r>
            <a:r>
              <a:rPr lang="en-US" sz="1660" dirty="0" smtClean="0"/>
              <a:t>lighting, road </a:t>
            </a:r>
            <a:r>
              <a:rPr lang="en-US" sz="1660" dirty="0"/>
              <a:t>signs and national </a:t>
            </a:r>
            <a:r>
              <a:rPr lang="en-US" sz="1660" dirty="0" smtClean="0"/>
              <a:t>defense </a:t>
            </a:r>
            <a:r>
              <a:rPr lang="en-US" sz="1660" dirty="0"/>
              <a:t>due to a lack </a:t>
            </a:r>
            <a:r>
              <a:rPr lang="en-US" sz="1660" dirty="0" smtClean="0"/>
              <a:t>of a </a:t>
            </a:r>
            <a:r>
              <a:rPr lang="en-US" sz="1660" dirty="0"/>
              <a:t>profit </a:t>
            </a:r>
            <a:r>
              <a:rPr lang="en-US" sz="1660" dirty="0" smtClean="0"/>
              <a:t>motive</a:t>
            </a:r>
            <a:r>
              <a:rPr lang="en-US" sz="1660" dirty="0"/>
              <a:t>. Such goods </a:t>
            </a:r>
            <a:r>
              <a:rPr lang="en-US" sz="1660" dirty="0" smtClean="0"/>
              <a:t>and services </a:t>
            </a:r>
            <a:r>
              <a:rPr lang="en-US" sz="1660" dirty="0"/>
              <a:t>are known as </a:t>
            </a:r>
            <a:r>
              <a:rPr lang="en-US" sz="1660" dirty="0" smtClean="0"/>
              <a:t>public goods.</a:t>
            </a:r>
            <a:endParaRPr lang="en-US" sz="1660" dirty="0"/>
          </a:p>
          <a:p>
            <a:pPr marL="579438" indent="-228600">
              <a:buClr>
                <a:srgbClr val="00B050"/>
              </a:buClr>
              <a:buFont typeface="Arial" panose="020B0604020202020204" pitchFamily="34" charset="0"/>
              <a:buChar char="•"/>
            </a:pPr>
            <a:r>
              <a:rPr lang="en-US" sz="1660" dirty="0" smtClean="0"/>
              <a:t>The </a:t>
            </a:r>
            <a:r>
              <a:rPr lang="en-US" sz="1660" dirty="0"/>
              <a:t>existence </a:t>
            </a:r>
            <a:r>
              <a:rPr lang="en-US" sz="1660" dirty="0" smtClean="0"/>
              <a:t>of a </a:t>
            </a:r>
            <a:r>
              <a:rPr lang="en-US" sz="1660" dirty="0"/>
              <a:t>firm in a monopoly market </a:t>
            </a:r>
            <a:r>
              <a:rPr lang="en-US" sz="1660" dirty="0" smtClean="0"/>
              <a:t>that </a:t>
            </a:r>
            <a:r>
              <a:rPr lang="en-US" sz="1660" dirty="0"/>
              <a:t>charges </a:t>
            </a:r>
            <a:r>
              <a:rPr lang="en-US" sz="1660" dirty="0" smtClean="0"/>
              <a:t>prices which </a:t>
            </a:r>
            <a:r>
              <a:rPr lang="en-US" sz="1660" dirty="0"/>
              <a:t>are too high and exploits customers.</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599391893"/>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3200" dirty="0" smtClean="0"/>
              <a:t>2.4 – </a:t>
            </a:r>
            <a:r>
              <a:rPr lang="en-US" sz="3200" dirty="0"/>
              <a:t>Market Failure - Private </a:t>
            </a:r>
            <a:r>
              <a:rPr lang="en-US" sz="3200" dirty="0" smtClean="0"/>
              <a:t>and Social Costs</a:t>
            </a:r>
            <a:endParaRPr lang="en-GB" sz="3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49</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447645"/>
          </a:xfrm>
          <a:prstGeom prst="rect">
            <a:avLst/>
          </a:prstGeom>
        </p:spPr>
        <p:txBody>
          <a:bodyPr wrap="square">
            <a:spAutoFit/>
          </a:bodyPr>
          <a:lstStyle/>
          <a:p>
            <a:pPr marL="357187" indent="-342900">
              <a:buClr>
                <a:srgbClr val="00B050"/>
              </a:buClr>
              <a:buFont typeface="Wingdings 3" panose="05040102010807070707" pitchFamily="18" charset="2"/>
              <a:buChar char=""/>
            </a:pPr>
            <a:r>
              <a:rPr lang="en-US" sz="2000" dirty="0" smtClean="0"/>
              <a:t>The </a:t>
            </a:r>
            <a:r>
              <a:rPr lang="en-US" sz="2000" dirty="0"/>
              <a:t>private costs of production and consumption are the actual costs of a </a:t>
            </a:r>
            <a:r>
              <a:rPr lang="en-US" sz="2000" dirty="0" smtClean="0"/>
              <a:t>firm, individual </a:t>
            </a:r>
            <a:r>
              <a:rPr lang="en-US" sz="2000" dirty="0"/>
              <a:t>or </a:t>
            </a:r>
            <a:r>
              <a:rPr lang="en-US" sz="2000" dirty="0" smtClean="0"/>
              <a:t>government. </a:t>
            </a:r>
            <a:r>
              <a:rPr lang="en-US" sz="2000" dirty="0"/>
              <a:t>For example, the driver of a car pays for the </a:t>
            </a:r>
            <a:r>
              <a:rPr lang="en-US" sz="2000" dirty="0" smtClean="0"/>
              <a:t>insurance, road </a:t>
            </a:r>
            <a:r>
              <a:rPr lang="en-US" sz="2000" dirty="0"/>
              <a:t>tax, petrol and cost of purchasing the car. The external costs are the </a:t>
            </a:r>
            <a:r>
              <a:rPr lang="en-US" sz="2000" dirty="0" smtClean="0"/>
              <a:t>negative side </a:t>
            </a:r>
            <a:r>
              <a:rPr lang="en-US" sz="2000" dirty="0"/>
              <a:t>-effects of production or consumption incurred by third parties, for which </a:t>
            </a:r>
            <a:r>
              <a:rPr lang="en-US" sz="2000" dirty="0" smtClean="0"/>
              <a:t>no compensation </a:t>
            </a:r>
            <a:r>
              <a:rPr lang="en-US" sz="2000" dirty="0"/>
              <a:t>is paid. For example, a car driver does not pay for the cost of </a:t>
            </a:r>
            <a:r>
              <a:rPr lang="en-US" sz="2000" dirty="0" smtClean="0"/>
              <a:t>the congestion </a:t>
            </a:r>
            <a:r>
              <a:rPr lang="en-US" sz="2000" dirty="0"/>
              <a:t>and air pollution created when driving the car. This is an example </a:t>
            </a:r>
            <a:r>
              <a:rPr lang="en-US" sz="2000" dirty="0" smtClean="0"/>
              <a:t>of market </a:t>
            </a:r>
            <a:r>
              <a:rPr lang="en-US" sz="2000" dirty="0"/>
              <a:t>failure because the private costs (of driving) do not represent the </a:t>
            </a:r>
            <a:r>
              <a:rPr lang="en-US" sz="2000" dirty="0" smtClean="0"/>
              <a:t>true costs (of </a:t>
            </a:r>
            <a:r>
              <a:rPr lang="en-US" sz="2000" dirty="0"/>
              <a:t>driving) to society. The true cost </a:t>
            </a:r>
            <a:r>
              <a:rPr lang="en-US" sz="2000" dirty="0" smtClean="0"/>
              <a:t>of a </a:t>
            </a:r>
            <a:r>
              <a:rPr lang="en-US" sz="2000" dirty="0"/>
              <a:t>car journey is called the </a:t>
            </a:r>
            <a:r>
              <a:rPr lang="en-US" sz="2000" b="1" dirty="0" smtClean="0"/>
              <a:t>social </a:t>
            </a:r>
            <a:r>
              <a:rPr lang="en-US" sz="2000" b="1" dirty="0"/>
              <a:t>cost</a:t>
            </a:r>
            <a:r>
              <a:rPr lang="en-US" sz="2000" dirty="0"/>
              <a:t>.</a:t>
            </a:r>
          </a:p>
          <a:p>
            <a:pPr marL="357187" indent="-342900">
              <a:buClr>
                <a:srgbClr val="00B050"/>
              </a:buClr>
              <a:buFont typeface="Wingdings 3" panose="05040102010807070707" pitchFamily="18" charset="2"/>
              <a:buChar char=""/>
            </a:pPr>
            <a:endParaRPr lang="en-US" sz="500" dirty="0" smtClean="0"/>
          </a:p>
          <a:p>
            <a:pPr marL="14287" algn="ctr">
              <a:buClr>
                <a:srgbClr val="00B050"/>
              </a:buClr>
            </a:pPr>
            <a:r>
              <a:rPr lang="en-US" sz="2000" b="1" dirty="0" smtClean="0">
                <a:solidFill>
                  <a:srgbClr val="FF0000"/>
                </a:solidFill>
              </a:rPr>
              <a:t>Social </a:t>
            </a:r>
            <a:r>
              <a:rPr lang="en-US" sz="2000" b="1" dirty="0">
                <a:solidFill>
                  <a:srgbClr val="FF0000"/>
                </a:solidFill>
              </a:rPr>
              <a:t>costs = private costs + external </a:t>
            </a:r>
            <a:r>
              <a:rPr lang="en-US" sz="2000" b="1" dirty="0" smtClean="0">
                <a:solidFill>
                  <a:srgbClr val="FF0000"/>
                </a:solidFill>
              </a:rPr>
              <a:t>costs</a:t>
            </a:r>
          </a:p>
          <a:p>
            <a:pPr marL="357187" indent="-342900">
              <a:buClr>
                <a:srgbClr val="00B050"/>
              </a:buClr>
              <a:buFont typeface="Wingdings 3" panose="05040102010807070707" pitchFamily="18" charset="2"/>
              <a:buChar char=""/>
            </a:pPr>
            <a:endParaRPr lang="en-US" sz="200" dirty="0"/>
          </a:p>
          <a:p>
            <a:pPr marL="357187" indent="-342900">
              <a:buClr>
                <a:srgbClr val="00B050"/>
              </a:buClr>
              <a:buFont typeface="Wingdings 3" panose="05040102010807070707" pitchFamily="18" charset="2"/>
              <a:buChar char=""/>
            </a:pPr>
            <a:r>
              <a:rPr lang="en-US" sz="2000" dirty="0"/>
              <a:t>Other examples of external costs are:</a:t>
            </a:r>
          </a:p>
          <a:p>
            <a:pPr marL="625475" indent="-282575">
              <a:buClr>
                <a:srgbClr val="00B050"/>
              </a:buClr>
              <a:buFont typeface="Arial" panose="020B0604020202020204" pitchFamily="34" charset="0"/>
              <a:buChar char="•"/>
            </a:pPr>
            <a:r>
              <a:rPr lang="en-US" sz="2000" dirty="0" smtClean="0"/>
              <a:t>Air </a:t>
            </a:r>
            <a:r>
              <a:rPr lang="en-US" sz="2000" dirty="0"/>
              <a:t>pollution caused by fumes from a factory</a:t>
            </a:r>
          </a:p>
          <a:p>
            <a:pPr marL="625475" indent="-282575">
              <a:buClr>
                <a:srgbClr val="00B050"/>
              </a:buClr>
              <a:buFont typeface="Arial" panose="020B0604020202020204" pitchFamily="34" charset="0"/>
              <a:buChar char="•"/>
            </a:pPr>
            <a:r>
              <a:rPr lang="en-US" sz="2000" dirty="0" smtClean="0"/>
              <a:t>Noise </a:t>
            </a:r>
            <a:r>
              <a:rPr lang="en-US" sz="2000" dirty="0"/>
              <a:t>pollution from a night club</a:t>
            </a:r>
          </a:p>
          <a:p>
            <a:pPr marL="625475" indent="-282575">
              <a:buClr>
                <a:srgbClr val="00B050"/>
              </a:buClr>
              <a:buFont typeface="Arial" panose="020B0604020202020204" pitchFamily="34" charset="0"/>
              <a:buChar char="•"/>
            </a:pPr>
            <a:r>
              <a:rPr lang="en-US" sz="2000" dirty="0" smtClean="0"/>
              <a:t>Cigarette </a:t>
            </a:r>
            <a:r>
              <a:rPr lang="en-US" sz="2000" dirty="0"/>
              <a:t>smoke</a:t>
            </a:r>
          </a:p>
          <a:p>
            <a:pPr marL="625475" indent="-282575">
              <a:buClr>
                <a:srgbClr val="00B050"/>
              </a:buClr>
              <a:buFont typeface="Arial" panose="020B0604020202020204" pitchFamily="34" charset="0"/>
              <a:buChar char="•"/>
            </a:pPr>
            <a:r>
              <a:rPr lang="en-US" sz="2000" dirty="0" smtClean="0"/>
              <a:t>Litter</a:t>
            </a:r>
            <a:endParaRPr lang="en-US" sz="2000" dirty="0"/>
          </a:p>
          <a:p>
            <a:pPr marL="625475" indent="-282575">
              <a:buClr>
                <a:srgbClr val="00B050"/>
              </a:buClr>
              <a:buFont typeface="Arial" panose="020B0604020202020204" pitchFamily="34" charset="0"/>
              <a:buChar char="•"/>
            </a:pPr>
            <a:r>
              <a:rPr lang="en-US" sz="2000" dirty="0" smtClean="0"/>
              <a:t>Too </a:t>
            </a:r>
            <a:r>
              <a:rPr lang="en-US" sz="2000" dirty="0"/>
              <a:t>much advertising, which causes visual blight.</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434856124"/>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49</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632311"/>
          </a:xfrm>
          <a:prstGeom prst="rect">
            <a:avLst/>
          </a:prstGeom>
        </p:spPr>
        <p:txBody>
          <a:bodyPr wrap="square">
            <a:spAutoFit/>
          </a:bodyPr>
          <a:lstStyle/>
          <a:p>
            <a:pPr marL="357187" indent="-342900">
              <a:buClr>
                <a:srgbClr val="00B050"/>
              </a:buClr>
              <a:buFont typeface="Wingdings 3" panose="05040102010807070707" pitchFamily="18" charset="2"/>
              <a:buChar char=""/>
            </a:pPr>
            <a:r>
              <a:rPr lang="en-US" sz="2000" dirty="0" smtClean="0"/>
              <a:t>Governments try </a:t>
            </a:r>
            <a:r>
              <a:rPr lang="en-US" sz="2000" dirty="0"/>
              <a:t>to solve market failure in a number </a:t>
            </a:r>
            <a:r>
              <a:rPr lang="en-US" sz="2000" dirty="0" smtClean="0"/>
              <a:t>of ways</a:t>
            </a:r>
            <a:r>
              <a:rPr lang="en-US" sz="2000" dirty="0"/>
              <a:t>, such as by placing a </a:t>
            </a:r>
            <a:r>
              <a:rPr lang="en-US" sz="2000" dirty="0" smtClean="0"/>
              <a:t>tax on </a:t>
            </a:r>
            <a:r>
              <a:rPr lang="en-US" sz="2000" dirty="0"/>
              <a:t>the price </a:t>
            </a:r>
            <a:r>
              <a:rPr lang="en-US" sz="2000" dirty="0" smtClean="0"/>
              <a:t>of a </a:t>
            </a:r>
            <a:r>
              <a:rPr lang="en-US" sz="2000" dirty="0"/>
              <a:t>demerit good with the aim of reducing demand for the good</a:t>
            </a:r>
            <a:r>
              <a:rPr lang="en-US" sz="2000" dirty="0" smtClean="0"/>
              <a:t>.</a:t>
            </a:r>
          </a:p>
          <a:p>
            <a:pPr marL="357187" indent="-342900">
              <a:buClr>
                <a:srgbClr val="00B050"/>
              </a:buClr>
              <a:buFont typeface="Wingdings 3" panose="05040102010807070707" pitchFamily="18" charset="2"/>
              <a:buChar char=""/>
            </a:pPr>
            <a:r>
              <a:rPr lang="en-US" sz="2000" dirty="0" smtClean="0"/>
              <a:t>In </a:t>
            </a:r>
            <a:r>
              <a:rPr lang="en-US" sz="2000" dirty="0"/>
              <a:t>Figure 5.1, the tax </a:t>
            </a:r>
            <a:r>
              <a:rPr lang="en-US" sz="2000" dirty="0" smtClean="0"/>
              <a:t>imposed </a:t>
            </a:r>
            <a:r>
              <a:rPr lang="en-US" sz="2000" dirty="0"/>
              <a:t>on a packet of cigarettes causes </a:t>
            </a:r>
            <a:r>
              <a:rPr lang="en-US" sz="2000" dirty="0" smtClean="0"/>
              <a:t>the supply </a:t>
            </a:r>
            <a:r>
              <a:rPr lang="en-US" sz="2000" dirty="0"/>
              <a:t>curve to shift from </a:t>
            </a:r>
            <a:r>
              <a:rPr lang="en-US" sz="2000" i="1" dirty="0"/>
              <a:t>S</a:t>
            </a:r>
            <a:r>
              <a:rPr lang="en-US" sz="2000" baseline="-25000" dirty="0"/>
              <a:t>1</a:t>
            </a:r>
            <a:r>
              <a:rPr lang="en-US" sz="2000" dirty="0"/>
              <a:t> to </a:t>
            </a:r>
            <a:r>
              <a:rPr lang="en-US" sz="2000" i="1" dirty="0" err="1" smtClean="0"/>
              <a:t>S</a:t>
            </a:r>
            <a:r>
              <a:rPr lang="en-US" sz="2000" baseline="-25000" dirty="0" err="1" smtClean="0"/>
              <a:t>tax</a:t>
            </a:r>
            <a:r>
              <a:rPr lang="en-US" sz="2000" dirty="0" smtClean="0"/>
              <a:t>. </a:t>
            </a:r>
            <a:r>
              <a:rPr lang="en-US" sz="2000" dirty="0"/>
              <a:t>The tax is the vertical distance between the </a:t>
            </a:r>
            <a:r>
              <a:rPr lang="en-US" sz="2000" dirty="0" smtClean="0"/>
              <a:t>two supply </a:t>
            </a:r>
            <a:br>
              <a:rPr lang="en-US" sz="2000" dirty="0" smtClean="0"/>
            </a:br>
            <a:r>
              <a:rPr lang="en-US" sz="2000" dirty="0" smtClean="0"/>
              <a:t>curves</a:t>
            </a:r>
            <a:r>
              <a:rPr lang="en-US" sz="2000" dirty="0"/>
              <a:t>. As a result, price </a:t>
            </a:r>
            <a:r>
              <a:rPr lang="en-US" sz="2000" dirty="0" smtClean="0"/>
              <a:t/>
            </a:r>
            <a:br>
              <a:rPr lang="en-US" sz="2000" dirty="0" smtClean="0"/>
            </a:br>
            <a:r>
              <a:rPr lang="en-US" sz="2000" dirty="0" smtClean="0"/>
              <a:t>increases </a:t>
            </a:r>
            <a:r>
              <a:rPr lang="en-US" sz="2000" dirty="0"/>
              <a:t>from </a:t>
            </a:r>
            <a:r>
              <a:rPr lang="en-US" sz="2000" i="1" dirty="0"/>
              <a:t>P</a:t>
            </a:r>
            <a:r>
              <a:rPr lang="en-US" sz="2000" baseline="-25000" dirty="0"/>
              <a:t>1</a:t>
            </a:r>
            <a:r>
              <a:rPr lang="en-US" sz="2000" dirty="0"/>
              <a:t> to </a:t>
            </a:r>
            <a:r>
              <a:rPr lang="en-US" sz="2000" i="1" dirty="0"/>
              <a:t>P</a:t>
            </a:r>
            <a:r>
              <a:rPr lang="en-US" sz="2000" baseline="-25000" dirty="0"/>
              <a:t>2</a:t>
            </a:r>
            <a:r>
              <a:rPr lang="en-US" sz="2000" dirty="0"/>
              <a:t> </a:t>
            </a:r>
            <a:r>
              <a:rPr lang="en-US" sz="2000" dirty="0" smtClean="0"/>
              <a:t/>
            </a:r>
            <a:br>
              <a:rPr lang="en-US" sz="2000" dirty="0" smtClean="0"/>
            </a:br>
            <a:r>
              <a:rPr lang="en-US" sz="2000" dirty="0" smtClean="0"/>
              <a:t>and </a:t>
            </a:r>
            <a:r>
              <a:rPr lang="en-US" sz="2000" dirty="0"/>
              <a:t>the </a:t>
            </a:r>
            <a:r>
              <a:rPr lang="en-US" sz="2000" dirty="0" smtClean="0"/>
              <a:t>quantity </a:t>
            </a:r>
            <a:r>
              <a:rPr lang="en-US" sz="2000" dirty="0"/>
              <a:t>of </a:t>
            </a:r>
            <a:r>
              <a:rPr lang="en-US" sz="2000" dirty="0" smtClean="0"/>
              <a:t/>
            </a:r>
            <a:br>
              <a:rPr lang="en-US" sz="2000" dirty="0" smtClean="0"/>
            </a:br>
            <a:r>
              <a:rPr lang="en-US" sz="2000" dirty="0" smtClean="0"/>
              <a:t>cigarettes demanded </a:t>
            </a:r>
            <a:br>
              <a:rPr lang="en-US" sz="2000" dirty="0" smtClean="0"/>
            </a:br>
            <a:r>
              <a:rPr lang="en-US" sz="2000" dirty="0" smtClean="0"/>
              <a:t>decreases </a:t>
            </a:r>
            <a:r>
              <a:rPr lang="en-US" sz="2000" dirty="0"/>
              <a:t>from </a:t>
            </a:r>
            <a:r>
              <a:rPr lang="en-US" sz="2000" i="1" dirty="0"/>
              <a:t>Q</a:t>
            </a:r>
            <a:r>
              <a:rPr lang="en-US" sz="2000" baseline="-25000" dirty="0"/>
              <a:t>1</a:t>
            </a:r>
            <a:r>
              <a:rPr lang="en-US" sz="2000" dirty="0"/>
              <a:t> to </a:t>
            </a:r>
            <a:r>
              <a:rPr lang="en-US" sz="2000" i="1" dirty="0" smtClean="0"/>
              <a:t>Q</a:t>
            </a:r>
            <a:r>
              <a:rPr lang="en-US" sz="2000" baseline="-25000" dirty="0" smtClean="0"/>
              <a:t>2</a:t>
            </a:r>
            <a:r>
              <a:rPr lang="en-US" sz="2000" dirty="0" smtClean="0"/>
              <a:t>. </a:t>
            </a:r>
            <a:br>
              <a:rPr lang="en-US" sz="2000" dirty="0" smtClean="0"/>
            </a:br>
            <a:r>
              <a:rPr lang="en-US" sz="2000" dirty="0" smtClean="0"/>
              <a:t>The </a:t>
            </a:r>
            <a:r>
              <a:rPr lang="en-US" sz="2000" dirty="0"/>
              <a:t>demand for cigarettes </a:t>
            </a:r>
            <a:r>
              <a:rPr lang="en-US" sz="2000" dirty="0" smtClean="0"/>
              <a:t/>
            </a:r>
            <a:br>
              <a:rPr lang="en-US" sz="2000" dirty="0" smtClean="0"/>
            </a:br>
            <a:r>
              <a:rPr lang="en-US" sz="2000" dirty="0" smtClean="0"/>
              <a:t>tends </a:t>
            </a:r>
            <a:r>
              <a:rPr lang="en-US" sz="2000" dirty="0"/>
              <a:t>to be </a:t>
            </a:r>
            <a:r>
              <a:rPr lang="en-US" sz="2000" dirty="0" smtClean="0"/>
              <a:t>price inelastic </a:t>
            </a:r>
            <a:br>
              <a:rPr lang="en-US" sz="2000" dirty="0" smtClean="0"/>
            </a:br>
            <a:r>
              <a:rPr lang="en-US" sz="2000" dirty="0" smtClean="0"/>
              <a:t>and </a:t>
            </a:r>
            <a:r>
              <a:rPr lang="en-US" sz="2000" dirty="0"/>
              <a:t>therefore the </a:t>
            </a:r>
            <a:r>
              <a:rPr lang="en-US" sz="2000" dirty="0" smtClean="0"/>
              <a:t/>
            </a:r>
            <a:br>
              <a:rPr lang="en-US" sz="2000" dirty="0" smtClean="0"/>
            </a:br>
            <a:r>
              <a:rPr lang="en-US" sz="2000" dirty="0" smtClean="0"/>
              <a:t>percentage </a:t>
            </a:r>
            <a:r>
              <a:rPr lang="en-US" sz="2000" dirty="0"/>
              <a:t>change in </a:t>
            </a:r>
            <a:r>
              <a:rPr lang="en-US" sz="2000" dirty="0" smtClean="0"/>
              <a:t/>
            </a:r>
            <a:br>
              <a:rPr lang="en-US" sz="2000" dirty="0" smtClean="0"/>
            </a:br>
            <a:r>
              <a:rPr lang="en-US" sz="2000" dirty="0" smtClean="0"/>
              <a:t>quantity </a:t>
            </a:r>
            <a:r>
              <a:rPr lang="en-US" sz="2000" dirty="0"/>
              <a:t>demanded </a:t>
            </a:r>
            <a:r>
              <a:rPr lang="en-US" sz="2000" dirty="0" smtClean="0"/>
              <a:t>is less </a:t>
            </a:r>
            <a:br>
              <a:rPr lang="en-US" sz="2000" dirty="0" smtClean="0"/>
            </a:br>
            <a:r>
              <a:rPr lang="en-US" sz="2000" dirty="0" smtClean="0"/>
              <a:t>than </a:t>
            </a:r>
            <a:r>
              <a:rPr lang="en-US" sz="2000" dirty="0"/>
              <a:t>the percentage </a:t>
            </a:r>
            <a:r>
              <a:rPr lang="en-US" sz="2000" dirty="0" smtClean="0"/>
              <a:t/>
            </a:r>
            <a:br>
              <a:rPr lang="en-US" sz="2000" dirty="0" smtClean="0"/>
            </a:br>
            <a:r>
              <a:rPr lang="en-US" sz="2000" dirty="0" smtClean="0"/>
              <a:t>increase </a:t>
            </a:r>
            <a:r>
              <a:rPr lang="en-US" sz="2000" dirty="0"/>
              <a:t>in price.</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rotWithShape="1">
          <a:blip r:embed="rId3"/>
          <a:srcRect l="20115" t="45846" r="13474" b="15732"/>
          <a:stretch/>
        </p:blipFill>
        <p:spPr>
          <a:xfrm>
            <a:off x="3878478" y="2780928"/>
            <a:ext cx="4941994" cy="3047563"/>
          </a:xfrm>
          <a:prstGeom prst="rect">
            <a:avLst/>
          </a:prstGeom>
        </p:spPr>
      </p:pic>
      <p:sp>
        <p:nvSpPr>
          <p:cNvPr id="4" name="Rectangle 3"/>
          <p:cNvSpPr/>
          <p:nvPr/>
        </p:nvSpPr>
        <p:spPr>
          <a:xfrm>
            <a:off x="4148648" y="5951021"/>
            <a:ext cx="4572000" cy="646331"/>
          </a:xfrm>
          <a:prstGeom prst="rect">
            <a:avLst/>
          </a:prstGeom>
        </p:spPr>
        <p:txBody>
          <a:bodyPr>
            <a:spAutoFit/>
          </a:bodyPr>
          <a:lstStyle/>
          <a:p>
            <a:pPr marL="14287" algn="ctr">
              <a:buClr>
                <a:srgbClr val="00B050"/>
              </a:buClr>
            </a:pPr>
            <a:r>
              <a:rPr lang="en-US" b="1" dirty="0"/>
              <a:t>Figure 5.1</a:t>
            </a:r>
            <a:r>
              <a:rPr lang="en-US" dirty="0"/>
              <a:t> The impact of an indirect tax on cigarettes</a:t>
            </a:r>
          </a:p>
        </p:txBody>
      </p:sp>
    </p:spTree>
    <p:extLst>
      <p:ext uri="{BB962C8B-B14F-4D97-AF65-F5344CB8AC3E}">
        <p14:creationId xmlns:p14="http://schemas.microsoft.com/office/powerpoint/2010/main" val="3258407927"/>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10503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50</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6408712" cy="1323439"/>
          </a:xfrm>
          <a:prstGeom prst="rect">
            <a:avLst/>
          </a:prstGeom>
        </p:spPr>
        <p:txBody>
          <a:bodyPr wrap="square">
            <a:spAutoFit/>
          </a:bodyPr>
          <a:lstStyle/>
          <a:p>
            <a:pPr marL="357187" indent="-342900">
              <a:buClr>
                <a:srgbClr val="00B050"/>
              </a:buClr>
              <a:buFont typeface="Wingdings 3" panose="05040102010807070707" pitchFamily="18" charset="2"/>
              <a:buChar char=""/>
            </a:pPr>
            <a:r>
              <a:rPr lang="en-US" sz="2000" dirty="0"/>
              <a:t>The advantages and disadvantages of imposing a tax on a good or service </a:t>
            </a:r>
            <a:r>
              <a:rPr lang="en-US" sz="2000" dirty="0" smtClean="0"/>
              <a:t>are shown </a:t>
            </a:r>
            <a:r>
              <a:rPr lang="en-US" sz="2000" dirty="0"/>
              <a:t>in Table 5.1.</a:t>
            </a:r>
          </a:p>
          <a:p>
            <a:pPr marL="357187" indent="-342900">
              <a:buClr>
                <a:srgbClr val="00B050"/>
              </a:buClr>
              <a:buFont typeface="Wingdings 3" panose="05040102010807070707" pitchFamily="18" charset="2"/>
              <a:buChar char=""/>
            </a:pPr>
            <a:r>
              <a:rPr lang="en-US" sz="2000" b="1" dirty="0"/>
              <a:t>Table 5.1</a:t>
            </a:r>
            <a:r>
              <a:rPr lang="en-US" sz="2000" dirty="0"/>
              <a:t> </a:t>
            </a:r>
            <a:r>
              <a:rPr lang="en-US" sz="2000" dirty="0" smtClean="0"/>
              <a:t>- Advantages </a:t>
            </a:r>
            <a:r>
              <a:rPr lang="en-US" sz="2000" dirty="0"/>
              <a:t>and disadvantages of taxing a good or service</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6876256" y="1052736"/>
            <a:ext cx="1927016" cy="5586145"/>
          </a:xfrm>
          <a:prstGeom prst="rect">
            <a:avLst/>
          </a:prstGeom>
          <a:solidFill>
            <a:schemeClr val="tx2">
              <a:lumMod val="40000"/>
              <a:lumOff val="60000"/>
            </a:schemeClr>
          </a:solidFill>
          <a:ln w="38100">
            <a:solidFill>
              <a:srgbClr val="C00000"/>
            </a:solidFill>
          </a:ln>
        </p:spPr>
        <p:txBody>
          <a:bodyPr wrap="square">
            <a:spAutoFit/>
          </a:bodyPr>
          <a:lstStyle/>
          <a:p>
            <a:r>
              <a:rPr lang="en-GB" sz="1700" b="1" dirty="0">
                <a:latin typeface="Arial" panose="020B0604020202020204" pitchFamily="34" charset="0"/>
                <a:cs typeface="Arial" panose="020B0604020202020204" pitchFamily="34" charset="0"/>
              </a:rPr>
              <a:t>Study tips</a:t>
            </a:r>
          </a:p>
          <a:p>
            <a:r>
              <a:rPr lang="en-GB" sz="1700" dirty="0" smtClean="0">
                <a:latin typeface="Arial" panose="020B0604020202020204" pitchFamily="34" charset="0"/>
                <a:cs typeface="Arial" panose="020B0604020202020204" pitchFamily="34" charset="0"/>
              </a:rPr>
              <a:t>Remember that </a:t>
            </a:r>
            <a:r>
              <a:rPr lang="en-GB" sz="1700" dirty="0">
                <a:latin typeface="Arial" panose="020B0604020202020204" pitchFamily="34" charset="0"/>
                <a:cs typeface="Arial" panose="020B0604020202020204" pitchFamily="34" charset="0"/>
              </a:rPr>
              <a:t>the </a:t>
            </a:r>
            <a:r>
              <a:rPr lang="en-GB" sz="1700" dirty="0" smtClean="0">
                <a:latin typeface="Arial" panose="020B0604020202020204" pitchFamily="34" charset="0"/>
                <a:cs typeface="Arial" panose="020B0604020202020204" pitchFamily="34" charset="0"/>
              </a:rPr>
              <a:t>level of </a:t>
            </a:r>
            <a:r>
              <a:rPr lang="en-GB" sz="1700" dirty="0">
                <a:latin typeface="Arial" panose="020B0604020202020204" pitchFamily="34" charset="0"/>
                <a:cs typeface="Arial" panose="020B0604020202020204" pitchFamily="34" charset="0"/>
              </a:rPr>
              <a:t>taxation </a:t>
            </a:r>
            <a:r>
              <a:rPr lang="en-GB" sz="1700" dirty="0" smtClean="0">
                <a:latin typeface="Arial" panose="020B0604020202020204" pitchFamily="34" charset="0"/>
                <a:cs typeface="Arial" panose="020B0604020202020204" pitchFamily="34" charset="0"/>
              </a:rPr>
              <a:t>is measured </a:t>
            </a:r>
            <a:r>
              <a:rPr lang="en-GB" sz="1700" dirty="0">
                <a:latin typeface="Arial" panose="020B0604020202020204" pitchFamily="34" charset="0"/>
                <a:cs typeface="Arial" panose="020B0604020202020204" pitchFamily="34" charset="0"/>
              </a:rPr>
              <a:t>by </a:t>
            </a:r>
            <a:r>
              <a:rPr lang="en-GB" sz="1700" dirty="0" smtClean="0">
                <a:latin typeface="Arial" panose="020B0604020202020204" pitchFamily="34" charset="0"/>
                <a:cs typeface="Arial" panose="020B0604020202020204" pitchFamily="34" charset="0"/>
              </a:rPr>
              <a:t>the vertical distance between </a:t>
            </a:r>
            <a:r>
              <a:rPr lang="en-GB" sz="1700" dirty="0">
                <a:latin typeface="Arial" panose="020B0604020202020204" pitchFamily="34" charset="0"/>
                <a:cs typeface="Arial" panose="020B0604020202020204" pitchFamily="34" charset="0"/>
              </a:rPr>
              <a:t>the </a:t>
            </a:r>
            <a:r>
              <a:rPr lang="en-GB" sz="1700" dirty="0" smtClean="0">
                <a:latin typeface="Arial" panose="020B0604020202020204" pitchFamily="34" charset="0"/>
                <a:cs typeface="Arial" panose="020B0604020202020204" pitchFamily="34" charset="0"/>
              </a:rPr>
              <a:t>two supply curves. The consumer pays the increase in price (P</a:t>
            </a:r>
            <a:r>
              <a:rPr lang="en-GB" sz="1700" baseline="-25000" dirty="0" smtClean="0">
                <a:latin typeface="Arial" panose="020B0604020202020204" pitchFamily="34" charset="0"/>
                <a:cs typeface="Arial" panose="020B0604020202020204" pitchFamily="34" charset="0"/>
              </a:rPr>
              <a:t>2</a:t>
            </a:r>
            <a:r>
              <a:rPr lang="en-GB" sz="1700" dirty="0" smtClean="0">
                <a:latin typeface="Arial" panose="020B0604020202020204" pitchFamily="34" charset="0"/>
                <a:cs typeface="Arial" panose="020B0604020202020204" pitchFamily="34" charset="0"/>
              </a:rPr>
              <a:t>-P</a:t>
            </a:r>
            <a:r>
              <a:rPr lang="en-GB" sz="1700" baseline="-25000" dirty="0" smtClean="0">
                <a:latin typeface="Arial" panose="020B0604020202020204" pitchFamily="34" charset="0"/>
                <a:cs typeface="Arial" panose="020B0604020202020204" pitchFamily="34" charset="0"/>
              </a:rPr>
              <a:t>1</a:t>
            </a:r>
            <a:r>
              <a:rPr lang="en-GB" sz="1700" dirty="0" smtClean="0">
                <a:latin typeface="Arial" panose="020B0604020202020204" pitchFamily="34" charset="0"/>
                <a:cs typeface="Arial" panose="020B0604020202020204" pitchFamily="34" charset="0"/>
              </a:rPr>
              <a:t>) and the </a:t>
            </a:r>
            <a:r>
              <a:rPr lang="en-GB" sz="1700" dirty="0">
                <a:latin typeface="Arial" panose="020B0604020202020204" pitchFamily="34" charset="0"/>
                <a:cs typeface="Arial" panose="020B0604020202020204" pitchFamily="34" charset="0"/>
              </a:rPr>
              <a:t>producer </a:t>
            </a:r>
            <a:r>
              <a:rPr lang="en-GB" sz="1700" dirty="0" smtClean="0">
                <a:latin typeface="Arial" panose="020B0604020202020204" pitchFamily="34" charset="0"/>
                <a:cs typeface="Arial" panose="020B0604020202020204" pitchFamily="34" charset="0"/>
              </a:rPr>
              <a:t>pays what’s left.</a:t>
            </a:r>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The more </a:t>
            </a:r>
            <a:r>
              <a:rPr lang="en-GB" sz="1700" dirty="0" smtClean="0">
                <a:latin typeface="Arial" panose="020B0604020202020204" pitchFamily="34" charset="0"/>
                <a:cs typeface="Arial" panose="020B0604020202020204" pitchFamily="34" charset="0"/>
              </a:rPr>
              <a:t>price inelastic the demand for the product, the </a:t>
            </a:r>
            <a:r>
              <a:rPr lang="en-GB" sz="1700" dirty="0">
                <a:latin typeface="Arial" panose="020B0604020202020204" pitchFamily="34" charset="0"/>
                <a:cs typeface="Arial" panose="020B0604020202020204" pitchFamily="34" charset="0"/>
              </a:rPr>
              <a:t>greater </a:t>
            </a:r>
            <a:r>
              <a:rPr lang="en-GB" sz="1700" dirty="0" smtClean="0">
                <a:latin typeface="Arial" panose="020B0604020202020204" pitchFamily="34" charset="0"/>
                <a:cs typeface="Arial" panose="020B0604020202020204" pitchFamily="34" charset="0"/>
              </a:rPr>
              <a:t>the proportion </a:t>
            </a:r>
            <a:r>
              <a:rPr lang="en-GB" sz="1700" dirty="0">
                <a:latin typeface="Arial" panose="020B0604020202020204" pitchFamily="34" charset="0"/>
                <a:cs typeface="Arial" panose="020B0604020202020204" pitchFamily="34" charset="0"/>
              </a:rPr>
              <a:t>of </a:t>
            </a:r>
            <a:r>
              <a:rPr lang="en-GB" sz="1700" dirty="0" smtClean="0">
                <a:latin typeface="Arial" panose="020B0604020202020204" pitchFamily="34" charset="0"/>
                <a:cs typeface="Arial" panose="020B0604020202020204" pitchFamily="34" charset="0"/>
              </a:rPr>
              <a:t>the tax </a:t>
            </a:r>
            <a:r>
              <a:rPr lang="en-GB" sz="1700" dirty="0">
                <a:latin typeface="Arial" panose="020B0604020202020204" pitchFamily="34" charset="0"/>
                <a:cs typeface="Arial" panose="020B0604020202020204" pitchFamily="34" charset="0"/>
              </a:rPr>
              <a:t>paid by </a:t>
            </a:r>
            <a:r>
              <a:rPr lang="en-GB" sz="1700" dirty="0" smtClean="0">
                <a:latin typeface="Arial" panose="020B0604020202020204" pitchFamily="34" charset="0"/>
                <a:cs typeface="Arial" panose="020B0604020202020204" pitchFamily="34" charset="0"/>
              </a:rPr>
              <a:t>the consumer</a:t>
            </a:r>
            <a:endParaRPr lang="en-GB" sz="1700" dirty="0">
              <a:latin typeface="Arial" panose="020B0604020202020204" pitchFamily="34" charset="0"/>
              <a:cs typeface="Arial" panose="020B0604020202020204" pitchFamily="34" charset="0"/>
            </a:endParaRPr>
          </a:p>
        </p:txBody>
      </p:sp>
      <p:graphicFrame>
        <p:nvGraphicFramePr>
          <p:cNvPr id="9" name="Table 8"/>
          <p:cNvGraphicFramePr>
            <a:graphicFrameLocks noGrp="1"/>
          </p:cNvGraphicFramePr>
          <p:nvPr>
            <p:extLst/>
          </p:nvPr>
        </p:nvGraphicFramePr>
        <p:xfrm>
          <a:off x="323528" y="2348880"/>
          <a:ext cx="6408712" cy="4302760"/>
        </p:xfrm>
        <a:graphic>
          <a:graphicData uri="http://schemas.openxmlformats.org/drawingml/2006/table">
            <a:tbl>
              <a:tblPr firstRow="1" bandRow="1">
                <a:tableStyleId>{5C22544A-7EE6-4342-B048-85BDC9FD1C3A}</a:tableStyleId>
              </a:tblPr>
              <a:tblGrid>
                <a:gridCol w="2376264"/>
                <a:gridCol w="4032448"/>
              </a:tblGrid>
              <a:tr h="370840">
                <a:tc>
                  <a:txBody>
                    <a:bodyPr/>
                    <a:lstStyle/>
                    <a:p>
                      <a:r>
                        <a:rPr lang="en-GB" sz="1800" dirty="0" smtClean="0">
                          <a:latin typeface="Arial" panose="020B0604020202020204" pitchFamily="34" charset="0"/>
                          <a:cs typeface="Arial" panose="020B0604020202020204" pitchFamily="34" charset="0"/>
                        </a:rPr>
                        <a:t>Advantages</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Disadvantages</a:t>
                      </a:r>
                      <a:endParaRPr lang="en-GB" sz="1800" dirty="0">
                        <a:latin typeface="Arial" panose="020B0604020202020204" pitchFamily="34" charset="0"/>
                        <a:cs typeface="Arial" panose="020B0604020202020204" pitchFamily="34" charset="0"/>
                      </a:endParaRPr>
                    </a:p>
                  </a:txBody>
                  <a:tcPr/>
                </a:tc>
              </a:tr>
              <a:tr h="370840">
                <a:tc>
                  <a:txBody>
                    <a:bodyPr/>
                    <a:lstStyle/>
                    <a:p>
                      <a:pPr marL="285750" indent="-285750">
                        <a:buFont typeface="Arial" panose="020B0604020202020204" pitchFamily="34" charset="0"/>
                        <a:buChar char="•"/>
                      </a:pPr>
                      <a:r>
                        <a:rPr lang="en-GB" sz="1800" dirty="0" smtClean="0">
                          <a:latin typeface="Arial" panose="020B0604020202020204" pitchFamily="34" charset="0"/>
                          <a:cs typeface="Arial" panose="020B0604020202020204" pitchFamily="34" charset="0"/>
                        </a:rPr>
                        <a:t>It increases the price and therefor should decrease the quantity demanded.</a:t>
                      </a:r>
                    </a:p>
                    <a:p>
                      <a:pPr marL="285750" indent="-285750">
                        <a:buFont typeface="Arial" panose="020B0604020202020204" pitchFamily="34" charset="0"/>
                        <a:buChar char="•"/>
                      </a:pPr>
                      <a:r>
                        <a:rPr lang="en-GB" sz="1800" baseline="0" dirty="0" smtClean="0">
                          <a:latin typeface="Arial" panose="020B0604020202020204" pitchFamily="34" charset="0"/>
                          <a:cs typeface="Arial" panose="020B0604020202020204" pitchFamily="34" charset="0"/>
                        </a:rPr>
                        <a:t>It creates some tax revenue for the government which can be used on other goods and services. </a:t>
                      </a:r>
                      <a:endParaRPr lang="en-GB" sz="18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800" dirty="0" smtClean="0">
                          <a:latin typeface="Arial" panose="020B0604020202020204" pitchFamily="34" charset="0"/>
                          <a:cs typeface="Arial" panose="020B0604020202020204" pitchFamily="34" charset="0"/>
                        </a:rPr>
                        <a:t>The demand for cigarettes,</a:t>
                      </a:r>
                      <a:r>
                        <a:rPr lang="en-GB" sz="1800" baseline="0" dirty="0" smtClean="0">
                          <a:latin typeface="Arial" panose="020B0604020202020204" pitchFamily="34" charset="0"/>
                          <a:cs typeface="Arial" panose="020B0604020202020204" pitchFamily="34" charset="0"/>
                        </a:rPr>
                        <a:t> alcohol and petrol for a car tends to be price inelastic which means that the increase in price may have little impact on consumption. The nicotine in cigarettes makes smoking highly addictive and therefor smokers will pay the higher price and consumption will change only slightly.</a:t>
                      </a:r>
                    </a:p>
                    <a:p>
                      <a:pPr marL="285750" indent="-285750">
                        <a:buFont typeface="Arial" panose="020B0604020202020204" pitchFamily="34" charset="0"/>
                        <a:buChar char="•"/>
                      </a:pPr>
                      <a:r>
                        <a:rPr lang="en-GB" sz="1800" baseline="0" dirty="0" smtClean="0">
                          <a:latin typeface="Arial" panose="020B0604020202020204" pitchFamily="34" charset="0"/>
                          <a:cs typeface="Arial" panose="020B0604020202020204" pitchFamily="34" charset="0"/>
                        </a:rPr>
                        <a:t>The indirect tax will be regressive and have a greater impact on low-income earners than </a:t>
                      </a:r>
                      <a:r>
                        <a:rPr lang="en-GB" sz="1800" baseline="0" smtClean="0">
                          <a:latin typeface="Arial" panose="020B0604020202020204" pitchFamily="34" charset="0"/>
                          <a:cs typeface="Arial" panose="020B0604020202020204" pitchFamily="34" charset="0"/>
                        </a:rPr>
                        <a:t>high-income earners.</a:t>
                      </a:r>
                      <a:endParaRPr lang="en-GB"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126853219"/>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10503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5" name="Round Same Side Corner Rectangle 4">
            <a:hlinkClick r:id="" action="ppaction://noaction"/>
          </p:cNvPr>
          <p:cNvSpPr/>
          <p:nvPr/>
        </p:nvSpPr>
        <p:spPr>
          <a:xfrm>
            <a:off x="7028656"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50</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6408712" cy="5324535"/>
          </a:xfrm>
          <a:prstGeom prst="rect">
            <a:avLst/>
          </a:prstGeom>
        </p:spPr>
        <p:txBody>
          <a:bodyPr wrap="square">
            <a:spAutoFit/>
          </a:bodyPr>
          <a:lstStyle/>
          <a:p>
            <a:pPr marL="14287">
              <a:buClr>
                <a:srgbClr val="00B050"/>
              </a:buClr>
            </a:pPr>
            <a:r>
              <a:rPr lang="en-US" sz="2000" b="1" dirty="0">
                <a:solidFill>
                  <a:srgbClr val="FF0000"/>
                </a:solidFill>
              </a:rPr>
              <a:t>Exam practice</a:t>
            </a:r>
          </a:p>
          <a:p>
            <a:pPr marL="357187" indent="-342900">
              <a:buClr>
                <a:srgbClr val="00B050"/>
              </a:buClr>
              <a:buFont typeface="Wingdings 3" panose="05040102010807070707" pitchFamily="18" charset="2"/>
              <a:buChar char=""/>
            </a:pPr>
            <a:r>
              <a:rPr lang="en-US" sz="2000" dirty="0">
                <a:solidFill>
                  <a:srgbClr val="FF0000"/>
                </a:solidFill>
              </a:rPr>
              <a:t>Traffic congestion in central London has decreased since the introduction </a:t>
            </a:r>
            <a:r>
              <a:rPr lang="en-US" sz="2000" dirty="0" smtClean="0">
                <a:solidFill>
                  <a:srgbClr val="FF0000"/>
                </a:solidFill>
              </a:rPr>
              <a:t>of a </a:t>
            </a:r>
            <a:r>
              <a:rPr lang="en-US" sz="2000" dirty="0">
                <a:solidFill>
                  <a:srgbClr val="FF0000"/>
                </a:solidFill>
              </a:rPr>
              <a:t>congestion charge for driving into the central business district. It costs £</a:t>
            </a:r>
            <a:r>
              <a:rPr lang="en-US" sz="2000" dirty="0" smtClean="0">
                <a:solidFill>
                  <a:srgbClr val="FF0000"/>
                </a:solidFill>
              </a:rPr>
              <a:t>10 (approximately </a:t>
            </a:r>
            <a:r>
              <a:rPr lang="en-US" sz="2000" dirty="0">
                <a:solidFill>
                  <a:srgbClr val="FF0000"/>
                </a:solidFill>
              </a:rPr>
              <a:t>$15.20) each day to drive into the restricted area during peak </a:t>
            </a:r>
            <a:r>
              <a:rPr lang="en-US" sz="2000" dirty="0" smtClean="0">
                <a:solidFill>
                  <a:srgbClr val="FF0000"/>
                </a:solidFill>
              </a:rPr>
              <a:t>hours (</a:t>
            </a:r>
            <a:r>
              <a:rPr lang="en-US" sz="2000" dirty="0">
                <a:solidFill>
                  <a:srgbClr val="FF0000"/>
                </a:solidFill>
              </a:rPr>
              <a:t>between 7a.m. and 6p.m. on weekdays). There is a penalty of between £60 (</a:t>
            </a:r>
            <a:r>
              <a:rPr lang="en-US" sz="2000" dirty="0" smtClean="0">
                <a:solidFill>
                  <a:srgbClr val="FF0000"/>
                </a:solidFill>
              </a:rPr>
              <a:t>around $90</a:t>
            </a:r>
            <a:r>
              <a:rPr lang="en-US" sz="2000" dirty="0">
                <a:solidFill>
                  <a:srgbClr val="FF0000"/>
                </a:solidFill>
              </a:rPr>
              <a:t>) and £187 ($285) for late payment of the charge.</a:t>
            </a:r>
          </a:p>
          <a:p>
            <a:pPr marL="625475" indent="-274638">
              <a:buClr>
                <a:srgbClr val="00B050"/>
              </a:buClr>
              <a:buFont typeface="+mj-lt"/>
              <a:buAutoNum type="arabicPeriod"/>
            </a:pPr>
            <a:r>
              <a:rPr lang="en-US" sz="2000" dirty="0" smtClean="0">
                <a:solidFill>
                  <a:srgbClr val="FF0000"/>
                </a:solidFill>
              </a:rPr>
              <a:t>Explain</a:t>
            </a:r>
            <a:r>
              <a:rPr lang="en-US" sz="2000" dirty="0">
                <a:solidFill>
                  <a:srgbClr val="FF0000"/>
                </a:solidFill>
              </a:rPr>
              <a:t>, using an example, an external cost of driving a car. </a:t>
            </a:r>
            <a:r>
              <a:rPr lang="en-US" sz="2000" dirty="0" smtClean="0">
                <a:solidFill>
                  <a:srgbClr val="FF0000"/>
                </a:solidFill>
              </a:rPr>
              <a:t>	[2]</a:t>
            </a:r>
            <a:endParaRPr lang="en-US" sz="2000" dirty="0">
              <a:solidFill>
                <a:srgbClr val="FF0000"/>
              </a:solidFill>
            </a:endParaRPr>
          </a:p>
          <a:p>
            <a:pPr marL="625475" indent="-274638">
              <a:buClr>
                <a:srgbClr val="00B050"/>
              </a:buClr>
              <a:buFont typeface="+mj-lt"/>
              <a:buAutoNum type="arabicPeriod"/>
            </a:pPr>
            <a:r>
              <a:rPr lang="en-US" sz="2000" dirty="0" smtClean="0">
                <a:solidFill>
                  <a:srgbClr val="FF0000"/>
                </a:solidFill>
              </a:rPr>
              <a:t>Assess </a:t>
            </a:r>
            <a:r>
              <a:rPr lang="en-US" sz="2000" dirty="0">
                <a:solidFill>
                  <a:srgbClr val="FF0000"/>
                </a:solidFill>
              </a:rPr>
              <a:t>the advantages and disadvantages of the congestion charge for </a:t>
            </a:r>
            <a:r>
              <a:rPr lang="en-US" sz="2000" dirty="0" smtClean="0">
                <a:solidFill>
                  <a:srgbClr val="FF0000"/>
                </a:solidFill>
              </a:rPr>
              <a:t>two different </a:t>
            </a:r>
            <a:r>
              <a:rPr lang="en-US" sz="2000" dirty="0">
                <a:solidFill>
                  <a:srgbClr val="FF0000"/>
                </a:solidFill>
              </a:rPr>
              <a:t>groups in society. </a:t>
            </a:r>
            <a:r>
              <a:rPr lang="en-US" sz="2000" dirty="0" smtClean="0">
                <a:solidFill>
                  <a:srgbClr val="FF0000"/>
                </a:solidFill>
              </a:rPr>
              <a:t>	[6]</a:t>
            </a:r>
            <a:endParaRPr lang="en-US" sz="2000" dirty="0">
              <a:solidFill>
                <a:srgbClr val="FF0000"/>
              </a:solidFill>
            </a:endParaRPr>
          </a:p>
          <a:p>
            <a:pPr marL="625475" indent="-274638">
              <a:buClr>
                <a:srgbClr val="00B050"/>
              </a:buClr>
              <a:buFont typeface="+mj-lt"/>
              <a:buAutoNum type="arabicPeriod"/>
            </a:pPr>
            <a:r>
              <a:rPr lang="en-US" sz="2000" dirty="0" smtClean="0">
                <a:solidFill>
                  <a:srgbClr val="FF0000"/>
                </a:solidFill>
              </a:rPr>
              <a:t>Discuss </a:t>
            </a:r>
            <a:r>
              <a:rPr lang="en-US" sz="2000" dirty="0">
                <a:solidFill>
                  <a:srgbClr val="FF0000"/>
                </a:solidFill>
              </a:rPr>
              <a:t>whether you think the congestion charge is a long-term or </a:t>
            </a:r>
            <a:r>
              <a:rPr lang="en-US" sz="2000" dirty="0" smtClean="0">
                <a:solidFill>
                  <a:srgbClr val="FF0000"/>
                </a:solidFill>
              </a:rPr>
              <a:t>short-term solution </a:t>
            </a:r>
            <a:r>
              <a:rPr lang="en-US" sz="2000" dirty="0">
                <a:solidFill>
                  <a:srgbClr val="FF0000"/>
                </a:solidFill>
              </a:rPr>
              <a:t>to the problem of traffic congestion in London. </a:t>
            </a:r>
            <a:r>
              <a:rPr lang="en-US" sz="2000" dirty="0" smtClean="0">
                <a:solidFill>
                  <a:srgbClr val="FF0000"/>
                </a:solidFill>
              </a:rPr>
              <a:t>	[7]</a:t>
            </a:r>
            <a:endParaRPr lang="en-US" sz="2000" dirty="0">
              <a:solidFill>
                <a:srgbClr val="FF0000"/>
              </a:solidFill>
            </a:endParaRP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6876256" y="1052736"/>
            <a:ext cx="1927016" cy="5586145"/>
          </a:xfrm>
          <a:prstGeom prst="rect">
            <a:avLst/>
          </a:prstGeom>
          <a:solidFill>
            <a:schemeClr val="tx2">
              <a:lumMod val="40000"/>
              <a:lumOff val="60000"/>
            </a:schemeClr>
          </a:solidFill>
          <a:ln w="38100">
            <a:solidFill>
              <a:srgbClr val="C00000"/>
            </a:solidFill>
          </a:ln>
        </p:spPr>
        <p:txBody>
          <a:bodyPr wrap="square">
            <a:spAutoFit/>
          </a:bodyPr>
          <a:lstStyle/>
          <a:p>
            <a:r>
              <a:rPr lang="en-GB" sz="1700" b="1" dirty="0">
                <a:latin typeface="Arial" panose="020B0604020202020204" pitchFamily="34" charset="0"/>
                <a:cs typeface="Arial" panose="020B0604020202020204" pitchFamily="34" charset="0"/>
              </a:rPr>
              <a:t>Study tips</a:t>
            </a:r>
          </a:p>
          <a:p>
            <a:r>
              <a:rPr lang="en-GB" sz="1700" dirty="0" smtClean="0">
                <a:latin typeface="Arial" panose="020B0604020202020204" pitchFamily="34" charset="0"/>
                <a:cs typeface="Arial" panose="020B0604020202020204" pitchFamily="34" charset="0"/>
              </a:rPr>
              <a:t>Remember that </a:t>
            </a:r>
            <a:r>
              <a:rPr lang="en-GB" sz="1700" dirty="0">
                <a:latin typeface="Arial" panose="020B0604020202020204" pitchFamily="34" charset="0"/>
                <a:cs typeface="Arial" panose="020B0604020202020204" pitchFamily="34" charset="0"/>
              </a:rPr>
              <a:t>the </a:t>
            </a:r>
            <a:r>
              <a:rPr lang="en-GB" sz="1700" dirty="0" smtClean="0">
                <a:latin typeface="Arial" panose="020B0604020202020204" pitchFamily="34" charset="0"/>
                <a:cs typeface="Arial" panose="020B0604020202020204" pitchFamily="34" charset="0"/>
              </a:rPr>
              <a:t>level of </a:t>
            </a:r>
            <a:r>
              <a:rPr lang="en-GB" sz="1700" dirty="0">
                <a:latin typeface="Arial" panose="020B0604020202020204" pitchFamily="34" charset="0"/>
                <a:cs typeface="Arial" panose="020B0604020202020204" pitchFamily="34" charset="0"/>
              </a:rPr>
              <a:t>taxation </a:t>
            </a:r>
            <a:r>
              <a:rPr lang="en-GB" sz="1700" dirty="0" smtClean="0">
                <a:latin typeface="Arial" panose="020B0604020202020204" pitchFamily="34" charset="0"/>
                <a:cs typeface="Arial" panose="020B0604020202020204" pitchFamily="34" charset="0"/>
              </a:rPr>
              <a:t>is measured </a:t>
            </a:r>
            <a:r>
              <a:rPr lang="en-GB" sz="1700" dirty="0">
                <a:latin typeface="Arial" panose="020B0604020202020204" pitchFamily="34" charset="0"/>
                <a:cs typeface="Arial" panose="020B0604020202020204" pitchFamily="34" charset="0"/>
              </a:rPr>
              <a:t>by </a:t>
            </a:r>
            <a:r>
              <a:rPr lang="en-GB" sz="1700" dirty="0" smtClean="0">
                <a:latin typeface="Arial" panose="020B0604020202020204" pitchFamily="34" charset="0"/>
                <a:cs typeface="Arial" panose="020B0604020202020204" pitchFamily="34" charset="0"/>
              </a:rPr>
              <a:t>the vertical distance between </a:t>
            </a:r>
            <a:r>
              <a:rPr lang="en-GB" sz="1700" dirty="0">
                <a:latin typeface="Arial" panose="020B0604020202020204" pitchFamily="34" charset="0"/>
                <a:cs typeface="Arial" panose="020B0604020202020204" pitchFamily="34" charset="0"/>
              </a:rPr>
              <a:t>the </a:t>
            </a:r>
            <a:r>
              <a:rPr lang="en-GB" sz="1700" dirty="0" smtClean="0">
                <a:latin typeface="Arial" panose="020B0604020202020204" pitchFamily="34" charset="0"/>
                <a:cs typeface="Arial" panose="020B0604020202020204" pitchFamily="34" charset="0"/>
              </a:rPr>
              <a:t>two supply curves. The consumer pays the increase in price (P</a:t>
            </a:r>
            <a:r>
              <a:rPr lang="en-GB" sz="1700" baseline="-25000" dirty="0" smtClean="0">
                <a:latin typeface="Arial" panose="020B0604020202020204" pitchFamily="34" charset="0"/>
                <a:cs typeface="Arial" panose="020B0604020202020204" pitchFamily="34" charset="0"/>
              </a:rPr>
              <a:t>2</a:t>
            </a:r>
            <a:r>
              <a:rPr lang="en-GB" sz="1700" dirty="0" smtClean="0">
                <a:latin typeface="Arial" panose="020B0604020202020204" pitchFamily="34" charset="0"/>
                <a:cs typeface="Arial" panose="020B0604020202020204" pitchFamily="34" charset="0"/>
              </a:rPr>
              <a:t>-P</a:t>
            </a:r>
            <a:r>
              <a:rPr lang="en-GB" sz="1700" baseline="-25000" dirty="0" smtClean="0">
                <a:latin typeface="Arial" panose="020B0604020202020204" pitchFamily="34" charset="0"/>
                <a:cs typeface="Arial" panose="020B0604020202020204" pitchFamily="34" charset="0"/>
              </a:rPr>
              <a:t>1</a:t>
            </a:r>
            <a:r>
              <a:rPr lang="en-GB" sz="1700" dirty="0" smtClean="0">
                <a:latin typeface="Arial" panose="020B0604020202020204" pitchFamily="34" charset="0"/>
                <a:cs typeface="Arial" panose="020B0604020202020204" pitchFamily="34" charset="0"/>
              </a:rPr>
              <a:t>) and the </a:t>
            </a:r>
            <a:r>
              <a:rPr lang="en-GB" sz="1700" dirty="0">
                <a:latin typeface="Arial" panose="020B0604020202020204" pitchFamily="34" charset="0"/>
                <a:cs typeface="Arial" panose="020B0604020202020204" pitchFamily="34" charset="0"/>
              </a:rPr>
              <a:t>producer </a:t>
            </a:r>
            <a:r>
              <a:rPr lang="en-GB" sz="1700" dirty="0" smtClean="0">
                <a:latin typeface="Arial" panose="020B0604020202020204" pitchFamily="34" charset="0"/>
                <a:cs typeface="Arial" panose="020B0604020202020204" pitchFamily="34" charset="0"/>
              </a:rPr>
              <a:t>pays what’s left.</a:t>
            </a:r>
            <a:endParaRPr lang="en-GB" sz="1700" dirty="0">
              <a:latin typeface="Arial" panose="020B0604020202020204" pitchFamily="34" charset="0"/>
              <a:cs typeface="Arial" panose="020B0604020202020204" pitchFamily="34" charset="0"/>
            </a:endParaRPr>
          </a:p>
          <a:p>
            <a:r>
              <a:rPr lang="en-GB" sz="1700" dirty="0">
                <a:latin typeface="Arial" panose="020B0604020202020204" pitchFamily="34" charset="0"/>
                <a:cs typeface="Arial" panose="020B0604020202020204" pitchFamily="34" charset="0"/>
              </a:rPr>
              <a:t>The more </a:t>
            </a:r>
            <a:r>
              <a:rPr lang="en-GB" sz="1700" dirty="0" smtClean="0">
                <a:latin typeface="Arial" panose="020B0604020202020204" pitchFamily="34" charset="0"/>
                <a:cs typeface="Arial" panose="020B0604020202020204" pitchFamily="34" charset="0"/>
              </a:rPr>
              <a:t>price inelastic the demand for the product, the </a:t>
            </a:r>
            <a:r>
              <a:rPr lang="en-GB" sz="1700" dirty="0">
                <a:latin typeface="Arial" panose="020B0604020202020204" pitchFamily="34" charset="0"/>
                <a:cs typeface="Arial" panose="020B0604020202020204" pitchFamily="34" charset="0"/>
              </a:rPr>
              <a:t>greater </a:t>
            </a:r>
            <a:r>
              <a:rPr lang="en-GB" sz="1700" dirty="0" smtClean="0">
                <a:latin typeface="Arial" panose="020B0604020202020204" pitchFamily="34" charset="0"/>
                <a:cs typeface="Arial" panose="020B0604020202020204" pitchFamily="34" charset="0"/>
              </a:rPr>
              <a:t>the proportion </a:t>
            </a:r>
            <a:r>
              <a:rPr lang="en-GB" sz="1700" dirty="0">
                <a:latin typeface="Arial" panose="020B0604020202020204" pitchFamily="34" charset="0"/>
                <a:cs typeface="Arial" panose="020B0604020202020204" pitchFamily="34" charset="0"/>
              </a:rPr>
              <a:t>of </a:t>
            </a:r>
            <a:r>
              <a:rPr lang="en-GB" sz="1700" dirty="0" smtClean="0">
                <a:latin typeface="Arial" panose="020B0604020202020204" pitchFamily="34" charset="0"/>
                <a:cs typeface="Arial" panose="020B0604020202020204" pitchFamily="34" charset="0"/>
              </a:rPr>
              <a:t>the tax </a:t>
            </a:r>
            <a:r>
              <a:rPr lang="en-GB" sz="1700" dirty="0">
                <a:latin typeface="Arial" panose="020B0604020202020204" pitchFamily="34" charset="0"/>
                <a:cs typeface="Arial" panose="020B0604020202020204" pitchFamily="34" charset="0"/>
              </a:rPr>
              <a:t>paid by </a:t>
            </a:r>
            <a:r>
              <a:rPr lang="en-GB" sz="1700" dirty="0" smtClean="0">
                <a:latin typeface="Arial" panose="020B0604020202020204" pitchFamily="34" charset="0"/>
                <a:cs typeface="Arial" panose="020B0604020202020204" pitchFamily="34" charset="0"/>
              </a:rPr>
              <a:t>the consumer</a:t>
            </a:r>
            <a:endParaRPr lang="en-GB" sz="1700"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251520" y="5838363"/>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3048236"/>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51</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251520" y="1086991"/>
            <a:ext cx="8496944" cy="5770811"/>
          </a:xfrm>
          <a:prstGeom prst="rect">
            <a:avLst/>
          </a:prstGeom>
        </p:spPr>
        <p:txBody>
          <a:bodyPr wrap="square">
            <a:spAutoFit/>
          </a:bodyPr>
          <a:lstStyle/>
          <a:p>
            <a:pPr marL="357187" indent="-342900">
              <a:buClr>
                <a:srgbClr val="00B050"/>
              </a:buClr>
              <a:buFont typeface="Wingdings 3" panose="05040102010807070707" pitchFamily="18" charset="2"/>
              <a:buChar char=""/>
            </a:pPr>
            <a:r>
              <a:rPr lang="en-US" sz="2040" dirty="0"/>
              <a:t>Governments can also impose rules and regulations in an attempt to solve </a:t>
            </a:r>
            <a:r>
              <a:rPr lang="en-US" sz="2040" dirty="0" smtClean="0"/>
              <a:t>market failure</a:t>
            </a:r>
            <a:r>
              <a:rPr lang="en-US" sz="2040" dirty="0"/>
              <a:t>. </a:t>
            </a:r>
            <a:r>
              <a:rPr lang="en-US" sz="2040" dirty="0" smtClean="0"/>
              <a:t>E.g., </a:t>
            </a:r>
            <a:r>
              <a:rPr lang="en-US" sz="2040" dirty="0"/>
              <a:t>imposing a minimum age that a person must be before they </a:t>
            </a:r>
            <a:r>
              <a:rPr lang="en-US" sz="2040" dirty="0" smtClean="0"/>
              <a:t>are legally </a:t>
            </a:r>
            <a:r>
              <a:rPr lang="en-US" sz="2040" dirty="0"/>
              <a:t>allowed to purchase cigarettes or alcohol may reduce the consumption of </a:t>
            </a:r>
            <a:r>
              <a:rPr lang="en-US" sz="2040" dirty="0" smtClean="0"/>
              <a:t>such demerit goods. </a:t>
            </a:r>
            <a:r>
              <a:rPr lang="en-US" sz="2040" dirty="0"/>
              <a:t>Laws can also restrict where a person can smoke. </a:t>
            </a:r>
            <a:r>
              <a:rPr lang="en-US" sz="2040" dirty="0" smtClean="0"/>
              <a:t>In many </a:t>
            </a:r>
            <a:r>
              <a:rPr lang="en-US" sz="2040" dirty="0"/>
              <a:t>countries, smoking is banned </a:t>
            </a:r>
            <a:r>
              <a:rPr lang="en-US" sz="2040" dirty="0" smtClean="0"/>
              <a:t>in </a:t>
            </a:r>
            <a:r>
              <a:rPr lang="en-US" sz="2040" dirty="0"/>
              <a:t>public </a:t>
            </a:r>
            <a:r>
              <a:rPr lang="en-US" sz="2040" dirty="0" smtClean="0"/>
              <a:t/>
            </a:r>
            <a:br>
              <a:rPr lang="en-US" sz="2040" dirty="0" smtClean="0"/>
            </a:br>
            <a:r>
              <a:rPr lang="en-US" sz="2040" dirty="0" smtClean="0"/>
              <a:t>places </a:t>
            </a:r>
            <a:r>
              <a:rPr lang="en-US" sz="2040" dirty="0"/>
              <a:t>such as </a:t>
            </a:r>
            <a:r>
              <a:rPr lang="en-US" sz="2040" dirty="0" smtClean="0"/>
              <a:t>shopping </a:t>
            </a:r>
            <a:br>
              <a:rPr lang="en-US" sz="2040" dirty="0" smtClean="0"/>
            </a:br>
            <a:r>
              <a:rPr lang="en-US" sz="2040" dirty="0" smtClean="0"/>
              <a:t>centres, restaurants</a:t>
            </a:r>
            <a:r>
              <a:rPr lang="en-US" sz="2040" dirty="0"/>
              <a:t>, </a:t>
            </a:r>
            <a:r>
              <a:rPr lang="en-US" sz="2040" dirty="0" smtClean="0"/>
              <a:t>airports,</a:t>
            </a:r>
            <a:br>
              <a:rPr lang="en-US" sz="2040" dirty="0" smtClean="0"/>
            </a:br>
            <a:r>
              <a:rPr lang="en-US" sz="2040" dirty="0" smtClean="0"/>
              <a:t>bars, railways stations and </a:t>
            </a:r>
            <a:br>
              <a:rPr lang="en-US" sz="2040" dirty="0" smtClean="0"/>
            </a:br>
            <a:r>
              <a:rPr lang="en-US" sz="2040" dirty="0" smtClean="0"/>
              <a:t>even </a:t>
            </a:r>
            <a:r>
              <a:rPr lang="en-US" sz="2040" dirty="0"/>
              <a:t>the beach</a:t>
            </a:r>
            <a:r>
              <a:rPr lang="en-US" sz="2040" dirty="0" smtClean="0"/>
              <a:t>!</a:t>
            </a:r>
          </a:p>
          <a:p>
            <a:pPr marL="357187" indent="-342900">
              <a:buClr>
                <a:srgbClr val="00B050"/>
              </a:buClr>
              <a:buFont typeface="Wingdings 3" panose="05040102010807070707" pitchFamily="18" charset="2"/>
              <a:buChar char=""/>
            </a:pPr>
            <a:r>
              <a:rPr lang="en-US" sz="2040" dirty="0"/>
              <a:t>Figure 5.2 illustrates the </a:t>
            </a:r>
            <a:r>
              <a:rPr lang="en-US" sz="2040" dirty="0" smtClean="0"/>
              <a:t/>
            </a:r>
            <a:br>
              <a:rPr lang="en-US" sz="2040" dirty="0" smtClean="0"/>
            </a:br>
            <a:r>
              <a:rPr lang="en-US" sz="2040" dirty="0" smtClean="0"/>
              <a:t>impact of a </a:t>
            </a:r>
            <a:r>
              <a:rPr lang="en-US" sz="2040" dirty="0"/>
              <a:t>ban on smoking </a:t>
            </a:r>
            <a:r>
              <a:rPr lang="en-US" sz="2040" dirty="0" smtClean="0"/>
              <a:t/>
            </a:r>
            <a:br>
              <a:rPr lang="en-US" sz="2040" dirty="0" smtClean="0"/>
            </a:br>
            <a:r>
              <a:rPr lang="en-US" sz="2040" dirty="0" smtClean="0"/>
              <a:t>in public </a:t>
            </a:r>
            <a:r>
              <a:rPr lang="en-US" sz="2040" dirty="0"/>
              <a:t>places on the </a:t>
            </a:r>
            <a:r>
              <a:rPr lang="en-US" sz="2040" dirty="0" smtClean="0"/>
              <a:t/>
            </a:r>
            <a:br>
              <a:rPr lang="en-US" sz="2040" dirty="0" smtClean="0"/>
            </a:br>
            <a:r>
              <a:rPr lang="en-US" sz="2040" dirty="0" smtClean="0"/>
              <a:t>demand curve </a:t>
            </a:r>
            <a:r>
              <a:rPr lang="en-US" sz="2040" dirty="0"/>
              <a:t>for cigarettes</a:t>
            </a:r>
            <a:r>
              <a:rPr lang="en-US" sz="2040" dirty="0" smtClean="0"/>
              <a:t>.</a:t>
            </a:r>
          </a:p>
          <a:p>
            <a:pPr marL="357187" indent="-342900">
              <a:buClr>
                <a:srgbClr val="00B050"/>
              </a:buClr>
              <a:buFont typeface="Wingdings 3" panose="05040102010807070707" pitchFamily="18" charset="2"/>
              <a:buChar char=""/>
            </a:pPr>
            <a:r>
              <a:rPr lang="en-US" sz="2040" dirty="0" smtClean="0"/>
              <a:t>The demand </a:t>
            </a:r>
            <a:r>
              <a:rPr lang="en-US" sz="2040" dirty="0"/>
              <a:t>curve shifts </a:t>
            </a:r>
            <a:r>
              <a:rPr lang="en-US" sz="2040" dirty="0" smtClean="0"/>
              <a:t>from </a:t>
            </a:r>
            <a:br>
              <a:rPr lang="en-US" sz="2040" dirty="0" smtClean="0"/>
            </a:br>
            <a:r>
              <a:rPr lang="en-US" sz="2040" i="1" dirty="0" smtClean="0"/>
              <a:t>D</a:t>
            </a:r>
            <a:r>
              <a:rPr lang="en-US" sz="2040" baseline="-25000" dirty="0" smtClean="0"/>
              <a:t>1</a:t>
            </a:r>
            <a:r>
              <a:rPr lang="en-US" sz="2040" dirty="0" smtClean="0"/>
              <a:t> to </a:t>
            </a:r>
            <a:r>
              <a:rPr lang="en-US" sz="2040" i="1" dirty="0"/>
              <a:t>D</a:t>
            </a:r>
            <a:r>
              <a:rPr lang="en-US" sz="2040" baseline="-25000" dirty="0"/>
              <a:t>2</a:t>
            </a:r>
            <a:r>
              <a:rPr lang="en-US" sz="2040" dirty="0"/>
              <a:t>, resulting in </a:t>
            </a:r>
            <a:r>
              <a:rPr lang="en-US" sz="2040" dirty="0" smtClean="0"/>
              <a:t>the</a:t>
            </a:r>
            <a:br>
              <a:rPr lang="en-US" sz="2040" dirty="0" smtClean="0"/>
            </a:br>
            <a:r>
              <a:rPr lang="en-US" sz="2040" dirty="0" smtClean="0"/>
              <a:t>quantity of </a:t>
            </a:r>
            <a:r>
              <a:rPr lang="en-US" sz="2040" dirty="0"/>
              <a:t>cigarettes </a:t>
            </a:r>
            <a:r>
              <a:rPr lang="en-US" sz="2040" dirty="0" smtClean="0"/>
              <a:t>demanded </a:t>
            </a:r>
            <a:br>
              <a:rPr lang="en-US" sz="2040" dirty="0" smtClean="0"/>
            </a:br>
            <a:r>
              <a:rPr lang="en-US" sz="2040" dirty="0" smtClean="0"/>
              <a:t>falling from </a:t>
            </a:r>
            <a:r>
              <a:rPr lang="en-US" sz="2040" i="1" dirty="0" smtClean="0"/>
              <a:t>Q</a:t>
            </a:r>
            <a:r>
              <a:rPr lang="en-US" sz="2040" baseline="-25000" dirty="0" smtClean="0"/>
              <a:t>1</a:t>
            </a:r>
            <a:r>
              <a:rPr lang="en-US" sz="2040" dirty="0" smtClean="0"/>
              <a:t> </a:t>
            </a:r>
            <a:r>
              <a:rPr lang="en-US" sz="2040" dirty="0"/>
              <a:t>to </a:t>
            </a:r>
            <a:r>
              <a:rPr lang="en-US" sz="2040" i="1" dirty="0" smtClean="0"/>
              <a:t>Q</a:t>
            </a:r>
            <a:r>
              <a:rPr lang="en-US" sz="2040" baseline="-25000" dirty="0" smtClean="0"/>
              <a:t>2</a:t>
            </a:r>
            <a:r>
              <a:rPr lang="en-US" sz="2040" dirty="0" smtClean="0"/>
              <a:t>.</a:t>
            </a:r>
            <a:endParaRPr lang="en-US" sz="204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 name="Rectangle 3"/>
          <p:cNvSpPr/>
          <p:nvPr/>
        </p:nvSpPr>
        <p:spPr>
          <a:xfrm>
            <a:off x="4572000" y="5879014"/>
            <a:ext cx="4320480" cy="646331"/>
          </a:xfrm>
          <a:prstGeom prst="rect">
            <a:avLst/>
          </a:prstGeom>
        </p:spPr>
        <p:txBody>
          <a:bodyPr wrap="square">
            <a:spAutoFit/>
          </a:bodyPr>
          <a:lstStyle/>
          <a:p>
            <a:pPr marL="14287" algn="ctr">
              <a:buClr>
                <a:srgbClr val="00B050"/>
              </a:buClr>
            </a:pPr>
            <a:r>
              <a:rPr lang="en-US" b="1" dirty="0" smtClean="0"/>
              <a:t>Figure 5.2 – </a:t>
            </a:r>
            <a:r>
              <a:rPr lang="en-US" dirty="0" smtClean="0"/>
              <a:t>Impact of rules and regulations on the demand for cigarettes</a:t>
            </a:r>
            <a:endParaRPr lang="en-US" dirty="0"/>
          </a:p>
        </p:txBody>
      </p:sp>
      <p:pic>
        <p:nvPicPr>
          <p:cNvPr id="6" name="Picture 5"/>
          <p:cNvPicPr>
            <a:picLocks noChangeAspect="1"/>
          </p:cNvPicPr>
          <p:nvPr/>
        </p:nvPicPr>
        <p:blipFill rotWithShape="1">
          <a:blip r:embed="rId3"/>
          <a:srcRect l="60324" t="40975" r="5363" b="17682"/>
          <a:stretch/>
        </p:blipFill>
        <p:spPr>
          <a:xfrm>
            <a:off x="4355976" y="2852936"/>
            <a:ext cx="4464496" cy="3024337"/>
          </a:xfrm>
          <a:prstGeom prst="rect">
            <a:avLst/>
          </a:prstGeom>
        </p:spPr>
      </p:pic>
    </p:spTree>
    <p:extLst>
      <p:ext uri="{BB962C8B-B14F-4D97-AF65-F5344CB8AC3E}">
        <p14:creationId xmlns:p14="http://schemas.microsoft.com/office/powerpoint/2010/main" val="3834871506"/>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51</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251520" y="1086991"/>
            <a:ext cx="6876764" cy="5632311"/>
          </a:xfrm>
          <a:prstGeom prst="rect">
            <a:avLst/>
          </a:prstGeom>
        </p:spPr>
        <p:txBody>
          <a:bodyPr wrap="square">
            <a:spAutoFit/>
          </a:bodyPr>
          <a:lstStyle/>
          <a:p>
            <a:pPr marL="396875" indent="-384175">
              <a:buClr>
                <a:srgbClr val="00B050"/>
              </a:buClr>
              <a:buFont typeface="Wingdings 3" panose="05040102010807070707" pitchFamily="18" charset="2"/>
              <a:buChar char=""/>
            </a:pPr>
            <a:r>
              <a:rPr lang="en-US" sz="2400" dirty="0"/>
              <a:t>Other examples of laws and regulations imposed to correct market failures include:</a:t>
            </a:r>
          </a:p>
          <a:p>
            <a:pPr marL="746125" indent="-280988">
              <a:buClr>
                <a:srgbClr val="00B050"/>
              </a:buClr>
              <a:buFont typeface="Arial" panose="020B0604020202020204" pitchFamily="34" charset="0"/>
              <a:buChar char="•"/>
            </a:pPr>
            <a:r>
              <a:rPr lang="en-US" sz="2400" dirty="0" smtClean="0"/>
              <a:t>Laws </a:t>
            </a:r>
            <a:r>
              <a:rPr lang="en-US" sz="2400" dirty="0"/>
              <a:t>regulating where people can drive, cycle and gamble</a:t>
            </a:r>
          </a:p>
          <a:p>
            <a:pPr marL="746125" indent="-280988">
              <a:buClr>
                <a:srgbClr val="00B050"/>
              </a:buClr>
              <a:buFont typeface="Arial" panose="020B0604020202020204" pitchFamily="34" charset="0"/>
              <a:buChar char="•"/>
            </a:pPr>
            <a:r>
              <a:rPr lang="en-US" sz="2400" dirty="0" smtClean="0"/>
              <a:t>Regulations </a:t>
            </a:r>
            <a:r>
              <a:rPr lang="en-US" sz="2400" dirty="0"/>
              <a:t>imposed to make sure children are vaccinated against certain diseases</a:t>
            </a:r>
          </a:p>
          <a:p>
            <a:pPr marL="746125" indent="-280988">
              <a:buClr>
                <a:srgbClr val="00B050"/>
              </a:buClr>
              <a:buFont typeface="Arial" panose="020B0604020202020204" pitchFamily="34" charset="0"/>
              <a:buChar char="•"/>
            </a:pPr>
            <a:r>
              <a:rPr lang="en-US" sz="2400" dirty="0" smtClean="0"/>
              <a:t>Laws </a:t>
            </a:r>
            <a:r>
              <a:rPr lang="en-US" sz="2400" dirty="0"/>
              <a:t>making it illegal for people to smoke, eat or talk on a mobile phone </a:t>
            </a:r>
            <a:r>
              <a:rPr lang="en-US" sz="2400" dirty="0" smtClean="0"/>
              <a:t>while driving</a:t>
            </a:r>
            <a:endParaRPr lang="en-US" sz="2400" dirty="0"/>
          </a:p>
          <a:p>
            <a:pPr marL="746125" indent="-280988">
              <a:buClr>
                <a:srgbClr val="00B050"/>
              </a:buClr>
              <a:buFont typeface="Arial" panose="020B0604020202020204" pitchFamily="34" charset="0"/>
              <a:buChar char="•"/>
            </a:pPr>
            <a:r>
              <a:rPr lang="en-US" sz="2400" dirty="0" smtClean="0"/>
              <a:t>Motorcyclists </a:t>
            </a:r>
            <a:r>
              <a:rPr lang="en-US" sz="2400" dirty="0"/>
              <a:t>being made to wear a helmet and car passengers having to wear </a:t>
            </a:r>
            <a:r>
              <a:rPr lang="en-US" sz="2400" dirty="0" smtClean="0"/>
              <a:t>seat belts </a:t>
            </a:r>
            <a:r>
              <a:rPr lang="en-US" sz="2400" dirty="0"/>
              <a:t>at all times</a:t>
            </a:r>
          </a:p>
          <a:p>
            <a:pPr marL="746125" indent="-280988">
              <a:buClr>
                <a:srgbClr val="00B050"/>
              </a:buClr>
              <a:buFont typeface="Arial" panose="020B0604020202020204" pitchFamily="34" charset="0"/>
              <a:buChar char="•"/>
            </a:pPr>
            <a:r>
              <a:rPr lang="en-US" sz="2400" dirty="0" smtClean="0"/>
              <a:t>Airport </a:t>
            </a:r>
            <a:r>
              <a:rPr lang="en-US" sz="2400" dirty="0"/>
              <a:t>authorities regulating the number of night flights</a:t>
            </a:r>
          </a:p>
          <a:p>
            <a:pPr marL="746125" indent="-280988">
              <a:buClr>
                <a:srgbClr val="00B050"/>
              </a:buClr>
              <a:buFont typeface="Arial" panose="020B0604020202020204" pitchFamily="34" charset="0"/>
              <a:buChar char="•"/>
            </a:pPr>
            <a:r>
              <a:rPr lang="en-US" sz="2400" dirty="0" smtClean="0"/>
              <a:t>Banning </a:t>
            </a:r>
            <a:r>
              <a:rPr lang="en-US" sz="2400" dirty="0"/>
              <a:t>of alcohol sales in Iran, Bangladesh, Brunei and Saudi Arabia.</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9" name="Table 8"/>
          <p:cNvGraphicFramePr>
            <a:graphicFrameLocks noGrp="1"/>
          </p:cNvGraphicFramePr>
          <p:nvPr>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8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80" baseline="0" dirty="0" smtClean="0">
                          <a:solidFill>
                            <a:srgbClr val="FF0000"/>
                          </a:solidFill>
                          <a:effectLst/>
                          <a:latin typeface="Arial" pitchFamily="34" charset="0"/>
                          <a:ea typeface="Times New Roman"/>
                          <a:cs typeface="Arial" pitchFamily="34" charset="0"/>
                        </a:rPr>
                        <a:t>What laws are in place in your country to restrict the sale of goods for public safety.</a:t>
                      </a:r>
                    </a:p>
                    <a:p>
                      <a:pPr marL="177800" indent="-177800" algn="l">
                        <a:spcAft>
                          <a:spcPts val="600"/>
                        </a:spcAft>
                        <a:buFontTx/>
                        <a:buBlip>
                          <a:blip r:embed="rId3"/>
                        </a:buBlip>
                      </a:pPr>
                      <a:r>
                        <a:rPr lang="en-GB" sz="1380" baseline="0" dirty="0" smtClean="0">
                          <a:solidFill>
                            <a:schemeClr val="tx1"/>
                          </a:solidFill>
                          <a:effectLst/>
                          <a:latin typeface="Arial" pitchFamily="34" charset="0"/>
                          <a:ea typeface="Times New Roman"/>
                          <a:cs typeface="Arial" pitchFamily="34" charset="0"/>
                        </a:rPr>
                        <a:t>How a smoking ban would impact in your country</a:t>
                      </a:r>
                    </a:p>
                    <a:p>
                      <a:pPr marL="177800" indent="-177800" algn="l">
                        <a:spcAft>
                          <a:spcPts val="600"/>
                        </a:spcAft>
                        <a:buFontTx/>
                        <a:buBlip>
                          <a:blip r:embed="rId3"/>
                        </a:buBlip>
                      </a:pPr>
                      <a:r>
                        <a:rPr lang="en-GB" sz="1380" baseline="0" dirty="0" smtClean="0">
                          <a:solidFill>
                            <a:srgbClr val="FF0000"/>
                          </a:solidFill>
                          <a:effectLst/>
                          <a:latin typeface="Arial" pitchFamily="34" charset="0"/>
                          <a:ea typeface="Times New Roman"/>
                          <a:cs typeface="Arial" pitchFamily="34" charset="0"/>
                        </a:rPr>
                        <a:t>The impact on banning alcohol</a:t>
                      </a:r>
                    </a:p>
                    <a:p>
                      <a:pPr marL="177800" indent="-177800" algn="l">
                        <a:spcAft>
                          <a:spcPts val="600"/>
                        </a:spcAft>
                        <a:buFontTx/>
                        <a:buBlip>
                          <a:blip r:embed="rId3"/>
                        </a:buBlip>
                      </a:pPr>
                      <a:r>
                        <a:rPr lang="en-GB" sz="1380" baseline="0" dirty="0" smtClean="0">
                          <a:solidFill>
                            <a:schemeClr val="tx1"/>
                          </a:solidFill>
                          <a:effectLst/>
                          <a:latin typeface="Arial" pitchFamily="34" charset="0"/>
                          <a:ea typeface="Times New Roman"/>
                          <a:cs typeface="Arial" pitchFamily="34" charset="0"/>
                        </a:rPr>
                        <a:t>The trickle effect of fuel price rises</a:t>
                      </a:r>
                    </a:p>
                    <a:p>
                      <a:pPr marL="177800" indent="-177800" algn="l">
                        <a:spcAft>
                          <a:spcPts val="600"/>
                        </a:spcAft>
                        <a:buFontTx/>
                        <a:buBlip>
                          <a:blip r:embed="rId3"/>
                        </a:buBlip>
                      </a:pPr>
                      <a:r>
                        <a:rPr lang="en-US" sz="1380" baseline="0" dirty="0" smtClean="0">
                          <a:solidFill>
                            <a:srgbClr val="FF0000"/>
                          </a:solidFill>
                          <a:effectLst/>
                          <a:latin typeface="Arial" pitchFamily="34" charset="0"/>
                          <a:ea typeface="Times New Roman"/>
                          <a:cs typeface="Arial" pitchFamily="34" charset="0"/>
                        </a:rPr>
                        <a:t>How a toll in the centre of your capital would impact</a:t>
                      </a:r>
                    </a:p>
                    <a:p>
                      <a:pPr marL="177800" indent="-177800" algn="l">
                        <a:spcAft>
                          <a:spcPts val="600"/>
                        </a:spcAft>
                        <a:buFontTx/>
                        <a:buBlip>
                          <a:blip r:embed="rId3"/>
                        </a:buBlip>
                      </a:pPr>
                      <a:r>
                        <a:rPr lang="en-US" sz="1380" baseline="0" dirty="0" smtClean="0">
                          <a:solidFill>
                            <a:schemeClr val="tx1"/>
                          </a:solidFill>
                          <a:effectLst/>
                          <a:latin typeface="Arial" pitchFamily="34" charset="0"/>
                          <a:ea typeface="Times New Roman"/>
                          <a:cs typeface="Arial" pitchFamily="34" charset="0"/>
                        </a:rPr>
                        <a:t>Why other countries do not integrate your countries laws.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0"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501693"/>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51</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251520" y="1086991"/>
            <a:ext cx="6876764" cy="5293757"/>
          </a:xfrm>
          <a:prstGeom prst="rect">
            <a:avLst/>
          </a:prstGeom>
        </p:spPr>
        <p:txBody>
          <a:bodyPr wrap="square">
            <a:spAutoFit/>
          </a:bodyPr>
          <a:lstStyle/>
          <a:p>
            <a:pPr marL="14287">
              <a:buClr>
                <a:srgbClr val="00B050"/>
              </a:buClr>
            </a:pPr>
            <a:r>
              <a:rPr lang="en-US" sz="2600" b="1" dirty="0">
                <a:solidFill>
                  <a:srgbClr val="FF0000"/>
                </a:solidFill>
              </a:rPr>
              <a:t>Case Study: Compulsory education</a:t>
            </a:r>
          </a:p>
          <a:p>
            <a:pPr marL="457200" indent="-444500">
              <a:buClr>
                <a:srgbClr val="00B050"/>
              </a:buClr>
              <a:buFont typeface="Wingdings 3" panose="05040102010807070707" pitchFamily="18" charset="2"/>
              <a:buChar char=""/>
            </a:pPr>
            <a:r>
              <a:rPr lang="en-US" sz="2600" dirty="0" smtClean="0">
                <a:solidFill>
                  <a:srgbClr val="FF0000"/>
                </a:solidFill>
              </a:rPr>
              <a:t>Parents in the UK are fined if they do not send their children to school. Continued defiance can lead to prison sentences. This rule is designed to </a:t>
            </a:r>
            <a:r>
              <a:rPr lang="en-US" sz="2600" dirty="0">
                <a:solidFill>
                  <a:srgbClr val="FF0000"/>
                </a:solidFill>
              </a:rPr>
              <a:t>improve the uptake of education. </a:t>
            </a:r>
            <a:r>
              <a:rPr lang="en-US" sz="2600" dirty="0" smtClean="0">
                <a:solidFill>
                  <a:srgbClr val="FF0000"/>
                </a:solidFill>
              </a:rPr>
              <a:t>Since </a:t>
            </a:r>
            <a:r>
              <a:rPr lang="en-US" sz="2600" dirty="0">
                <a:solidFill>
                  <a:srgbClr val="FF0000"/>
                </a:solidFill>
              </a:rPr>
              <a:t>2015, full-time education in the UK will </a:t>
            </a:r>
            <a:r>
              <a:rPr lang="en-US" sz="2600" dirty="0" smtClean="0">
                <a:solidFill>
                  <a:srgbClr val="FF0000"/>
                </a:solidFill>
              </a:rPr>
              <a:t>be compulsory </a:t>
            </a:r>
            <a:r>
              <a:rPr lang="en-US" sz="2600" dirty="0">
                <a:solidFill>
                  <a:srgbClr val="FF0000"/>
                </a:solidFill>
              </a:rPr>
              <a:t>for children </a:t>
            </a:r>
            <a:r>
              <a:rPr lang="en-US" sz="2600" dirty="0" smtClean="0">
                <a:solidFill>
                  <a:srgbClr val="FF0000"/>
                </a:solidFill>
              </a:rPr>
              <a:t>up to </a:t>
            </a:r>
            <a:r>
              <a:rPr lang="en-US" sz="2600" dirty="0">
                <a:solidFill>
                  <a:srgbClr val="FF0000"/>
                </a:solidFill>
              </a:rPr>
              <a:t>18years of age</a:t>
            </a:r>
            <a:r>
              <a:rPr lang="en-US" sz="2600" dirty="0" smtClean="0">
                <a:solidFill>
                  <a:srgbClr val="FF0000"/>
                </a:solidFill>
              </a:rPr>
              <a:t>.</a:t>
            </a:r>
          </a:p>
          <a:p>
            <a:pPr marL="14287">
              <a:buClr>
                <a:srgbClr val="00B050"/>
              </a:buClr>
            </a:pPr>
            <a:r>
              <a:rPr lang="en-US" sz="2600" b="1" dirty="0">
                <a:solidFill>
                  <a:srgbClr val="FF0000"/>
                </a:solidFill>
              </a:rPr>
              <a:t>Activity</a:t>
            </a:r>
          </a:p>
          <a:p>
            <a:pPr marL="457200" indent="-444500">
              <a:buClr>
                <a:srgbClr val="00B050"/>
              </a:buClr>
              <a:buFont typeface="Wingdings 3" panose="05040102010807070707" pitchFamily="18" charset="2"/>
              <a:buChar char=""/>
            </a:pPr>
            <a:r>
              <a:rPr lang="en-US" sz="2600" dirty="0">
                <a:solidFill>
                  <a:srgbClr val="FF0000"/>
                </a:solidFill>
              </a:rPr>
              <a:t>Investigate the laws and regulations in your country which are used to correct </a:t>
            </a:r>
            <a:r>
              <a:rPr lang="en-US" sz="2600" dirty="0" smtClean="0">
                <a:solidFill>
                  <a:srgbClr val="FF0000"/>
                </a:solidFill>
              </a:rPr>
              <a:t>market failures. How effective have these laws and regulations been</a:t>
            </a:r>
            <a:r>
              <a:rPr lang="en-US" sz="2600" dirty="0">
                <a:solidFill>
                  <a:srgbClr val="FF0000"/>
                </a:solidFill>
              </a:rPr>
              <a:t>?</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9" name="Table 8"/>
          <p:cNvGraphicFramePr>
            <a:graphicFrameLocks noGrp="1"/>
          </p:cNvGraphicFramePr>
          <p:nvPr>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8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80" baseline="0" dirty="0" smtClean="0">
                          <a:solidFill>
                            <a:srgbClr val="FF0000"/>
                          </a:solidFill>
                          <a:effectLst/>
                          <a:latin typeface="Arial" pitchFamily="34" charset="0"/>
                          <a:ea typeface="Times New Roman"/>
                          <a:cs typeface="Arial" pitchFamily="34" charset="0"/>
                        </a:rPr>
                        <a:t>What laws are in place in your country to restrict the sale of goods for public safety.</a:t>
                      </a:r>
                    </a:p>
                    <a:p>
                      <a:pPr marL="177800" indent="-177800" algn="l">
                        <a:spcAft>
                          <a:spcPts val="600"/>
                        </a:spcAft>
                        <a:buFontTx/>
                        <a:buBlip>
                          <a:blip r:embed="rId3"/>
                        </a:buBlip>
                      </a:pPr>
                      <a:r>
                        <a:rPr lang="en-GB" sz="1380" baseline="0" dirty="0" smtClean="0">
                          <a:solidFill>
                            <a:schemeClr val="tx1"/>
                          </a:solidFill>
                          <a:effectLst/>
                          <a:latin typeface="Arial" pitchFamily="34" charset="0"/>
                          <a:ea typeface="Times New Roman"/>
                          <a:cs typeface="Arial" pitchFamily="34" charset="0"/>
                        </a:rPr>
                        <a:t>How a smoking ban would impact in your country</a:t>
                      </a:r>
                    </a:p>
                    <a:p>
                      <a:pPr marL="177800" indent="-177800" algn="l">
                        <a:spcAft>
                          <a:spcPts val="600"/>
                        </a:spcAft>
                        <a:buFontTx/>
                        <a:buBlip>
                          <a:blip r:embed="rId3"/>
                        </a:buBlip>
                      </a:pPr>
                      <a:r>
                        <a:rPr lang="en-GB" sz="1380" baseline="0" dirty="0" smtClean="0">
                          <a:solidFill>
                            <a:srgbClr val="FF0000"/>
                          </a:solidFill>
                          <a:effectLst/>
                          <a:latin typeface="Arial" pitchFamily="34" charset="0"/>
                          <a:ea typeface="Times New Roman"/>
                          <a:cs typeface="Arial" pitchFamily="34" charset="0"/>
                        </a:rPr>
                        <a:t>The impact on banning alcohol</a:t>
                      </a:r>
                    </a:p>
                    <a:p>
                      <a:pPr marL="177800" indent="-177800" algn="l">
                        <a:spcAft>
                          <a:spcPts val="600"/>
                        </a:spcAft>
                        <a:buFontTx/>
                        <a:buBlip>
                          <a:blip r:embed="rId3"/>
                        </a:buBlip>
                      </a:pPr>
                      <a:r>
                        <a:rPr lang="en-GB" sz="1380" baseline="0" dirty="0" smtClean="0">
                          <a:solidFill>
                            <a:schemeClr val="tx1"/>
                          </a:solidFill>
                          <a:effectLst/>
                          <a:latin typeface="Arial" pitchFamily="34" charset="0"/>
                          <a:ea typeface="Times New Roman"/>
                          <a:cs typeface="Arial" pitchFamily="34" charset="0"/>
                        </a:rPr>
                        <a:t>The trickle effect of fuel price rises</a:t>
                      </a:r>
                    </a:p>
                    <a:p>
                      <a:pPr marL="177800" indent="-177800" algn="l">
                        <a:spcAft>
                          <a:spcPts val="600"/>
                        </a:spcAft>
                        <a:buFontTx/>
                        <a:buBlip>
                          <a:blip r:embed="rId3"/>
                        </a:buBlip>
                      </a:pPr>
                      <a:r>
                        <a:rPr lang="en-US" sz="1380" baseline="0" dirty="0" smtClean="0">
                          <a:solidFill>
                            <a:srgbClr val="FF0000"/>
                          </a:solidFill>
                          <a:effectLst/>
                          <a:latin typeface="Arial" pitchFamily="34" charset="0"/>
                          <a:ea typeface="Times New Roman"/>
                          <a:cs typeface="Arial" pitchFamily="34" charset="0"/>
                        </a:rPr>
                        <a:t>How a toll in the centre of your capital would impact</a:t>
                      </a:r>
                    </a:p>
                    <a:p>
                      <a:pPr marL="177800" indent="-177800" algn="l">
                        <a:spcAft>
                          <a:spcPts val="600"/>
                        </a:spcAft>
                        <a:buFontTx/>
                        <a:buBlip>
                          <a:blip r:embed="rId3"/>
                        </a:buBlip>
                      </a:pPr>
                      <a:r>
                        <a:rPr lang="en-US" sz="1380" baseline="0" dirty="0" smtClean="0">
                          <a:solidFill>
                            <a:schemeClr val="tx1"/>
                          </a:solidFill>
                          <a:effectLst/>
                          <a:latin typeface="Arial" pitchFamily="34" charset="0"/>
                          <a:ea typeface="Times New Roman"/>
                          <a:cs typeface="Arial" pitchFamily="34" charset="0"/>
                        </a:rPr>
                        <a:t>Why other countries do not integrate your countries laws.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0"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0883231"/>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4938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50" dirty="0" smtClean="0"/>
              <a:t>An </a:t>
            </a:r>
            <a:r>
              <a:rPr lang="en-US" sz="1950" b="1" dirty="0"/>
              <a:t>economic system </a:t>
            </a:r>
            <a:r>
              <a:rPr lang="en-US" sz="1950" dirty="0"/>
              <a:t>is the way in which an economy is </a:t>
            </a:r>
            <a:r>
              <a:rPr lang="en-US" sz="1950" dirty="0" err="1"/>
              <a:t>organised</a:t>
            </a:r>
            <a:r>
              <a:rPr lang="en-US" sz="1950" dirty="0"/>
              <a:t> and run, including </a:t>
            </a:r>
            <a:r>
              <a:rPr lang="en-US" sz="1950" dirty="0" smtClean="0"/>
              <a:t>how best to allocate society's scarce resources</a:t>
            </a:r>
            <a:r>
              <a:rPr lang="en-US" sz="1950" dirty="0"/>
              <a:t>.</a:t>
            </a:r>
          </a:p>
          <a:p>
            <a:pPr marL="342900" indent="-342900">
              <a:buClr>
                <a:srgbClr val="00B050"/>
              </a:buClr>
              <a:buFont typeface="Wingdings 3" panose="05040102010807070707" pitchFamily="18" charset="2"/>
              <a:buChar char=""/>
            </a:pPr>
            <a:r>
              <a:rPr lang="en-US" sz="1950" dirty="0"/>
              <a:t>The </a:t>
            </a:r>
            <a:r>
              <a:rPr lang="en-US" sz="1950" b="1" dirty="0"/>
              <a:t>fundamental economic </a:t>
            </a:r>
            <a:r>
              <a:rPr lang="en-US" sz="1950" b="1" dirty="0" smtClean="0"/>
              <a:t>questions</a:t>
            </a:r>
            <a:r>
              <a:rPr lang="en-US" sz="1950" dirty="0" smtClean="0"/>
              <a:t> </a:t>
            </a:r>
            <a:r>
              <a:rPr lang="en-US" sz="1950" dirty="0"/>
              <a:t>are the key questions that all economic systems </a:t>
            </a:r>
            <a:r>
              <a:rPr lang="en-US" sz="1950" dirty="0" smtClean="0"/>
              <a:t>strive to </a:t>
            </a:r>
            <a:r>
              <a:rPr lang="en-US" sz="1950" dirty="0"/>
              <a:t>answer: what, how and for whom production should take place.</a:t>
            </a:r>
          </a:p>
          <a:p>
            <a:pPr marL="342900" indent="-342900">
              <a:buClr>
                <a:srgbClr val="00B050"/>
              </a:buClr>
              <a:buFont typeface="Wingdings 3" panose="05040102010807070707" pitchFamily="18" charset="2"/>
              <a:buChar char=""/>
            </a:pPr>
            <a:r>
              <a:rPr lang="en-US" sz="1950" dirty="0"/>
              <a:t>A </a:t>
            </a:r>
            <a:r>
              <a:rPr lang="en-US" sz="1950" b="1" dirty="0" smtClean="0"/>
              <a:t>market economy</a:t>
            </a:r>
            <a:r>
              <a:rPr lang="en-US" sz="1950" dirty="0" smtClean="0"/>
              <a:t> </a:t>
            </a:r>
            <a:r>
              <a:rPr lang="en-US" sz="1950" dirty="0"/>
              <a:t>is a type of economic system that relies on the market forces of </a:t>
            </a:r>
            <a:r>
              <a:rPr lang="en-US" sz="1950" dirty="0" smtClean="0"/>
              <a:t>demand and </a:t>
            </a:r>
            <a:r>
              <a:rPr lang="en-US" sz="1950" dirty="0"/>
              <a:t>supply to allocate resources with minimal government intervention.</a:t>
            </a:r>
          </a:p>
          <a:p>
            <a:pPr marL="342900" indent="-342900">
              <a:buClr>
                <a:srgbClr val="00B050"/>
              </a:buClr>
              <a:buFont typeface="Wingdings 3" panose="05040102010807070707" pitchFamily="18" charset="2"/>
              <a:buChar char=""/>
            </a:pPr>
            <a:r>
              <a:rPr lang="en-US" sz="1950" dirty="0"/>
              <a:t>A </a:t>
            </a:r>
            <a:r>
              <a:rPr lang="en-US" sz="1950" b="1" dirty="0" smtClean="0"/>
              <a:t>mixed </a:t>
            </a:r>
            <a:r>
              <a:rPr lang="en-US" sz="1950" b="1" dirty="0"/>
              <a:t>economy</a:t>
            </a:r>
            <a:r>
              <a:rPr lang="en-US" sz="1950" dirty="0"/>
              <a:t> is a type of economic system that combines elements of both </a:t>
            </a:r>
            <a:r>
              <a:rPr lang="en-US" sz="1950" dirty="0" smtClean="0"/>
              <a:t>the planned </a:t>
            </a:r>
            <a:r>
              <a:rPr lang="en-US" sz="1950" dirty="0"/>
              <a:t>and market economic systems, with some resources being owned and controlled </a:t>
            </a:r>
            <a:r>
              <a:rPr lang="en-US" sz="1950" dirty="0" smtClean="0"/>
              <a:t>by private </a:t>
            </a:r>
            <a:r>
              <a:rPr lang="en-US" sz="1950" dirty="0"/>
              <a:t>individuals and firms while others are owned and controlled by the government.</a:t>
            </a:r>
          </a:p>
          <a:p>
            <a:pPr marL="342900" indent="-342900">
              <a:buClr>
                <a:srgbClr val="00B050"/>
              </a:buClr>
              <a:buFont typeface="Wingdings 3" panose="05040102010807070707" pitchFamily="18" charset="2"/>
              <a:buChar char=""/>
            </a:pPr>
            <a:r>
              <a:rPr lang="en-US" sz="1950" dirty="0"/>
              <a:t>A </a:t>
            </a:r>
            <a:r>
              <a:rPr lang="en-US" sz="1950" b="1" dirty="0" smtClean="0"/>
              <a:t>planned </a:t>
            </a:r>
            <a:r>
              <a:rPr lang="en-US" sz="1950" b="1" dirty="0"/>
              <a:t>economy</a:t>
            </a:r>
            <a:r>
              <a:rPr lang="en-US" sz="1950" dirty="0"/>
              <a:t> is a type of economic system that relies on the government </a:t>
            </a:r>
            <a:r>
              <a:rPr lang="en-US" sz="1950" dirty="0" smtClean="0"/>
              <a:t>allocating scarce </a:t>
            </a:r>
            <a:r>
              <a:rPr lang="en-US" sz="1950" dirty="0"/>
              <a:t>resources. It is often associated with a communist political system that strives </a:t>
            </a:r>
            <a:r>
              <a:rPr lang="en-US" sz="1950" dirty="0" smtClean="0"/>
              <a:t>for social </a:t>
            </a:r>
            <a:r>
              <a:rPr lang="en-US" sz="1950" dirty="0"/>
              <a:t>equality.</a:t>
            </a:r>
          </a:p>
        </p:txBody>
      </p:sp>
      <p:sp>
        <p:nvSpPr>
          <p:cNvPr id="8" name="Title 2"/>
          <p:cNvSpPr>
            <a:spLocks noGrp="1"/>
          </p:cNvSpPr>
          <p:nvPr>
            <p:ph type="title"/>
          </p:nvPr>
        </p:nvSpPr>
        <p:spPr>
          <a:xfrm>
            <a:off x="70266" y="72008"/>
            <a:ext cx="8859452" cy="548680"/>
          </a:xfrm>
        </p:spPr>
        <p:txBody>
          <a:bodyPr>
            <a:noAutofit/>
          </a:bodyPr>
          <a:lstStyle/>
          <a:p>
            <a:r>
              <a:rPr lang="en-US" sz="3200" dirty="0"/>
              <a:t>2.1 - The </a:t>
            </a:r>
            <a:r>
              <a:rPr lang="en-US" sz="3200" dirty="0" smtClean="0"/>
              <a:t>Allocation </a:t>
            </a:r>
            <a:r>
              <a:rPr lang="en-US" sz="3200" dirty="0"/>
              <a:t>of </a:t>
            </a:r>
            <a:r>
              <a:rPr lang="en-US" sz="3200" dirty="0" smtClean="0"/>
              <a:t>Resources</a:t>
            </a:r>
            <a:r>
              <a:rPr lang="en-US" sz="3200" dirty="0"/>
              <a:t>: </a:t>
            </a:r>
            <a:r>
              <a:rPr lang="en-US" sz="3200" dirty="0" smtClean="0"/>
              <a:t>Key Terms</a:t>
            </a:r>
            <a:endParaRPr lang="en-US" sz="3200" dirty="0"/>
          </a:p>
        </p:txBody>
      </p:sp>
      <p:graphicFrame>
        <p:nvGraphicFramePr>
          <p:cNvPr id="6" name="Table 5"/>
          <p:cNvGraphicFramePr>
            <a:graphicFrameLocks noGrp="1"/>
          </p:cNvGraphicFramePr>
          <p:nvPr>
            <p:extLst>
              <p:ext uri="{D42A27DB-BD31-4B8C-83A1-F6EECF244321}">
                <p14:modId xmlns:p14="http://schemas.microsoft.com/office/powerpoint/2010/main" val="108544456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so many start-ups fail</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When does not making a profit become a real problem</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can I see unforeseen circumstances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happened to Woolworths, Enron and BHS.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When is making too much money a problem</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Does a company have to be taken over</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the government restrict the business practices of a company.</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6520662"/>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251520" y="1086991"/>
            <a:ext cx="8496944" cy="5509200"/>
          </a:xfrm>
          <a:prstGeom prst="rect">
            <a:avLst/>
          </a:prstGeom>
        </p:spPr>
        <p:txBody>
          <a:bodyPr wrap="square">
            <a:spAutoFit/>
          </a:bodyPr>
          <a:lstStyle/>
          <a:p>
            <a:pPr marL="396875" indent="-384175">
              <a:buClr>
                <a:srgbClr val="00B050"/>
              </a:buClr>
              <a:buFont typeface="Wingdings 3" panose="05040102010807070707" pitchFamily="18" charset="2"/>
              <a:buChar char=""/>
            </a:pPr>
            <a:r>
              <a:rPr lang="en-US" sz="1770" dirty="0"/>
              <a:t>The </a:t>
            </a:r>
            <a:r>
              <a:rPr lang="en-US" sz="1770" b="1" dirty="0"/>
              <a:t>advantages</a:t>
            </a:r>
            <a:r>
              <a:rPr lang="en-US" sz="1770" dirty="0"/>
              <a:t> of imposing rules and regulations to correct market failures are </a:t>
            </a:r>
            <a:r>
              <a:rPr lang="en-US" sz="1770" dirty="0" smtClean="0"/>
              <a:t>as follows:</a:t>
            </a:r>
          </a:p>
          <a:p>
            <a:pPr marL="685800" indent="-263525">
              <a:buClr>
                <a:srgbClr val="00B050"/>
              </a:buClr>
              <a:buFont typeface="Arial" panose="020B0604020202020204" pitchFamily="34" charset="0"/>
              <a:buChar char="•"/>
            </a:pPr>
            <a:r>
              <a:rPr lang="en-US" sz="1770" dirty="0" smtClean="0"/>
              <a:t>Consumption of the good or service may be reduced.</a:t>
            </a:r>
          </a:p>
          <a:p>
            <a:pPr marL="685800" indent="-263525">
              <a:buClr>
                <a:srgbClr val="00B050"/>
              </a:buClr>
              <a:buFont typeface="Arial" panose="020B0604020202020204" pitchFamily="34" charset="0"/>
              <a:buChar char="•"/>
            </a:pPr>
            <a:r>
              <a:rPr lang="en-US" sz="1770" dirty="0" smtClean="0"/>
              <a:t>Awareness of the negative impacts of demerit goods (such as drinking and driving) may change the behaviour of people in the long term.</a:t>
            </a:r>
          </a:p>
          <a:p>
            <a:pPr marL="685800" indent="-263525">
              <a:buClr>
                <a:srgbClr val="00B050"/>
              </a:buClr>
              <a:buFont typeface="Arial" panose="020B0604020202020204" pitchFamily="34" charset="0"/>
              <a:buChar char="•"/>
            </a:pPr>
            <a:r>
              <a:rPr lang="en-US" sz="1770" dirty="0" smtClean="0"/>
              <a:t>Awareness of the positive impacts of consumption of merit goods (such as education) is raised.</a:t>
            </a:r>
          </a:p>
          <a:p>
            <a:pPr marL="384175" indent="-384175">
              <a:buClr>
                <a:srgbClr val="00B050"/>
              </a:buClr>
              <a:buFont typeface="Wingdings 3" panose="05040102010807070707" pitchFamily="18" charset="2"/>
              <a:buChar char=""/>
            </a:pPr>
            <a:r>
              <a:rPr lang="en-US" sz="1770" dirty="0"/>
              <a:t>The </a:t>
            </a:r>
            <a:r>
              <a:rPr lang="en-US" sz="1770" b="1" dirty="0"/>
              <a:t>disadvantages</a:t>
            </a:r>
            <a:r>
              <a:rPr lang="en-US" sz="1770" dirty="0"/>
              <a:t> of imposing rules and regulations to correct market failures are </a:t>
            </a:r>
            <a:r>
              <a:rPr lang="en-US" sz="1770" dirty="0" smtClean="0"/>
              <a:t>as follows</a:t>
            </a:r>
            <a:r>
              <a:rPr lang="en-US" sz="1770" dirty="0"/>
              <a:t>:</a:t>
            </a:r>
          </a:p>
          <a:p>
            <a:pPr marL="625475" indent="-263525">
              <a:buClr>
                <a:srgbClr val="00B050"/>
              </a:buClr>
              <a:buFont typeface="Arial" panose="020B0604020202020204" pitchFamily="34" charset="0"/>
              <a:buChar char="•"/>
            </a:pPr>
            <a:r>
              <a:rPr lang="en-US" sz="1770" dirty="0" smtClean="0"/>
              <a:t>Restrictions </a:t>
            </a:r>
            <a:r>
              <a:rPr lang="en-US" sz="1770" dirty="0"/>
              <a:t>cause underground (illegal) markets to develop where the good </a:t>
            </a:r>
            <a:r>
              <a:rPr lang="en-US" sz="1770" dirty="0" smtClean="0"/>
              <a:t>or service </a:t>
            </a:r>
            <a:r>
              <a:rPr lang="en-US" sz="1770" dirty="0"/>
              <a:t>can be purchased, often at a very high price.</a:t>
            </a:r>
          </a:p>
          <a:p>
            <a:pPr marL="625475" indent="-263525">
              <a:buClr>
                <a:srgbClr val="00B050"/>
              </a:buClr>
              <a:buFont typeface="Arial" panose="020B0604020202020204" pitchFamily="34" charset="0"/>
              <a:buChar char="•"/>
            </a:pPr>
            <a:r>
              <a:rPr lang="en-US" sz="1770" dirty="0" smtClean="0"/>
              <a:t>The government </a:t>
            </a:r>
            <a:r>
              <a:rPr lang="en-US" sz="1770" dirty="0"/>
              <a:t>has no control over the quality of the goods produced </a:t>
            </a:r>
            <a:r>
              <a:rPr lang="en-US" sz="1770" dirty="0" smtClean="0"/>
              <a:t>in underground </a:t>
            </a:r>
            <a:r>
              <a:rPr lang="en-US" sz="1770" dirty="0"/>
              <a:t>markets, which in some cases can be dangerous for consumption, </a:t>
            </a:r>
            <a:r>
              <a:rPr lang="en-US" sz="1770" dirty="0" smtClean="0"/>
              <a:t>as with </a:t>
            </a:r>
            <a:r>
              <a:rPr lang="en-US" sz="1770" dirty="0"/>
              <a:t>illegally distilled vodka and tainted baby milk powder.</a:t>
            </a:r>
          </a:p>
          <a:p>
            <a:pPr marL="625475" indent="-263525">
              <a:buClr>
                <a:srgbClr val="00B050"/>
              </a:buClr>
              <a:buFont typeface="Arial" panose="020B0604020202020204" pitchFamily="34" charset="0"/>
              <a:buChar char="•"/>
            </a:pPr>
            <a:r>
              <a:rPr lang="en-US" sz="1770" dirty="0" smtClean="0"/>
              <a:t>People </a:t>
            </a:r>
            <a:r>
              <a:rPr lang="en-US" sz="1770" dirty="0"/>
              <a:t>break the rules: </a:t>
            </a:r>
            <a:r>
              <a:rPr lang="en-US" sz="1770" dirty="0" smtClean="0"/>
              <a:t>e.g., </a:t>
            </a:r>
            <a:r>
              <a:rPr lang="en-US" sz="1770" dirty="0"/>
              <a:t>under-age smokers and drinkers of </a:t>
            </a:r>
            <a:r>
              <a:rPr lang="en-US" sz="1770" dirty="0" smtClean="0"/>
              <a:t>alcohol can </a:t>
            </a:r>
            <a:r>
              <a:rPr lang="en-US" sz="1770" dirty="0"/>
              <a:t>bypass the law by obtaining false identification cards. ln the case of </a:t>
            </a:r>
            <a:r>
              <a:rPr lang="en-US" sz="1770" dirty="0" smtClean="0"/>
              <a:t>smoking, people </a:t>
            </a:r>
            <a:r>
              <a:rPr lang="en-US" sz="1770" dirty="0"/>
              <a:t>may </a:t>
            </a:r>
            <a:r>
              <a:rPr lang="en-US" sz="1770" dirty="0" smtClean="0"/>
              <a:t>choose </a:t>
            </a:r>
            <a:r>
              <a:rPr lang="en-US" sz="1770" dirty="0"/>
              <a:t>to smoke outside buildings and therefore inflict </a:t>
            </a:r>
            <a:r>
              <a:rPr lang="en-US" sz="1770" dirty="0" smtClean="0"/>
              <a:t>second-hand smoke </a:t>
            </a:r>
            <a:r>
              <a:rPr lang="en-US" sz="1770" dirty="0"/>
              <a:t>on people entering and leaving the building.</a:t>
            </a:r>
          </a:p>
          <a:p>
            <a:pPr marL="625475" indent="-263525">
              <a:buClr>
                <a:srgbClr val="00B050"/>
              </a:buClr>
              <a:buFont typeface="Arial" panose="020B0604020202020204" pitchFamily="34" charset="0"/>
              <a:buChar char="•"/>
            </a:pPr>
            <a:r>
              <a:rPr lang="en-US" sz="1770" dirty="0" smtClean="0"/>
              <a:t>The </a:t>
            </a:r>
            <a:r>
              <a:rPr lang="en-US" sz="1770" dirty="0"/>
              <a:t>fine or punishment for ignoring the ban must be enforced and set </a:t>
            </a:r>
            <a:r>
              <a:rPr lang="en-US" sz="1770" dirty="0" smtClean="0"/>
              <a:t>sufficiently high </a:t>
            </a:r>
            <a:r>
              <a:rPr lang="en-US" sz="1770" dirty="0"/>
              <a:t>to discourage consumption of the good or service.</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140454211"/>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251520" y="1086991"/>
            <a:ext cx="5616624" cy="5632311"/>
          </a:xfrm>
          <a:prstGeom prst="rect">
            <a:avLst/>
          </a:prstGeom>
        </p:spPr>
        <p:txBody>
          <a:bodyPr wrap="square">
            <a:spAutoFit/>
          </a:bodyPr>
          <a:lstStyle/>
          <a:p>
            <a:pPr marL="396875" indent="-384175">
              <a:buClr>
                <a:srgbClr val="00B050"/>
              </a:buClr>
              <a:buFont typeface="Wingdings 3" panose="05040102010807070707" pitchFamily="18" charset="2"/>
              <a:buChar char=""/>
            </a:pPr>
            <a:r>
              <a:rPr lang="en-US" sz="2000" dirty="0"/>
              <a:t>A third approach to </a:t>
            </a:r>
            <a:r>
              <a:rPr lang="en-US" sz="2000" dirty="0" smtClean="0"/>
              <a:t>correcting market failures is to use education </a:t>
            </a:r>
            <a:r>
              <a:rPr lang="en-US" sz="2000" dirty="0"/>
              <a:t>and </a:t>
            </a:r>
            <a:r>
              <a:rPr lang="en-US" sz="2000" dirty="0" smtClean="0"/>
              <a:t>advertising</a:t>
            </a:r>
            <a:r>
              <a:rPr lang="en-US" sz="2000" dirty="0"/>
              <a:t>.</a:t>
            </a:r>
          </a:p>
          <a:p>
            <a:pPr marL="396875" indent="-384175">
              <a:buClr>
                <a:srgbClr val="00B050"/>
              </a:buClr>
              <a:buFont typeface="Wingdings 3" panose="05040102010807070707" pitchFamily="18" charset="2"/>
              <a:buChar char=""/>
            </a:pPr>
            <a:r>
              <a:rPr lang="en-US" sz="2000" dirty="0"/>
              <a:t>Many schools educate </a:t>
            </a:r>
            <a:r>
              <a:rPr lang="en-US" sz="2000" dirty="0" smtClean="0"/>
              <a:t>students about </a:t>
            </a:r>
            <a:r>
              <a:rPr lang="en-US" sz="2000" dirty="0"/>
              <a:t>the negative </a:t>
            </a:r>
            <a:r>
              <a:rPr lang="en-US" sz="2000" dirty="0" smtClean="0"/>
              <a:t>side-effects of </a:t>
            </a:r>
            <a:r>
              <a:rPr lang="en-US" sz="2000" dirty="0"/>
              <a:t>smoking and </a:t>
            </a:r>
            <a:r>
              <a:rPr lang="en-US" sz="2000" dirty="0" smtClean="0"/>
              <a:t>passive smoking</a:t>
            </a:r>
            <a:r>
              <a:rPr lang="en-US" sz="2000" dirty="0"/>
              <a:t>. In many </a:t>
            </a:r>
            <a:r>
              <a:rPr lang="en-US" sz="2000" dirty="0" smtClean="0"/>
              <a:t>countries, cigarette </a:t>
            </a:r>
            <a:r>
              <a:rPr lang="en-US" sz="2000" dirty="0"/>
              <a:t>packets must carry </a:t>
            </a:r>
            <a:r>
              <a:rPr lang="en-US" sz="2000" dirty="0" smtClean="0"/>
              <a:t>a government </a:t>
            </a:r>
            <a:r>
              <a:rPr lang="en-US" sz="2000" dirty="0"/>
              <a:t>health </a:t>
            </a:r>
            <a:r>
              <a:rPr lang="en-US" sz="2000" dirty="0" smtClean="0"/>
              <a:t>warning that </a:t>
            </a:r>
            <a:r>
              <a:rPr lang="en-US" sz="2000" dirty="0"/>
              <a:t>dearly explains </a:t>
            </a:r>
            <a:r>
              <a:rPr lang="en-US" sz="2000" dirty="0" smtClean="0"/>
              <a:t>the dangers </a:t>
            </a:r>
            <a:r>
              <a:rPr lang="en-US" sz="2000" dirty="0"/>
              <a:t>of smoking. The</a:t>
            </a:r>
          </a:p>
          <a:p>
            <a:pPr marL="396875" indent="-384175">
              <a:buClr>
                <a:srgbClr val="00B050"/>
              </a:buClr>
              <a:buFont typeface="Wingdings 3" panose="05040102010807070707" pitchFamily="18" charset="2"/>
              <a:buChar char=""/>
            </a:pPr>
            <a:r>
              <a:rPr lang="en-US" sz="2000" dirty="0"/>
              <a:t>Australian government </a:t>
            </a:r>
            <a:r>
              <a:rPr lang="en-US" sz="2000" dirty="0" smtClean="0"/>
              <a:t>has made </a:t>
            </a:r>
            <a:r>
              <a:rPr lang="en-US" sz="2000" dirty="0"/>
              <a:t>it a legal requirement </a:t>
            </a:r>
            <a:r>
              <a:rPr lang="en-US" sz="2000" dirty="0" smtClean="0"/>
              <a:t>for cigarettes </a:t>
            </a:r>
            <a:r>
              <a:rPr lang="en-US" sz="2000" dirty="0"/>
              <a:t>to be sold in </a:t>
            </a:r>
            <a:r>
              <a:rPr lang="en-US" sz="2000" dirty="0" smtClean="0"/>
              <a:t>packets covered </a:t>
            </a:r>
            <a:r>
              <a:rPr lang="en-US" sz="2000" dirty="0"/>
              <a:t>in negative </a:t>
            </a:r>
            <a:r>
              <a:rPr lang="en-US" sz="2000" dirty="0" smtClean="0"/>
              <a:t>images about </a:t>
            </a:r>
            <a:r>
              <a:rPr lang="en-US" sz="2000" dirty="0"/>
              <a:t>smoking. The </a:t>
            </a:r>
            <a:r>
              <a:rPr lang="en-US" sz="2000" dirty="0" smtClean="0"/>
              <a:t>images are </a:t>
            </a:r>
            <a:r>
              <a:rPr lang="en-US" sz="2000" dirty="0"/>
              <a:t>graphic, aiming to </a:t>
            </a:r>
            <a:r>
              <a:rPr lang="en-US" sz="2000" dirty="0" smtClean="0"/>
              <a:t>educate and </a:t>
            </a:r>
            <a:r>
              <a:rPr lang="en-US" sz="2000" dirty="0"/>
              <a:t>shock people in order to discourage them from smoking. If such methods are successful, the raised </a:t>
            </a:r>
            <a:r>
              <a:rPr lang="en-US" sz="2000" dirty="0" smtClean="0"/>
              <a:t>awareness of </a:t>
            </a:r>
            <a:r>
              <a:rPr lang="en-US" sz="2000" dirty="0"/>
              <a:t>the dangers of smoking should reduce the demand for </a:t>
            </a:r>
            <a:r>
              <a:rPr lang="en-US" sz="2000" dirty="0" smtClean="0"/>
              <a:t>cigarettes as </a:t>
            </a:r>
            <a:r>
              <a:rPr lang="en-US" sz="2000" dirty="0"/>
              <a:t>shown in Figure 5.2.</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Rectangle 2"/>
          <p:cNvSpPr/>
          <p:nvPr/>
        </p:nvSpPr>
        <p:spPr>
          <a:xfrm>
            <a:off x="6012160" y="3735030"/>
            <a:ext cx="2732660" cy="2862322"/>
          </a:xfrm>
          <a:prstGeom prst="rect">
            <a:avLst/>
          </a:prstGeom>
        </p:spPr>
        <p:txBody>
          <a:bodyPr wrap="square">
            <a:spAutoFit/>
          </a:bodyPr>
          <a:lstStyle/>
          <a:p>
            <a:r>
              <a:rPr lang="en-GB" dirty="0"/>
              <a:t>Cigarettes in Australia are sold in identical </a:t>
            </a:r>
            <a:r>
              <a:rPr lang="en-GB" dirty="0" smtClean="0"/>
              <a:t>olive-brown packets with the same typeface and covered with Graphic images and health warnings</a:t>
            </a:r>
            <a:r>
              <a:rPr lang="en-GB" dirty="0"/>
              <a:t>. </a:t>
            </a:r>
            <a:r>
              <a:rPr lang="en-GB" dirty="0" smtClean="0"/>
              <a:t>In the UK, a ban on tobacco products being shown in </a:t>
            </a:r>
            <a:r>
              <a:rPr lang="en-GB" dirty="0"/>
              <a:t>shops </a:t>
            </a:r>
            <a:r>
              <a:rPr lang="en-GB" dirty="0" smtClean="0"/>
              <a:t>came Into effect in 2012</a:t>
            </a:r>
            <a:endParaRPr lang="en-GB" dirty="0"/>
          </a:p>
        </p:txBody>
      </p:sp>
      <p:pic>
        <p:nvPicPr>
          <p:cNvPr id="2050" name="Picture 2" descr="Image result for cigarettes in australia"/>
          <p:cNvPicPr>
            <a:picLocks noChangeAspect="1" noChangeArrowheads="1"/>
          </p:cNvPicPr>
          <p:nvPr/>
        </p:nvPicPr>
        <p:blipFill rotWithShape="1">
          <a:blip r:embed="rId3">
            <a:extLst>
              <a:ext uri="{28A0092B-C50C-407E-A947-70E740481C1C}">
                <a14:useLocalDpi xmlns:a14="http://schemas.microsoft.com/office/drawing/2010/main" val="0"/>
              </a:ext>
            </a:extLst>
          </a:blip>
          <a:srcRect l="18579"/>
          <a:stretch/>
        </p:blipFill>
        <p:spPr bwMode="auto">
          <a:xfrm>
            <a:off x="6012160" y="1140648"/>
            <a:ext cx="2840124" cy="24085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184883"/>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323528" y="1135772"/>
            <a:ext cx="8496944" cy="5647700"/>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900" dirty="0"/>
              <a:t>Another example is the </a:t>
            </a:r>
            <a:r>
              <a:rPr lang="en-US" sz="1900" dirty="0" smtClean="0"/>
              <a:t/>
            </a:r>
            <a:br>
              <a:rPr lang="en-US" sz="1900" dirty="0" smtClean="0"/>
            </a:br>
            <a:r>
              <a:rPr lang="en-US" sz="1900" dirty="0" smtClean="0"/>
              <a:t>government </a:t>
            </a:r>
            <a:r>
              <a:rPr lang="en-US" sz="1900" dirty="0"/>
              <a:t>using informative </a:t>
            </a:r>
            <a:r>
              <a:rPr lang="en-US" sz="1900" dirty="0" smtClean="0"/>
              <a:t/>
            </a:r>
            <a:br>
              <a:rPr lang="en-US" sz="1900" dirty="0" smtClean="0"/>
            </a:br>
            <a:r>
              <a:rPr lang="en-US" sz="1900" dirty="0" smtClean="0"/>
              <a:t>advertising </a:t>
            </a:r>
            <a:r>
              <a:rPr lang="en-US" sz="1900" dirty="0"/>
              <a:t>and </a:t>
            </a:r>
            <a:r>
              <a:rPr lang="en-US" sz="1900" dirty="0" smtClean="0"/>
              <a:t>education to </a:t>
            </a:r>
            <a:br>
              <a:rPr lang="en-US" sz="1900" dirty="0" smtClean="0"/>
            </a:br>
            <a:r>
              <a:rPr lang="en-US" sz="1900" dirty="0" smtClean="0"/>
              <a:t>explain </a:t>
            </a:r>
            <a:r>
              <a:rPr lang="en-US" sz="1900" dirty="0"/>
              <a:t>to people the benefits </a:t>
            </a:r>
            <a:r>
              <a:rPr lang="en-US" sz="1900" dirty="0" smtClean="0"/>
              <a:t/>
            </a:r>
            <a:br>
              <a:rPr lang="en-US" sz="1900" dirty="0" smtClean="0"/>
            </a:br>
            <a:r>
              <a:rPr lang="en-US" sz="1900" dirty="0" smtClean="0"/>
              <a:t>of </a:t>
            </a:r>
            <a:r>
              <a:rPr lang="en-US" sz="1900" dirty="0"/>
              <a:t>eating at least five portions </a:t>
            </a:r>
            <a:r>
              <a:rPr lang="en-US" sz="1900" dirty="0" smtClean="0"/>
              <a:t>of </a:t>
            </a:r>
            <a:br>
              <a:rPr lang="en-US" sz="1900" dirty="0" smtClean="0"/>
            </a:br>
            <a:r>
              <a:rPr lang="en-US" sz="1900" dirty="0" smtClean="0"/>
              <a:t>fruit and vegetables </a:t>
            </a:r>
            <a:r>
              <a:rPr lang="en-US" sz="1900" dirty="0"/>
              <a:t>each </a:t>
            </a:r>
            <a:r>
              <a:rPr lang="en-US" sz="1900" dirty="0" smtClean="0"/>
              <a:t>day</a:t>
            </a:r>
            <a:r>
              <a:rPr lang="en-US" sz="1900" dirty="0"/>
              <a:t>. In </a:t>
            </a:r>
            <a:r>
              <a:rPr lang="en-US" sz="1900" dirty="0" smtClean="0"/>
              <a:t/>
            </a:r>
            <a:br>
              <a:rPr lang="en-US" sz="1900" dirty="0" smtClean="0"/>
            </a:br>
            <a:r>
              <a:rPr lang="en-US" sz="1900" b="1" dirty="0" smtClean="0"/>
              <a:t>Figure </a:t>
            </a:r>
            <a:r>
              <a:rPr lang="en-US" sz="1900" b="1" dirty="0"/>
              <a:t>5.3</a:t>
            </a:r>
            <a:r>
              <a:rPr lang="en-US" sz="1900" dirty="0"/>
              <a:t>, the demand </a:t>
            </a:r>
            <a:r>
              <a:rPr lang="en-US" sz="1900" dirty="0" smtClean="0"/>
              <a:t>for </a:t>
            </a:r>
            <a:r>
              <a:rPr lang="en-US" sz="1900" dirty="0"/>
              <a:t>fresh </a:t>
            </a:r>
            <a:r>
              <a:rPr lang="en-US" sz="1900" dirty="0" smtClean="0"/>
              <a:t/>
            </a:r>
            <a:br>
              <a:rPr lang="en-US" sz="1900" dirty="0" smtClean="0"/>
            </a:br>
            <a:r>
              <a:rPr lang="en-US" sz="1900" dirty="0" smtClean="0"/>
              <a:t>fruit </a:t>
            </a:r>
            <a:r>
              <a:rPr lang="en-US" sz="1900" dirty="0"/>
              <a:t>and </a:t>
            </a:r>
            <a:r>
              <a:rPr lang="en-US" sz="1900" dirty="0" smtClean="0"/>
              <a:t>veg increases from </a:t>
            </a:r>
            <a:r>
              <a:rPr lang="en-US" sz="1900" i="1" dirty="0"/>
              <a:t>D</a:t>
            </a:r>
            <a:r>
              <a:rPr lang="en-US" sz="1900" baseline="-25000" dirty="0"/>
              <a:t>1</a:t>
            </a:r>
            <a:r>
              <a:rPr lang="en-US" sz="1900" dirty="0"/>
              <a:t> </a:t>
            </a:r>
            <a:r>
              <a:rPr lang="en-US" sz="1900" dirty="0" smtClean="0"/>
              <a:t/>
            </a:r>
            <a:br>
              <a:rPr lang="en-US" sz="1900" dirty="0" smtClean="0"/>
            </a:br>
            <a:r>
              <a:rPr lang="en-US" sz="1900" dirty="0" smtClean="0"/>
              <a:t>to </a:t>
            </a:r>
            <a:r>
              <a:rPr lang="en-US" sz="1900" i="1" dirty="0"/>
              <a:t>D</a:t>
            </a:r>
            <a:r>
              <a:rPr lang="en-US" sz="1900" baseline="-25000" dirty="0"/>
              <a:t>2</a:t>
            </a:r>
            <a:r>
              <a:rPr lang="en-US" sz="1900" dirty="0"/>
              <a:t> and </a:t>
            </a:r>
            <a:r>
              <a:rPr lang="en-US" sz="1900" dirty="0" smtClean="0"/>
              <a:t>the </a:t>
            </a:r>
            <a:r>
              <a:rPr lang="en-US" sz="1900" dirty="0"/>
              <a:t>quantity </a:t>
            </a:r>
            <a:r>
              <a:rPr lang="en-US" sz="1900" dirty="0" smtClean="0"/>
              <a:t>demanded </a:t>
            </a:r>
            <a:br>
              <a:rPr lang="en-US" sz="1900" dirty="0" smtClean="0"/>
            </a:br>
            <a:r>
              <a:rPr lang="en-US" sz="1900" dirty="0" smtClean="0"/>
              <a:t>increases </a:t>
            </a:r>
            <a:r>
              <a:rPr lang="en-US" sz="1900" dirty="0"/>
              <a:t>from </a:t>
            </a:r>
            <a:r>
              <a:rPr lang="en-US" sz="1900" i="1" dirty="0" smtClean="0"/>
              <a:t>Q</a:t>
            </a:r>
            <a:r>
              <a:rPr lang="en-US" sz="1900" baseline="-25000" dirty="0" smtClean="0"/>
              <a:t>1</a:t>
            </a:r>
            <a:r>
              <a:rPr lang="en-US" sz="1900" dirty="0" smtClean="0"/>
              <a:t> </a:t>
            </a:r>
            <a:r>
              <a:rPr lang="en-US" sz="1900" dirty="0"/>
              <a:t>to </a:t>
            </a:r>
            <a:r>
              <a:rPr lang="en-US" sz="1900" i="1" dirty="0" smtClean="0"/>
              <a:t>Q</a:t>
            </a:r>
            <a:r>
              <a:rPr lang="en-US" sz="1900" baseline="-25000" dirty="0" smtClean="0"/>
              <a:t>2</a:t>
            </a:r>
            <a:r>
              <a:rPr lang="en-US" sz="1900" dirty="0" smtClean="0"/>
              <a:t>.</a:t>
            </a:r>
            <a:endParaRPr lang="en-US" sz="1900" dirty="0"/>
          </a:p>
          <a:p>
            <a:pPr marL="350838" indent="-338138">
              <a:buClr>
                <a:srgbClr val="00B050"/>
              </a:buClr>
              <a:buFont typeface="Wingdings 3" panose="05040102010807070707" pitchFamily="18" charset="2"/>
              <a:buChar char=""/>
            </a:pPr>
            <a:r>
              <a:rPr lang="en-US" sz="1900" dirty="0"/>
              <a:t>Healthier people in an economy </a:t>
            </a:r>
            <a:r>
              <a:rPr lang="en-US" sz="1900" dirty="0" smtClean="0"/>
              <a:t/>
            </a:r>
            <a:br>
              <a:rPr lang="en-US" sz="1900" dirty="0" smtClean="0"/>
            </a:br>
            <a:r>
              <a:rPr lang="en-US" sz="1900" dirty="0" smtClean="0"/>
              <a:t>should </a:t>
            </a:r>
            <a:r>
              <a:rPr lang="en-US" sz="1900" dirty="0"/>
              <a:t>mean less absence from </a:t>
            </a:r>
            <a:r>
              <a:rPr lang="en-US" sz="1900" dirty="0" smtClean="0"/>
              <a:t/>
            </a:r>
            <a:br>
              <a:rPr lang="en-US" sz="1900" dirty="0" smtClean="0"/>
            </a:br>
            <a:r>
              <a:rPr lang="en-US" sz="1900" dirty="0" smtClean="0"/>
              <a:t>work </a:t>
            </a:r>
            <a:r>
              <a:rPr lang="en-US" sz="1900" dirty="0"/>
              <a:t>and </a:t>
            </a:r>
            <a:r>
              <a:rPr lang="en-US" sz="1900" dirty="0" smtClean="0"/>
              <a:t>school, with </a:t>
            </a:r>
            <a:r>
              <a:rPr lang="en-US" sz="1900" dirty="0"/>
              <a:t>fewer people using health services. Therefore healthy eating produces </a:t>
            </a:r>
            <a:r>
              <a:rPr lang="en-US" sz="1900" dirty="0" smtClean="0"/>
              <a:t>an external </a:t>
            </a:r>
            <a:r>
              <a:rPr lang="en-US" sz="1900" dirty="0"/>
              <a:t>benefit for society</a:t>
            </a:r>
            <a:r>
              <a:rPr lang="en-US" sz="1900" dirty="0" smtClean="0"/>
              <a:t>.</a:t>
            </a:r>
            <a:endParaRPr lang="en-US" sz="1900" dirty="0"/>
          </a:p>
          <a:p>
            <a:pPr marL="350838" indent="-338138">
              <a:buClr>
                <a:srgbClr val="00B050"/>
              </a:buClr>
              <a:buFont typeface="Wingdings 3" panose="05040102010807070707" pitchFamily="18" charset="2"/>
              <a:buChar char=""/>
            </a:pPr>
            <a:r>
              <a:rPr lang="en-US" sz="1900" dirty="0"/>
              <a:t>Schools around the world educate students about issues such as healthy caring, </a:t>
            </a:r>
            <a:r>
              <a:rPr lang="en-US" sz="1900" dirty="0" smtClean="0"/>
              <a:t>the negative </a:t>
            </a:r>
            <a:r>
              <a:rPr lang="en-US" sz="1900" dirty="0"/>
              <a:t>impacts of driving </a:t>
            </a:r>
            <a:r>
              <a:rPr lang="en-US" sz="1900" dirty="0" smtClean="0"/>
              <a:t>gas/petrol - fueled </a:t>
            </a:r>
            <a:r>
              <a:rPr lang="en-US" sz="1900" dirty="0"/>
              <a:t>cars and the importance of </a:t>
            </a:r>
            <a:r>
              <a:rPr lang="en-US" sz="1900" dirty="0" smtClean="0"/>
              <a:t>conserving energy </a:t>
            </a:r>
            <a:r>
              <a:rPr lang="en-US" sz="1900" dirty="0"/>
              <a:t>and recycling. Successful educational </a:t>
            </a:r>
            <a:r>
              <a:rPr lang="en-US" sz="1900" dirty="0" smtClean="0"/>
              <a:t>programs </a:t>
            </a:r>
            <a:r>
              <a:rPr lang="en-US" sz="1900" dirty="0"/>
              <a:t>should change the </a:t>
            </a:r>
            <a:r>
              <a:rPr lang="en-US" sz="1900" dirty="0" smtClean="0"/>
              <a:t>pattern of </a:t>
            </a:r>
            <a:r>
              <a:rPr lang="en-US" sz="1900" dirty="0"/>
              <a:t>demand, thus helping to correct </a:t>
            </a:r>
            <a:r>
              <a:rPr lang="en-US" sz="1900" dirty="0" smtClean="0"/>
              <a:t>market </a:t>
            </a:r>
            <a:r>
              <a:rPr lang="en-US" sz="1900" dirty="0"/>
              <a:t>failures</a:t>
            </a:r>
            <a:r>
              <a:rPr lang="en-US" sz="1900" dirty="0" smtClean="0"/>
              <a:t>.</a:t>
            </a:r>
            <a:endParaRPr lang="en-US" sz="1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5"/>
          <p:cNvPicPr>
            <a:picLocks noChangeAspect="1"/>
          </p:cNvPicPr>
          <p:nvPr/>
        </p:nvPicPr>
        <p:blipFill rotWithShape="1">
          <a:blip r:embed="rId3"/>
          <a:srcRect l="13474" t="29231" r="11260" b="27155"/>
          <a:stretch/>
        </p:blipFill>
        <p:spPr>
          <a:xfrm>
            <a:off x="4592076" y="1124744"/>
            <a:ext cx="4156388" cy="2567181"/>
          </a:xfrm>
          <a:prstGeom prst="rect">
            <a:avLst/>
          </a:prstGeom>
        </p:spPr>
      </p:pic>
      <p:sp>
        <p:nvSpPr>
          <p:cNvPr id="9" name="Rectangle 8"/>
          <p:cNvSpPr/>
          <p:nvPr/>
        </p:nvSpPr>
        <p:spPr>
          <a:xfrm>
            <a:off x="4434842" y="3718773"/>
            <a:ext cx="4457638" cy="646331"/>
          </a:xfrm>
          <a:prstGeom prst="rect">
            <a:avLst/>
          </a:prstGeom>
        </p:spPr>
        <p:txBody>
          <a:bodyPr wrap="square">
            <a:spAutoFit/>
          </a:bodyPr>
          <a:lstStyle/>
          <a:p>
            <a:pPr algn="ctr"/>
            <a:r>
              <a:rPr lang="en-GB" b="1" dirty="0" smtClean="0"/>
              <a:t>Figure 5.3</a:t>
            </a:r>
            <a:r>
              <a:rPr lang="en-GB" dirty="0" smtClean="0"/>
              <a:t> – The impact of advertising on demand for fruit and vegetables</a:t>
            </a:r>
            <a:endParaRPr lang="en-GB" dirty="0"/>
          </a:p>
        </p:txBody>
      </p:sp>
    </p:spTree>
    <p:extLst>
      <p:ext uri="{BB962C8B-B14F-4D97-AF65-F5344CB8AC3E}">
        <p14:creationId xmlns:p14="http://schemas.microsoft.com/office/powerpoint/2010/main" val="1417458120"/>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52</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8859452" cy="548680"/>
          </a:xfrm>
        </p:spPr>
        <p:txBody>
          <a:bodyPr>
            <a:noAutofit/>
          </a:bodyPr>
          <a:lstStyle/>
          <a:p>
            <a:r>
              <a:rPr lang="en-US" sz="3000" dirty="0" smtClean="0"/>
              <a:t>2.4 – </a:t>
            </a:r>
            <a:r>
              <a:rPr lang="en-US" sz="3000" dirty="0"/>
              <a:t>Market Failure </a:t>
            </a:r>
            <a:r>
              <a:rPr lang="en-US" sz="3000" dirty="0" smtClean="0"/>
              <a:t>– Government Intervention</a:t>
            </a:r>
            <a:endParaRPr lang="en-GB" sz="3000" dirty="0"/>
          </a:p>
        </p:txBody>
      </p:sp>
      <p:sp>
        <p:nvSpPr>
          <p:cNvPr id="7" name="Rectangle 6"/>
          <p:cNvSpPr/>
          <p:nvPr/>
        </p:nvSpPr>
        <p:spPr>
          <a:xfrm>
            <a:off x="323528" y="1135772"/>
            <a:ext cx="8496944" cy="5647700"/>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900" dirty="0"/>
              <a:t>Another example is the </a:t>
            </a:r>
            <a:r>
              <a:rPr lang="en-US" sz="1900" dirty="0" smtClean="0"/>
              <a:t/>
            </a:r>
            <a:br>
              <a:rPr lang="en-US" sz="1900" dirty="0" smtClean="0"/>
            </a:br>
            <a:r>
              <a:rPr lang="en-US" sz="1900" dirty="0" smtClean="0"/>
              <a:t>government </a:t>
            </a:r>
            <a:r>
              <a:rPr lang="en-US" sz="1900" dirty="0"/>
              <a:t>using informative </a:t>
            </a:r>
            <a:r>
              <a:rPr lang="en-US" sz="1900" dirty="0" smtClean="0"/>
              <a:t/>
            </a:r>
            <a:br>
              <a:rPr lang="en-US" sz="1900" dirty="0" smtClean="0"/>
            </a:br>
            <a:r>
              <a:rPr lang="en-US" sz="1900" dirty="0" smtClean="0"/>
              <a:t>advertising </a:t>
            </a:r>
            <a:r>
              <a:rPr lang="en-US" sz="1900" dirty="0"/>
              <a:t>and </a:t>
            </a:r>
            <a:r>
              <a:rPr lang="en-US" sz="1900" dirty="0" smtClean="0"/>
              <a:t>education to </a:t>
            </a:r>
            <a:br>
              <a:rPr lang="en-US" sz="1900" dirty="0" smtClean="0"/>
            </a:br>
            <a:r>
              <a:rPr lang="en-US" sz="1900" dirty="0" smtClean="0"/>
              <a:t>explain </a:t>
            </a:r>
            <a:r>
              <a:rPr lang="en-US" sz="1900" dirty="0"/>
              <a:t>to people the benefits </a:t>
            </a:r>
            <a:r>
              <a:rPr lang="en-US" sz="1900" dirty="0" smtClean="0"/>
              <a:t/>
            </a:r>
            <a:br>
              <a:rPr lang="en-US" sz="1900" dirty="0" smtClean="0"/>
            </a:br>
            <a:r>
              <a:rPr lang="en-US" sz="1900" dirty="0" smtClean="0"/>
              <a:t>of </a:t>
            </a:r>
            <a:r>
              <a:rPr lang="en-US" sz="1900" dirty="0"/>
              <a:t>eating at least five portions </a:t>
            </a:r>
            <a:r>
              <a:rPr lang="en-US" sz="1900" dirty="0" smtClean="0"/>
              <a:t>of </a:t>
            </a:r>
            <a:br>
              <a:rPr lang="en-US" sz="1900" dirty="0" smtClean="0"/>
            </a:br>
            <a:r>
              <a:rPr lang="en-US" sz="1900" dirty="0" smtClean="0"/>
              <a:t>fruit and vegetables </a:t>
            </a:r>
            <a:r>
              <a:rPr lang="en-US" sz="1900" dirty="0"/>
              <a:t>each </a:t>
            </a:r>
            <a:r>
              <a:rPr lang="en-US" sz="1900" dirty="0" smtClean="0"/>
              <a:t>day</a:t>
            </a:r>
            <a:r>
              <a:rPr lang="en-US" sz="1900" dirty="0"/>
              <a:t>. In </a:t>
            </a:r>
            <a:r>
              <a:rPr lang="en-US" sz="1900" dirty="0" smtClean="0"/>
              <a:t/>
            </a:r>
            <a:br>
              <a:rPr lang="en-US" sz="1900" dirty="0" smtClean="0"/>
            </a:br>
            <a:r>
              <a:rPr lang="en-US" sz="1900" b="1" dirty="0" smtClean="0"/>
              <a:t>Figure </a:t>
            </a:r>
            <a:r>
              <a:rPr lang="en-US" sz="1900" b="1" dirty="0"/>
              <a:t>5.3</a:t>
            </a:r>
            <a:r>
              <a:rPr lang="en-US" sz="1900" dirty="0"/>
              <a:t>, the demand </a:t>
            </a:r>
            <a:r>
              <a:rPr lang="en-US" sz="1900" dirty="0" smtClean="0"/>
              <a:t>for </a:t>
            </a:r>
            <a:r>
              <a:rPr lang="en-US" sz="1900" dirty="0"/>
              <a:t>fresh </a:t>
            </a:r>
            <a:r>
              <a:rPr lang="en-US" sz="1900" dirty="0" smtClean="0"/>
              <a:t/>
            </a:r>
            <a:br>
              <a:rPr lang="en-US" sz="1900" dirty="0" smtClean="0"/>
            </a:br>
            <a:r>
              <a:rPr lang="en-US" sz="1900" dirty="0" smtClean="0"/>
              <a:t>fruit </a:t>
            </a:r>
            <a:r>
              <a:rPr lang="en-US" sz="1900" dirty="0"/>
              <a:t>and </a:t>
            </a:r>
            <a:r>
              <a:rPr lang="en-US" sz="1900" dirty="0" smtClean="0"/>
              <a:t>veg increases from </a:t>
            </a:r>
            <a:r>
              <a:rPr lang="en-US" sz="1900" i="1" dirty="0"/>
              <a:t>D</a:t>
            </a:r>
            <a:r>
              <a:rPr lang="en-US" sz="1900" baseline="-25000" dirty="0"/>
              <a:t>1</a:t>
            </a:r>
            <a:r>
              <a:rPr lang="en-US" sz="1900" dirty="0"/>
              <a:t> </a:t>
            </a:r>
            <a:r>
              <a:rPr lang="en-US" sz="1900" dirty="0" smtClean="0"/>
              <a:t/>
            </a:r>
            <a:br>
              <a:rPr lang="en-US" sz="1900" dirty="0" smtClean="0"/>
            </a:br>
            <a:r>
              <a:rPr lang="en-US" sz="1900" dirty="0" smtClean="0"/>
              <a:t>to </a:t>
            </a:r>
            <a:r>
              <a:rPr lang="en-US" sz="1900" i="1" dirty="0"/>
              <a:t>D</a:t>
            </a:r>
            <a:r>
              <a:rPr lang="en-US" sz="1900" baseline="-25000" dirty="0"/>
              <a:t>2</a:t>
            </a:r>
            <a:r>
              <a:rPr lang="en-US" sz="1900" dirty="0"/>
              <a:t> and </a:t>
            </a:r>
            <a:r>
              <a:rPr lang="en-US" sz="1900" dirty="0" smtClean="0"/>
              <a:t>the </a:t>
            </a:r>
            <a:r>
              <a:rPr lang="en-US" sz="1900" dirty="0"/>
              <a:t>quantity </a:t>
            </a:r>
            <a:r>
              <a:rPr lang="en-US" sz="1900" dirty="0" smtClean="0"/>
              <a:t>demanded </a:t>
            </a:r>
            <a:br>
              <a:rPr lang="en-US" sz="1900" dirty="0" smtClean="0"/>
            </a:br>
            <a:r>
              <a:rPr lang="en-US" sz="1900" dirty="0" smtClean="0"/>
              <a:t>increases </a:t>
            </a:r>
            <a:r>
              <a:rPr lang="en-US" sz="1900" dirty="0"/>
              <a:t>from </a:t>
            </a:r>
            <a:r>
              <a:rPr lang="en-US" sz="1900" i="1" dirty="0" smtClean="0"/>
              <a:t>Q</a:t>
            </a:r>
            <a:r>
              <a:rPr lang="en-US" sz="1900" baseline="-25000" dirty="0" smtClean="0"/>
              <a:t>1</a:t>
            </a:r>
            <a:r>
              <a:rPr lang="en-US" sz="1900" dirty="0" smtClean="0"/>
              <a:t> </a:t>
            </a:r>
            <a:r>
              <a:rPr lang="en-US" sz="1900" dirty="0"/>
              <a:t>to </a:t>
            </a:r>
            <a:r>
              <a:rPr lang="en-US" sz="1900" i="1" dirty="0" smtClean="0"/>
              <a:t>Q</a:t>
            </a:r>
            <a:r>
              <a:rPr lang="en-US" sz="1900" baseline="-25000" dirty="0" smtClean="0"/>
              <a:t>2</a:t>
            </a:r>
            <a:r>
              <a:rPr lang="en-US" sz="1900" dirty="0" smtClean="0"/>
              <a:t>.</a:t>
            </a:r>
            <a:endParaRPr lang="en-US" sz="1900" dirty="0"/>
          </a:p>
          <a:p>
            <a:pPr marL="350838" indent="-338138">
              <a:buClr>
                <a:srgbClr val="00B050"/>
              </a:buClr>
              <a:buFont typeface="Wingdings 3" panose="05040102010807070707" pitchFamily="18" charset="2"/>
              <a:buChar char=""/>
            </a:pPr>
            <a:r>
              <a:rPr lang="en-US" sz="1900" dirty="0"/>
              <a:t>Healthier people in an economy </a:t>
            </a:r>
            <a:r>
              <a:rPr lang="en-US" sz="1900" dirty="0" smtClean="0"/>
              <a:t/>
            </a:r>
            <a:br>
              <a:rPr lang="en-US" sz="1900" dirty="0" smtClean="0"/>
            </a:br>
            <a:r>
              <a:rPr lang="en-US" sz="1900" dirty="0" smtClean="0"/>
              <a:t>should </a:t>
            </a:r>
            <a:r>
              <a:rPr lang="en-US" sz="1900" dirty="0"/>
              <a:t>mean less absence from </a:t>
            </a:r>
            <a:r>
              <a:rPr lang="en-US" sz="1900" dirty="0" smtClean="0"/>
              <a:t/>
            </a:r>
            <a:br>
              <a:rPr lang="en-US" sz="1900" dirty="0" smtClean="0"/>
            </a:br>
            <a:r>
              <a:rPr lang="en-US" sz="1900" dirty="0" smtClean="0"/>
              <a:t>work </a:t>
            </a:r>
            <a:r>
              <a:rPr lang="en-US" sz="1900" dirty="0"/>
              <a:t>and </a:t>
            </a:r>
            <a:r>
              <a:rPr lang="en-US" sz="1900" dirty="0" smtClean="0"/>
              <a:t>school, with </a:t>
            </a:r>
            <a:r>
              <a:rPr lang="en-US" sz="1900" dirty="0"/>
              <a:t>fewer people using health services. Therefore healthy eating produces </a:t>
            </a:r>
            <a:r>
              <a:rPr lang="en-US" sz="1900" dirty="0" smtClean="0"/>
              <a:t>an external </a:t>
            </a:r>
            <a:r>
              <a:rPr lang="en-US" sz="1900" dirty="0"/>
              <a:t>benefit for society</a:t>
            </a:r>
            <a:r>
              <a:rPr lang="en-US" sz="1900" dirty="0" smtClean="0"/>
              <a:t>.</a:t>
            </a:r>
            <a:endParaRPr lang="en-US" sz="1900" dirty="0"/>
          </a:p>
          <a:p>
            <a:pPr marL="350838" indent="-338138">
              <a:buClr>
                <a:srgbClr val="00B050"/>
              </a:buClr>
              <a:buFont typeface="Wingdings 3" panose="05040102010807070707" pitchFamily="18" charset="2"/>
              <a:buChar char=""/>
            </a:pPr>
            <a:r>
              <a:rPr lang="en-US" sz="1900" dirty="0"/>
              <a:t>Schools around the world educate students about issues such as healthy caring, </a:t>
            </a:r>
            <a:r>
              <a:rPr lang="en-US" sz="1900" dirty="0" smtClean="0"/>
              <a:t>the negative </a:t>
            </a:r>
            <a:r>
              <a:rPr lang="en-US" sz="1900" dirty="0"/>
              <a:t>impacts of driving </a:t>
            </a:r>
            <a:r>
              <a:rPr lang="en-US" sz="1900" dirty="0" smtClean="0"/>
              <a:t>gas/petrol - fueled </a:t>
            </a:r>
            <a:r>
              <a:rPr lang="en-US" sz="1900" dirty="0"/>
              <a:t>cars and the importance of </a:t>
            </a:r>
            <a:r>
              <a:rPr lang="en-US" sz="1900" dirty="0" smtClean="0"/>
              <a:t>conserving energy </a:t>
            </a:r>
            <a:r>
              <a:rPr lang="en-US" sz="1900" dirty="0"/>
              <a:t>and recycling. Successful educational </a:t>
            </a:r>
            <a:r>
              <a:rPr lang="en-US" sz="1900" dirty="0" smtClean="0"/>
              <a:t>programs </a:t>
            </a:r>
            <a:r>
              <a:rPr lang="en-US" sz="1900" dirty="0"/>
              <a:t>should change the </a:t>
            </a:r>
            <a:r>
              <a:rPr lang="en-US" sz="1900" dirty="0" smtClean="0"/>
              <a:t>pattern of </a:t>
            </a:r>
            <a:r>
              <a:rPr lang="en-US" sz="1900" dirty="0"/>
              <a:t>demand, thus helping to correct </a:t>
            </a:r>
            <a:r>
              <a:rPr lang="en-US" sz="1900" dirty="0" smtClean="0"/>
              <a:t>market </a:t>
            </a:r>
            <a:r>
              <a:rPr lang="en-US" sz="1900" dirty="0"/>
              <a:t>failures</a:t>
            </a:r>
            <a:r>
              <a:rPr lang="en-US" sz="1900" dirty="0" smtClean="0"/>
              <a:t>.</a:t>
            </a:r>
            <a:endParaRPr lang="en-US" sz="1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5"/>
          <p:cNvPicPr>
            <a:picLocks noChangeAspect="1"/>
          </p:cNvPicPr>
          <p:nvPr/>
        </p:nvPicPr>
        <p:blipFill rotWithShape="1">
          <a:blip r:embed="rId3"/>
          <a:srcRect l="13474" t="29231" r="11260" b="27155"/>
          <a:stretch/>
        </p:blipFill>
        <p:spPr>
          <a:xfrm>
            <a:off x="4592076" y="1124744"/>
            <a:ext cx="4156388" cy="2567181"/>
          </a:xfrm>
          <a:prstGeom prst="rect">
            <a:avLst/>
          </a:prstGeom>
        </p:spPr>
      </p:pic>
      <p:sp>
        <p:nvSpPr>
          <p:cNvPr id="9" name="Rectangle 8"/>
          <p:cNvSpPr/>
          <p:nvPr/>
        </p:nvSpPr>
        <p:spPr>
          <a:xfrm>
            <a:off x="4434842" y="3718773"/>
            <a:ext cx="4457638" cy="646331"/>
          </a:xfrm>
          <a:prstGeom prst="rect">
            <a:avLst/>
          </a:prstGeom>
        </p:spPr>
        <p:txBody>
          <a:bodyPr wrap="square">
            <a:spAutoFit/>
          </a:bodyPr>
          <a:lstStyle/>
          <a:p>
            <a:pPr algn="ctr"/>
            <a:r>
              <a:rPr lang="en-GB" b="1" dirty="0" smtClean="0"/>
              <a:t>Figure 5.3</a:t>
            </a:r>
            <a:r>
              <a:rPr lang="en-GB" dirty="0" smtClean="0"/>
              <a:t> – The impact of advertising on demand for fruit and vegetables</a:t>
            </a:r>
            <a:endParaRPr lang="en-GB" dirty="0"/>
          </a:p>
        </p:txBody>
      </p:sp>
    </p:spTree>
    <p:extLst>
      <p:ext uri="{BB962C8B-B14F-4D97-AF65-F5344CB8AC3E}">
        <p14:creationId xmlns:p14="http://schemas.microsoft.com/office/powerpoint/2010/main" val="3453688735"/>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53</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848872" cy="548680"/>
          </a:xfrm>
        </p:spPr>
        <p:txBody>
          <a:bodyPr>
            <a:noAutofit/>
          </a:bodyPr>
          <a:lstStyle/>
          <a:p>
            <a:r>
              <a:rPr lang="en-US" sz="2300" dirty="0" smtClean="0"/>
              <a:t>2.4 – </a:t>
            </a:r>
            <a:r>
              <a:rPr lang="en-US" sz="2300" dirty="0"/>
              <a:t>Market Failure </a:t>
            </a:r>
            <a:r>
              <a:rPr lang="en-US" sz="2300" dirty="0" smtClean="0"/>
              <a:t>– Advantages of Education and Advertising</a:t>
            </a:r>
            <a:endParaRPr lang="en-GB" sz="2300" dirty="0"/>
          </a:p>
        </p:txBody>
      </p:sp>
      <p:sp>
        <p:nvSpPr>
          <p:cNvPr id="7" name="Rectangle 6"/>
          <p:cNvSpPr/>
          <p:nvPr/>
        </p:nvSpPr>
        <p:spPr>
          <a:xfrm>
            <a:off x="251520" y="1058822"/>
            <a:ext cx="8568952" cy="5647700"/>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900" dirty="0"/>
              <a:t>Advantages of education and advertising to combat the problems of market </a:t>
            </a:r>
            <a:r>
              <a:rPr lang="en-US" sz="1900" dirty="0" smtClean="0"/>
              <a:t>failure include </a:t>
            </a:r>
            <a:r>
              <a:rPr lang="en-US" sz="1900" dirty="0"/>
              <a:t>the following:</a:t>
            </a:r>
          </a:p>
          <a:p>
            <a:pPr marL="693738" indent="-342900">
              <a:buClr>
                <a:srgbClr val="00B050"/>
              </a:buClr>
              <a:buFont typeface="Arial" panose="020B0604020202020204" pitchFamily="34" charset="0"/>
              <a:buChar char="•"/>
            </a:pPr>
            <a:r>
              <a:rPr lang="en-US" sz="1900" dirty="0" smtClean="0"/>
              <a:t>Behaviour </a:t>
            </a:r>
            <a:r>
              <a:rPr lang="en-US" sz="1900" dirty="0"/>
              <a:t>and consumption patterns of individuals and firms change - there is </a:t>
            </a:r>
            <a:r>
              <a:rPr lang="en-US" sz="1900" dirty="0" smtClean="0"/>
              <a:t>a rise </a:t>
            </a:r>
            <a:r>
              <a:rPr lang="en-US" sz="1900" dirty="0"/>
              <a:t>in the consumption of merit goods and a fall in the demand for demerit </a:t>
            </a:r>
            <a:r>
              <a:rPr lang="en-US" sz="1900" dirty="0" smtClean="0"/>
              <a:t>goods. For </a:t>
            </a:r>
            <a:r>
              <a:rPr lang="en-US" sz="1900" dirty="0"/>
              <a:t>example, people learn </a:t>
            </a:r>
            <a:r>
              <a:rPr lang="en-US" sz="1900" dirty="0" smtClean="0"/>
              <a:t>about </a:t>
            </a:r>
            <a:r>
              <a:rPr lang="en-US" sz="1900" dirty="0"/>
              <a:t>the dangers of smoking, so fewer people smoke.</a:t>
            </a:r>
          </a:p>
          <a:p>
            <a:pPr marL="693738" indent="-342900">
              <a:buClr>
                <a:srgbClr val="00B050"/>
              </a:buClr>
              <a:buFont typeface="Arial" panose="020B0604020202020204" pitchFamily="34" charset="0"/>
              <a:buChar char="•"/>
            </a:pPr>
            <a:r>
              <a:rPr lang="en-US" sz="1900" dirty="0" smtClean="0"/>
              <a:t>Successful </a:t>
            </a:r>
            <a:r>
              <a:rPr lang="en-US" sz="1900" dirty="0"/>
              <a:t>advertising may lead to a cultural change in the long term, such </a:t>
            </a:r>
            <a:r>
              <a:rPr lang="en-US" sz="1900" dirty="0" smtClean="0"/>
              <a:t>as healthier </a:t>
            </a:r>
            <a:r>
              <a:rPr lang="en-US" sz="1900" dirty="0"/>
              <a:t>diets, an increase in use of electric cars, recycling, </a:t>
            </a:r>
            <a:r>
              <a:rPr lang="en-US" sz="1900" dirty="0" smtClean="0"/>
              <a:t>waste </a:t>
            </a:r>
            <a:r>
              <a:rPr lang="en-US" sz="1900" dirty="0"/>
              <a:t>reduction </a:t>
            </a:r>
            <a:r>
              <a:rPr lang="en-US" sz="1900" dirty="0" smtClean="0"/>
              <a:t>and use </a:t>
            </a:r>
            <a:r>
              <a:rPr lang="en-US" sz="1900" dirty="0"/>
              <a:t>of renewable energy.</a:t>
            </a:r>
          </a:p>
          <a:p>
            <a:pPr marL="350838" indent="-338138">
              <a:buClr>
                <a:srgbClr val="00B050"/>
              </a:buClr>
              <a:buFont typeface="Wingdings 3" panose="05040102010807070707" pitchFamily="18" charset="2"/>
              <a:buChar char=""/>
            </a:pPr>
            <a:r>
              <a:rPr lang="en-US" sz="1900" dirty="0"/>
              <a:t>Disadvantages of education and </a:t>
            </a:r>
            <a:r>
              <a:rPr lang="en-US" sz="1900" dirty="0" smtClean="0"/>
              <a:t>advertising </a:t>
            </a:r>
            <a:r>
              <a:rPr lang="en-US" sz="1900" dirty="0"/>
              <a:t>to combat the problems of market </a:t>
            </a:r>
            <a:r>
              <a:rPr lang="en-US" sz="1900" dirty="0" smtClean="0"/>
              <a:t>failure include </a:t>
            </a:r>
            <a:r>
              <a:rPr lang="en-US" sz="1900" dirty="0"/>
              <a:t>the following:</a:t>
            </a:r>
          </a:p>
          <a:p>
            <a:pPr marL="693738" indent="-342900">
              <a:buClr>
                <a:srgbClr val="00B050"/>
              </a:buClr>
              <a:buFont typeface="Arial" panose="020B0604020202020204" pitchFamily="34" charset="0"/>
              <a:buChar char="•"/>
            </a:pPr>
            <a:r>
              <a:rPr lang="en-US" sz="1900" dirty="0" smtClean="0"/>
              <a:t>Education </a:t>
            </a:r>
            <a:r>
              <a:rPr lang="en-US" sz="1900" dirty="0"/>
              <a:t>and advertising have an </a:t>
            </a:r>
            <a:r>
              <a:rPr lang="en-US" sz="1900" dirty="0" smtClean="0"/>
              <a:t>opportunity </a:t>
            </a:r>
            <a:r>
              <a:rPr lang="en-US" sz="1900" dirty="0"/>
              <a:t>cost - in other words, the </a:t>
            </a:r>
            <a:r>
              <a:rPr lang="en-US" sz="1900" dirty="0" smtClean="0"/>
              <a:t>money could </a:t>
            </a:r>
            <a:r>
              <a:rPr lang="en-US" sz="1900" dirty="0"/>
              <a:t>have been spent on something else deemed more beneficial to the economy.</a:t>
            </a:r>
          </a:p>
          <a:p>
            <a:pPr marL="693738" indent="-342900">
              <a:buClr>
                <a:srgbClr val="00B050"/>
              </a:buClr>
              <a:buFont typeface="Arial" panose="020B0604020202020204" pitchFamily="34" charset="0"/>
              <a:buChar char="•"/>
            </a:pPr>
            <a:r>
              <a:rPr lang="en-US" sz="1900" dirty="0" smtClean="0"/>
              <a:t>Not </a:t>
            </a:r>
            <a:r>
              <a:rPr lang="en-US" sz="1900" dirty="0"/>
              <a:t>all advertising and education is effective. For example, shock advertising </a:t>
            </a:r>
            <a:r>
              <a:rPr lang="en-US" sz="1900" dirty="0" smtClean="0"/>
              <a:t>tactics may </a:t>
            </a:r>
            <a:r>
              <a:rPr lang="en-US" sz="1900" dirty="0"/>
              <a:t>not necessarily work on smokers and may be ignored.</a:t>
            </a:r>
          </a:p>
          <a:p>
            <a:pPr marL="693738" indent="-342900">
              <a:buClr>
                <a:srgbClr val="00B050"/>
              </a:buClr>
              <a:buFont typeface="Arial" panose="020B0604020202020204" pitchFamily="34" charset="0"/>
              <a:buChar char="•"/>
            </a:pPr>
            <a:r>
              <a:rPr lang="en-US" sz="1900" dirty="0" smtClean="0"/>
              <a:t>It </a:t>
            </a:r>
            <a:r>
              <a:rPr lang="en-US" sz="1900" dirty="0"/>
              <a:t>can take a Jong time to educate people and for the advertised message to </a:t>
            </a:r>
            <a:r>
              <a:rPr lang="en-US" sz="1900" dirty="0" smtClean="0"/>
              <a:t>be accepted </a:t>
            </a:r>
            <a:r>
              <a:rPr lang="en-US" sz="1900" dirty="0"/>
              <a:t>and acted upon.</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798161421"/>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53</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848872" cy="548680"/>
          </a:xfrm>
        </p:spPr>
        <p:txBody>
          <a:bodyPr>
            <a:noAutofit/>
          </a:bodyPr>
          <a:lstStyle/>
          <a:p>
            <a:r>
              <a:rPr lang="en-US" sz="2700" dirty="0" smtClean="0"/>
              <a:t>2.4 – </a:t>
            </a:r>
            <a:r>
              <a:rPr lang="en-US" sz="2700" dirty="0"/>
              <a:t>Market Failure </a:t>
            </a:r>
            <a:r>
              <a:rPr lang="en-US" sz="2700" dirty="0" smtClean="0"/>
              <a:t>– Conserving vs Using Resources</a:t>
            </a:r>
            <a:endParaRPr lang="en-GB" sz="2700" dirty="0"/>
          </a:p>
        </p:txBody>
      </p:sp>
      <p:sp>
        <p:nvSpPr>
          <p:cNvPr id="7" name="Rectangle 6"/>
          <p:cNvSpPr/>
          <p:nvPr/>
        </p:nvSpPr>
        <p:spPr>
          <a:xfrm>
            <a:off x="251520" y="1058822"/>
            <a:ext cx="8568952" cy="1846659"/>
          </a:xfrm>
          <a:prstGeom prst="rect">
            <a:avLst/>
          </a:prstGeom>
          <a:solidFill>
            <a:schemeClr val="accent6">
              <a:lumMod val="60000"/>
              <a:lumOff val="40000"/>
            </a:schemeClr>
          </a:solidFill>
          <a:ln w="57150">
            <a:solidFill>
              <a:srgbClr val="002060"/>
            </a:solidFill>
          </a:ln>
        </p:spPr>
        <p:txBody>
          <a:bodyPr wrap="square">
            <a:spAutoFit/>
          </a:bodyPr>
          <a:lstStyle/>
          <a:p>
            <a:pPr marL="12700">
              <a:buClr>
                <a:srgbClr val="00B050"/>
              </a:buClr>
            </a:pPr>
            <a:r>
              <a:rPr lang="en-US" sz="1900" b="1" dirty="0"/>
              <a:t>Activity</a:t>
            </a:r>
          </a:p>
          <a:p>
            <a:pPr marL="350838" indent="-338138">
              <a:buClr>
                <a:srgbClr val="00B050"/>
              </a:buClr>
              <a:buFont typeface="Wingdings 3" panose="05040102010807070707" pitchFamily="18" charset="2"/>
              <a:buChar char=""/>
            </a:pPr>
            <a:r>
              <a:rPr lang="en-US" sz="1900" dirty="0"/>
              <a:t>Consider whether smoking is a problem in your country. Assess the degree of </a:t>
            </a:r>
            <a:r>
              <a:rPr lang="en-US" sz="1900" dirty="0" smtClean="0"/>
              <a:t>effectiveness of </a:t>
            </a:r>
            <a:r>
              <a:rPr lang="en-US" sz="1900" dirty="0"/>
              <a:t>the measures taken by the government to reduce the number of smokers. What </a:t>
            </a:r>
            <a:r>
              <a:rPr lang="en-US" sz="1900" dirty="0" smtClean="0"/>
              <a:t>possible improvements could be made to the current situation</a:t>
            </a:r>
            <a:r>
              <a:rPr lang="en-US" sz="1900" dirty="0"/>
              <a:t>? </a:t>
            </a:r>
            <a:r>
              <a:rPr lang="en-US" sz="1900" dirty="0" smtClean="0"/>
              <a:t>Take action by writing a letter to a local </a:t>
            </a:r>
            <a:r>
              <a:rPr lang="en-US" sz="1900" dirty="0"/>
              <a:t>politician or a newspaper explaining your suggestions.</a:t>
            </a: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20" y="3026856"/>
            <a:ext cx="8568952" cy="3893374"/>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850" dirty="0"/>
              <a:t>All economic activities invoke social costs and benefits, at least to some extent, </a:t>
            </a:r>
            <a:r>
              <a:rPr lang="en-US" sz="1850" dirty="0" smtClean="0"/>
              <a:t>and every </a:t>
            </a:r>
            <a:r>
              <a:rPr lang="en-US" sz="1850" dirty="0"/>
              <a:t>decision has an opportunity cost (see Chapter 1). For example, the decision </a:t>
            </a:r>
            <a:r>
              <a:rPr lang="en-US" sz="1850" dirty="0" smtClean="0"/>
              <a:t>to allow </a:t>
            </a:r>
            <a:r>
              <a:rPr lang="en-US" sz="1850" dirty="0"/>
              <a:t>a firm to build a factory on a green field has a cost to the </a:t>
            </a:r>
            <a:r>
              <a:rPr lang="en-US" sz="1850" dirty="0" smtClean="0"/>
              <a:t>environment through the loss </a:t>
            </a:r>
            <a:r>
              <a:rPr lang="en-US" sz="1850" dirty="0"/>
              <a:t>of green space, increased road traffic and </a:t>
            </a:r>
            <a:r>
              <a:rPr lang="en-US" sz="1850" dirty="0" smtClean="0"/>
              <a:t>potential </a:t>
            </a:r>
            <a:r>
              <a:rPr lang="en-US" sz="1850" dirty="0"/>
              <a:t>pollution, </a:t>
            </a:r>
            <a:r>
              <a:rPr lang="en-US" sz="1850" dirty="0" smtClean="0"/>
              <a:t>but </a:t>
            </a:r>
            <a:r>
              <a:rPr lang="en-US" sz="1850" dirty="0"/>
              <a:t>it </a:t>
            </a:r>
            <a:r>
              <a:rPr lang="en-US" sz="1850" dirty="0" smtClean="0"/>
              <a:t>also brings </a:t>
            </a:r>
            <a:r>
              <a:rPr lang="en-US" sz="1850" dirty="0"/>
              <a:t>jobs to the area and creates business for related firms</a:t>
            </a:r>
            <a:r>
              <a:rPr lang="en-US" sz="1850" dirty="0" smtClean="0"/>
              <a:t>.</a:t>
            </a:r>
          </a:p>
          <a:p>
            <a:pPr marL="350838" indent="-338138">
              <a:buClr>
                <a:srgbClr val="00B050"/>
              </a:buClr>
              <a:buFont typeface="Wingdings 3" panose="05040102010807070707" pitchFamily="18" charset="2"/>
              <a:buChar char=""/>
            </a:pPr>
            <a:r>
              <a:rPr lang="en-US" sz="1850" dirty="0"/>
              <a:t>Production and consumption of goods and services uses the Earth's </a:t>
            </a:r>
            <a:r>
              <a:rPr lang="en-US" sz="1850" dirty="0" smtClean="0"/>
              <a:t>resources and </a:t>
            </a:r>
            <a:r>
              <a:rPr lang="en-US" sz="1850" dirty="0"/>
              <a:t>can cause damage to the environment. It is therefore important that </a:t>
            </a:r>
            <a:r>
              <a:rPr lang="en-US" sz="1850" dirty="0" smtClean="0"/>
              <a:t>economic development </a:t>
            </a:r>
            <a:r>
              <a:rPr lang="en-US" sz="1850" dirty="0"/>
              <a:t>is sustainable, which means that </a:t>
            </a:r>
            <a:r>
              <a:rPr lang="en-US" sz="1850" dirty="0" smtClean="0"/>
              <a:t>development </a:t>
            </a:r>
            <a:r>
              <a:rPr lang="en-US" sz="1850" dirty="0"/>
              <a:t>today does </a:t>
            </a:r>
            <a:r>
              <a:rPr lang="en-US" sz="1850" dirty="0" smtClean="0"/>
              <a:t>not compromise </a:t>
            </a:r>
            <a:r>
              <a:rPr lang="en-US" sz="1850" dirty="0"/>
              <a:t>the </a:t>
            </a:r>
            <a:r>
              <a:rPr lang="en-US" sz="1850" dirty="0" smtClean="0"/>
              <a:t>lives of future </a:t>
            </a:r>
            <a:r>
              <a:rPr lang="en-US" sz="1850" dirty="0"/>
              <a:t>generations so that they cannot meet their own </a:t>
            </a:r>
            <a:r>
              <a:rPr lang="en-US" sz="1850" dirty="0" smtClean="0"/>
              <a:t>needs. Therefore</a:t>
            </a:r>
            <a:r>
              <a:rPr lang="en-US" sz="1850" dirty="0"/>
              <a:t>, there is a potential conflict between the production of goods in the </a:t>
            </a:r>
            <a:r>
              <a:rPr lang="en-US" sz="1850" dirty="0" smtClean="0"/>
              <a:t>short term </a:t>
            </a:r>
            <a:r>
              <a:rPr lang="en-US" sz="1850" dirty="0"/>
              <a:t>and the conservation of resources in the long term.</a:t>
            </a:r>
          </a:p>
        </p:txBody>
      </p:sp>
    </p:spTree>
    <p:extLst>
      <p:ext uri="{BB962C8B-B14F-4D97-AF65-F5344CB8AC3E}">
        <p14:creationId xmlns:p14="http://schemas.microsoft.com/office/powerpoint/2010/main" val="2677776145"/>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500" dirty="0" smtClean="0"/>
              <a:t>2.4 – </a:t>
            </a:r>
            <a:r>
              <a:rPr lang="en-US" sz="2500" dirty="0"/>
              <a:t>Market Failure </a:t>
            </a:r>
            <a:r>
              <a:rPr lang="en-US" sz="2500" dirty="0" smtClean="0"/>
              <a:t>– Case Study – Deep Water Horizon</a:t>
            </a:r>
            <a:endParaRPr lang="en-GB" sz="25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20" y="1052736"/>
            <a:ext cx="6768752" cy="5786199"/>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850" dirty="0" smtClean="0"/>
              <a:t>On 20</a:t>
            </a:r>
            <a:r>
              <a:rPr lang="en-US" sz="1850" baseline="30000" dirty="0" smtClean="0"/>
              <a:t>th</a:t>
            </a:r>
            <a:r>
              <a:rPr lang="en-US" sz="1850" dirty="0" smtClean="0"/>
              <a:t> April 2010 an explosion on an oil rig called Deepwater Horizon, owned by the company BP, caused approximately 4 million barrels of oil to spill into the Gulf of Mexico</a:t>
            </a:r>
            <a:r>
              <a:rPr lang="en-US" sz="1850" dirty="0"/>
              <a:t>. </a:t>
            </a:r>
            <a:r>
              <a:rPr lang="en-US" sz="1850" dirty="0" smtClean="0"/>
              <a:t>Eleven oil rig workers died in the accident</a:t>
            </a:r>
            <a:r>
              <a:rPr lang="en-US" sz="1850" dirty="0"/>
              <a:t>. </a:t>
            </a:r>
            <a:r>
              <a:rPr lang="en-US" sz="1850" dirty="0" smtClean="0"/>
              <a:t>The rig sank and the impact on the environment, people and businesses in the region was immense</a:t>
            </a:r>
            <a:r>
              <a:rPr lang="en-US" sz="1850" dirty="0"/>
              <a:t>.</a:t>
            </a:r>
          </a:p>
          <a:p>
            <a:pPr marL="350838" indent="-338138">
              <a:buClr>
                <a:srgbClr val="00B050"/>
              </a:buClr>
              <a:buFont typeface="Wingdings 3" panose="05040102010807070707" pitchFamily="18" charset="2"/>
              <a:buChar char=""/>
            </a:pPr>
            <a:r>
              <a:rPr lang="en-US" sz="1850" dirty="0" smtClean="0"/>
              <a:t>Many people, including fishermen, dockworkers, restaurant </a:t>
            </a:r>
            <a:r>
              <a:rPr lang="en-US" sz="1850" dirty="0"/>
              <a:t>owners and </a:t>
            </a:r>
            <a:r>
              <a:rPr lang="en-US" sz="1850" dirty="0" smtClean="0"/>
              <a:t>their employees, lost their livelihoods and </a:t>
            </a:r>
            <a:r>
              <a:rPr lang="en-US" sz="1850" dirty="0"/>
              <a:t>jobs.</a:t>
            </a:r>
          </a:p>
          <a:p>
            <a:pPr marL="350838" indent="-338138">
              <a:buClr>
                <a:srgbClr val="00B050"/>
              </a:buClr>
              <a:buFont typeface="Wingdings 3" panose="05040102010807070707" pitchFamily="18" charset="2"/>
              <a:buChar char=""/>
            </a:pPr>
            <a:r>
              <a:rPr lang="en-US" sz="1850" dirty="0"/>
              <a:t>The damage to the surrounding coastline and wildlife was dramatic. There </a:t>
            </a:r>
            <a:r>
              <a:rPr lang="en-US" sz="1850" dirty="0" smtClean="0"/>
              <a:t>were endangered species of turtle and a rare species of seahorse living in the area, so measures had to be taken to ensure their survival</a:t>
            </a:r>
            <a:r>
              <a:rPr lang="en-US" sz="1850" dirty="0"/>
              <a:t>.</a:t>
            </a:r>
          </a:p>
          <a:p>
            <a:pPr marL="350838" indent="-338138">
              <a:buClr>
                <a:srgbClr val="00B050"/>
              </a:buClr>
              <a:buFont typeface="Wingdings 3" panose="05040102010807070707" pitchFamily="18" charset="2"/>
              <a:buChar char=""/>
            </a:pPr>
            <a:r>
              <a:rPr lang="en-US" sz="1850" dirty="0"/>
              <a:t>Around 100000 people have attempted to claim compensation from BP and many </a:t>
            </a:r>
            <a:r>
              <a:rPr lang="en-US" sz="1850" dirty="0" smtClean="0"/>
              <a:t>claims are </a:t>
            </a:r>
            <a:r>
              <a:rPr lang="en-US" sz="1850" dirty="0"/>
              <a:t>still unresolved today. BP estimated that total damages would cost the firm </a:t>
            </a:r>
            <a:r>
              <a:rPr lang="en-US" sz="1850" dirty="0" smtClean="0"/>
              <a:t>$42 billion, and it was already committed to pay $32billion.</a:t>
            </a:r>
          </a:p>
          <a:p>
            <a:pPr marL="12700">
              <a:buClr>
                <a:srgbClr val="00B050"/>
              </a:buClr>
            </a:pPr>
            <a:r>
              <a:rPr lang="en-US" sz="1850" b="1" dirty="0">
                <a:solidFill>
                  <a:srgbClr val="FF0000"/>
                </a:solidFill>
              </a:rPr>
              <a:t>Activity</a:t>
            </a:r>
          </a:p>
          <a:p>
            <a:pPr marL="350838" indent="-338138">
              <a:buClr>
                <a:srgbClr val="00B050"/>
              </a:buClr>
              <a:buFont typeface="Wingdings 3" panose="05040102010807070707" pitchFamily="18" charset="2"/>
              <a:buChar char=""/>
            </a:pPr>
            <a:r>
              <a:rPr lang="en-US" sz="1850" dirty="0">
                <a:solidFill>
                  <a:srgbClr val="FF0000"/>
                </a:solidFill>
              </a:rPr>
              <a:t>Read the Deepwater Horizon disaster case study and identify as many examples of </a:t>
            </a:r>
            <a:r>
              <a:rPr lang="en-US" sz="1850" dirty="0" smtClean="0">
                <a:solidFill>
                  <a:srgbClr val="FF0000"/>
                </a:solidFill>
              </a:rPr>
              <a:t>market failure and economic concepts as possible</a:t>
            </a:r>
            <a:endParaRPr lang="en-US" sz="1850" dirty="0">
              <a:solidFill>
                <a:srgbClr val="FF0000"/>
              </a:solidFill>
            </a:endParaRPr>
          </a:p>
        </p:txBody>
      </p:sp>
      <p:pic>
        <p:nvPicPr>
          <p:cNvPr id="1026"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44" r="13541"/>
          <a:stretch/>
        </p:blipFill>
        <p:spPr bwMode="auto">
          <a:xfrm>
            <a:off x="7020272" y="1114772"/>
            <a:ext cx="1800200" cy="11127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deepwater horiz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2361551"/>
            <a:ext cx="1800200" cy="13528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deepwater horiz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20272" y="3848452"/>
            <a:ext cx="1800200" cy="13501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deepwater horiz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0272" y="5332647"/>
            <a:ext cx="1800200" cy="1197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693279"/>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500" dirty="0" smtClean="0"/>
              <a:t>2.4 – </a:t>
            </a:r>
            <a:r>
              <a:rPr lang="en-US" sz="2500" dirty="0"/>
              <a:t>Market Failure </a:t>
            </a:r>
            <a:r>
              <a:rPr lang="en-US" sz="2500" dirty="0" smtClean="0"/>
              <a:t>– Case Study – Deep Water Horizon</a:t>
            </a:r>
            <a:endParaRPr lang="en-GB" sz="25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050" name="Picture 2" descr="Image result for deepwater horizon"/>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2379" y="1109587"/>
            <a:ext cx="8528094" cy="48396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6871595"/>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54</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3600" dirty="0" smtClean="0"/>
              <a:t>2.4 – </a:t>
            </a:r>
            <a:r>
              <a:rPr lang="en-US" sz="3600" dirty="0"/>
              <a:t>Market Failure </a:t>
            </a:r>
            <a:r>
              <a:rPr lang="en-US" sz="3600" dirty="0" smtClean="0"/>
              <a:t>– Exam Practice</a:t>
            </a:r>
            <a:endParaRPr lang="en-GB" sz="36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20" y="1052736"/>
            <a:ext cx="8496944" cy="5501506"/>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850" dirty="0" smtClean="0">
                <a:solidFill>
                  <a:srgbClr val="FF0000"/>
                </a:solidFill>
              </a:rPr>
              <a:t>In </a:t>
            </a:r>
            <a:r>
              <a:rPr lang="en-US" sz="1850" dirty="0">
                <a:solidFill>
                  <a:srgbClr val="FF0000"/>
                </a:solidFill>
              </a:rPr>
              <a:t>Sri Lanka, economic growth has seen the increased use of pesticides and </a:t>
            </a:r>
            <a:r>
              <a:rPr lang="en-US" sz="1850" dirty="0" smtClean="0">
                <a:solidFill>
                  <a:srgbClr val="FF0000"/>
                </a:solidFill>
              </a:rPr>
              <a:t>chemical fertilizers </a:t>
            </a:r>
            <a:r>
              <a:rPr lang="en-US" sz="1850" dirty="0">
                <a:solidFill>
                  <a:srgbClr val="FF0000"/>
                </a:solidFill>
              </a:rPr>
              <a:t>to increase the amount of crops produced. The growth of the </a:t>
            </a:r>
            <a:r>
              <a:rPr lang="en-US" sz="1850" dirty="0" smtClean="0">
                <a:solidFill>
                  <a:srgbClr val="FF0000"/>
                </a:solidFill>
              </a:rPr>
              <a:t>tourism industry </a:t>
            </a:r>
            <a:r>
              <a:rPr lang="en-US" sz="1850" dirty="0">
                <a:solidFill>
                  <a:srgbClr val="FF0000"/>
                </a:solidFill>
              </a:rPr>
              <a:t>has brought about an increase in the construction of roads, hotels and </a:t>
            </a:r>
            <a:r>
              <a:rPr lang="en-US" sz="1850" dirty="0" smtClean="0">
                <a:solidFill>
                  <a:srgbClr val="FF0000"/>
                </a:solidFill>
              </a:rPr>
              <a:t>guest houses</a:t>
            </a:r>
            <a:r>
              <a:rPr lang="en-US" sz="1850" dirty="0">
                <a:solidFill>
                  <a:srgbClr val="FF0000"/>
                </a:solidFill>
              </a:rPr>
              <a:t>. This has created jobs but at a cost to natural wildlife habitats</a:t>
            </a:r>
            <a:r>
              <a:rPr lang="en-US" sz="1850" dirty="0" smtClean="0">
                <a:solidFill>
                  <a:srgbClr val="FF0000"/>
                </a:solidFill>
              </a:rPr>
              <a:t>.</a:t>
            </a:r>
            <a:endParaRPr lang="en-US" sz="1850" dirty="0">
              <a:solidFill>
                <a:srgbClr val="FF0000"/>
              </a:solidFill>
            </a:endParaRPr>
          </a:p>
          <a:p>
            <a:pPr marL="469900" indent="-457200">
              <a:buClr>
                <a:srgbClr val="00B050"/>
              </a:buClr>
              <a:buFont typeface="+mj-lt"/>
              <a:buAutoNum type="arabicPeriod"/>
            </a:pPr>
            <a:r>
              <a:rPr lang="en-US" sz="1850" dirty="0" smtClean="0">
                <a:solidFill>
                  <a:srgbClr val="FF0000"/>
                </a:solidFill>
              </a:rPr>
              <a:t>Identify </a:t>
            </a:r>
            <a:r>
              <a:rPr lang="en-US" sz="1850" dirty="0">
                <a:solidFill>
                  <a:srgbClr val="FF0000"/>
                </a:solidFill>
              </a:rPr>
              <a:t>the social costs and benefits of economic growth in Sri Lanka. [4</a:t>
            </a:r>
            <a:r>
              <a:rPr lang="en-US" sz="1850" dirty="0" smtClean="0">
                <a:solidFill>
                  <a:srgbClr val="FF0000"/>
                </a:solidFill>
              </a:rPr>
              <a:t>]</a:t>
            </a:r>
          </a:p>
          <a:p>
            <a:pPr marL="12700">
              <a:buClr>
                <a:srgbClr val="00B050"/>
              </a:buClr>
            </a:pPr>
            <a:r>
              <a:rPr lang="en-US" sz="185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a:t>
            </a:r>
            <a:endParaRPr lang="en-US" sz="1850" dirty="0">
              <a:solidFill>
                <a:srgbClr val="FF0000"/>
              </a:solidFill>
            </a:endParaRPr>
          </a:p>
          <a:p>
            <a:pPr marL="469900" indent="-457200">
              <a:buClr>
                <a:srgbClr val="00B050"/>
              </a:buClr>
              <a:buFont typeface="+mj-lt"/>
              <a:buAutoNum type="arabicPeriod" startAt="2"/>
            </a:pPr>
            <a:r>
              <a:rPr lang="en-US" sz="1850" dirty="0" smtClean="0">
                <a:solidFill>
                  <a:srgbClr val="FF0000"/>
                </a:solidFill>
              </a:rPr>
              <a:t>Discuss </a:t>
            </a:r>
            <a:r>
              <a:rPr lang="en-US" sz="1850" dirty="0">
                <a:solidFill>
                  <a:srgbClr val="FF0000"/>
                </a:solidFill>
              </a:rPr>
              <a:t>the potential long-term impacts of economic growth in Sri Lanka </a:t>
            </a:r>
            <a:r>
              <a:rPr lang="en-US" sz="1850" dirty="0" smtClean="0">
                <a:solidFill>
                  <a:srgbClr val="FF0000"/>
                </a:solidFill>
              </a:rPr>
              <a:t>and whether </a:t>
            </a:r>
            <a:r>
              <a:rPr lang="en-US" sz="1850" dirty="0">
                <a:solidFill>
                  <a:srgbClr val="FF0000"/>
                </a:solidFill>
              </a:rPr>
              <a:t>the benefits outweigh the costs. [7</a:t>
            </a:r>
            <a:r>
              <a:rPr lang="en-US" sz="1850" dirty="0" smtClean="0">
                <a:solidFill>
                  <a:srgbClr val="FF0000"/>
                </a:solidFill>
              </a:rPr>
              <a:t>]</a:t>
            </a:r>
          </a:p>
          <a:p>
            <a:pPr marL="12700">
              <a:buClr>
                <a:srgbClr val="00B050"/>
              </a:buClr>
            </a:pPr>
            <a:r>
              <a:rPr lang="en-US" sz="1850" dirty="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marL="12700">
              <a:buClr>
                <a:srgbClr val="00B050"/>
              </a:buClr>
            </a:pPr>
            <a:r>
              <a:rPr lang="en-US" sz="1850" dirty="0" smtClean="0">
                <a:solidFill>
                  <a:srgbClr val="FF0000"/>
                </a:solidFill>
              </a:rPr>
              <a:t>______________________________________________________________________________________________________________________________</a:t>
            </a:r>
            <a:endParaRPr lang="en-US" sz="1850" dirty="0">
              <a:solidFill>
                <a:srgbClr val="FF0000"/>
              </a:solidFill>
            </a:endParaRPr>
          </a:p>
        </p:txBody>
      </p:sp>
      <p:sp>
        <p:nvSpPr>
          <p:cNvPr id="3" name="TextBox 2">
            <a:hlinkClick r:id="rId3" action="ppaction://hlinkfile"/>
          </p:cNvPr>
          <p:cNvSpPr txBox="1"/>
          <p:nvPr/>
        </p:nvSpPr>
        <p:spPr>
          <a:xfrm>
            <a:off x="8363168" y="2060848"/>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4491320"/>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3500" dirty="0" smtClean="0"/>
              <a:t>2.4 – </a:t>
            </a:r>
            <a:r>
              <a:rPr lang="en-US" sz="3500" dirty="0"/>
              <a:t>Market Failure </a:t>
            </a:r>
            <a:r>
              <a:rPr lang="en-US" sz="3500" dirty="0" smtClean="0"/>
              <a:t>– Case Study - Brazil</a:t>
            </a:r>
            <a:endParaRPr lang="en-GB" sz="35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20" y="1052736"/>
            <a:ext cx="6021633" cy="5736955"/>
          </a:xfrm>
          <a:prstGeom prst="rect">
            <a:avLst/>
          </a:prstGeom>
        </p:spPr>
        <p:txBody>
          <a:bodyPr wrap="square">
            <a:spAutoFit/>
          </a:bodyPr>
          <a:lstStyle/>
          <a:p>
            <a:pPr marL="12700">
              <a:buClr>
                <a:srgbClr val="00B050"/>
              </a:buClr>
            </a:pPr>
            <a:r>
              <a:rPr lang="en-US" sz="2620" b="1" dirty="0" smtClean="0"/>
              <a:t>The </a:t>
            </a:r>
            <a:r>
              <a:rPr lang="en-US" sz="2620" b="1" dirty="0"/>
              <a:t>Brazilian </a:t>
            </a:r>
            <a:r>
              <a:rPr lang="en-US" sz="2620" b="1" dirty="0" smtClean="0"/>
              <a:t>rainforests</a:t>
            </a:r>
          </a:p>
          <a:p>
            <a:pPr marL="544513" indent="-531813">
              <a:buClr>
                <a:srgbClr val="00B050"/>
              </a:buClr>
              <a:buFont typeface="Wingdings 3" panose="05040102010807070707" pitchFamily="18" charset="2"/>
              <a:buChar char=""/>
            </a:pPr>
            <a:r>
              <a:rPr lang="en-US" sz="2620" dirty="0">
                <a:solidFill>
                  <a:srgbClr val="0070C0"/>
                </a:solidFill>
              </a:rPr>
              <a:t>According to </a:t>
            </a:r>
            <a:r>
              <a:rPr lang="en-US" sz="2620" dirty="0" smtClean="0">
                <a:solidFill>
                  <a:srgbClr val="0070C0"/>
                </a:solidFill>
              </a:rPr>
              <a:t>Greenpeace, Brazilian </a:t>
            </a:r>
            <a:r>
              <a:rPr lang="en-US" sz="2620" dirty="0">
                <a:solidFill>
                  <a:srgbClr val="0070C0"/>
                </a:solidFill>
              </a:rPr>
              <a:t>supermarkets </a:t>
            </a:r>
            <a:r>
              <a:rPr lang="en-US" sz="2620" dirty="0" smtClean="0">
                <a:solidFill>
                  <a:srgbClr val="0070C0"/>
                </a:solidFill>
              </a:rPr>
              <a:t>have banned the sale of meat produced </a:t>
            </a:r>
            <a:r>
              <a:rPr lang="en-US" sz="2620" dirty="0">
                <a:solidFill>
                  <a:srgbClr val="0070C0"/>
                </a:solidFill>
              </a:rPr>
              <a:t>from animals </a:t>
            </a:r>
            <a:r>
              <a:rPr lang="en-US" sz="2620" dirty="0" smtClean="0">
                <a:solidFill>
                  <a:srgbClr val="0070C0"/>
                </a:solidFill>
              </a:rPr>
              <a:t>raised in rain forests. This is a move to reduce </a:t>
            </a:r>
            <a:r>
              <a:rPr lang="en-US" sz="2620" dirty="0">
                <a:solidFill>
                  <a:srgbClr val="0070C0"/>
                </a:solidFill>
              </a:rPr>
              <a:t>the amount </a:t>
            </a:r>
            <a:r>
              <a:rPr lang="en-US" sz="2620" dirty="0" smtClean="0">
                <a:solidFill>
                  <a:srgbClr val="0070C0"/>
                </a:solidFill>
              </a:rPr>
              <a:t>of rain forest </a:t>
            </a:r>
            <a:r>
              <a:rPr lang="en-US" sz="2620" dirty="0">
                <a:solidFill>
                  <a:srgbClr val="0070C0"/>
                </a:solidFill>
              </a:rPr>
              <a:t>destroyed to </a:t>
            </a:r>
            <a:r>
              <a:rPr lang="en-US" sz="2620" dirty="0" smtClean="0">
                <a:solidFill>
                  <a:srgbClr val="0070C0"/>
                </a:solidFill>
              </a:rPr>
              <a:t>make pasture for animals and soy plantations.</a:t>
            </a:r>
          </a:p>
          <a:p>
            <a:pPr marL="544513" indent="-531813">
              <a:buClr>
                <a:srgbClr val="00B050"/>
              </a:buClr>
              <a:buFont typeface="Wingdings 3" panose="05040102010807070707" pitchFamily="18" charset="2"/>
              <a:buChar char=""/>
            </a:pPr>
            <a:r>
              <a:rPr lang="en-US" sz="2620" dirty="0" smtClean="0">
                <a:solidFill>
                  <a:srgbClr val="FF0000"/>
                </a:solidFill>
              </a:rPr>
              <a:t>Discuss whether other countries have the right to demand that a natural resource from a different country (e.g. rain forests) should be preserved.</a:t>
            </a:r>
            <a:endParaRPr lang="en-US" sz="2620" dirty="0">
              <a:solidFill>
                <a:srgbClr val="FF0000"/>
              </a:solidFill>
            </a:endParaRPr>
          </a:p>
        </p:txBody>
      </p:sp>
      <p:pic>
        <p:nvPicPr>
          <p:cNvPr id="3074" name="Picture 2" descr="Image result for brazilian rainfore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2" y="1052735"/>
            <a:ext cx="2520280" cy="207726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brazilian rainforest destruc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3459"/>
          <a:stretch/>
        </p:blipFill>
        <p:spPr bwMode="auto">
          <a:xfrm>
            <a:off x="6300192" y="3237700"/>
            <a:ext cx="2520280" cy="163146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brazilian rainforest destruc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3153" y="4976862"/>
            <a:ext cx="2520280" cy="1629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3501525"/>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378565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400" dirty="0"/>
              <a:t>An economic system describes the </a:t>
            </a:r>
            <a:r>
              <a:rPr lang="en-US" sz="2400" dirty="0" smtClean="0"/>
              <a:t>way </a:t>
            </a:r>
            <a:r>
              <a:rPr lang="en-US" sz="2400" dirty="0"/>
              <a:t>in which an economy is </a:t>
            </a:r>
            <a:r>
              <a:rPr lang="en-US" sz="2400" dirty="0" err="1"/>
              <a:t>organised</a:t>
            </a:r>
            <a:r>
              <a:rPr lang="en-US" sz="2400" dirty="0"/>
              <a:t> and </a:t>
            </a:r>
            <a:r>
              <a:rPr lang="en-US" sz="2400" dirty="0" smtClean="0"/>
              <a:t>run, including </a:t>
            </a:r>
            <a:r>
              <a:rPr lang="en-US" sz="2400" dirty="0"/>
              <a:t>alternative views of how resources are best allocated. A key question </a:t>
            </a:r>
            <a:r>
              <a:rPr lang="en-US" sz="2400" dirty="0" smtClean="0"/>
              <a:t>in economics </a:t>
            </a:r>
            <a:r>
              <a:rPr lang="en-US" sz="2400" dirty="0"/>
              <a:t>is the extent to which a government should intervene in the economy </a:t>
            </a:r>
            <a:r>
              <a:rPr lang="en-US" sz="2400" dirty="0" smtClean="0"/>
              <a:t>or leave </a:t>
            </a:r>
            <a:r>
              <a:rPr lang="en-US" sz="2400" dirty="0"/>
              <a:t>economic agents (households and firms) to operate freely.</a:t>
            </a:r>
          </a:p>
          <a:p>
            <a:pPr marL="342900" indent="-342900">
              <a:buClr>
                <a:srgbClr val="00B050"/>
              </a:buClr>
              <a:buFont typeface="Wingdings 3" panose="05040102010807070707" pitchFamily="18" charset="2"/>
              <a:buChar char=""/>
            </a:pPr>
            <a:r>
              <a:rPr lang="en-US" sz="2400" dirty="0"/>
              <a:t>There </a:t>
            </a:r>
            <a:r>
              <a:rPr lang="en-US" sz="2400" dirty="0" smtClean="0"/>
              <a:t>are </a:t>
            </a:r>
            <a:r>
              <a:rPr lang="en-US" sz="2400" dirty="0"/>
              <a:t>three main categories of economic system (see Figure 2.1).</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2.1 – Economic Systems</a:t>
            </a:r>
            <a:endParaRPr lang="en-GB" sz="4000" dirty="0"/>
          </a:p>
        </p:txBody>
      </p:sp>
      <p:graphicFrame>
        <p:nvGraphicFramePr>
          <p:cNvPr id="6" name="Table 5"/>
          <p:cNvGraphicFramePr>
            <a:graphicFrameLocks noGrp="1"/>
          </p:cNvGraphicFramePr>
          <p:nvPr>
            <p:extLst>
              <p:ext uri="{D42A27DB-BD31-4B8C-83A1-F6EECF244321}">
                <p14:modId xmlns:p14="http://schemas.microsoft.com/office/powerpoint/2010/main" val="108544456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so many start-ups fail</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When does not making a profit become a real problem</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can I see unforeseen circumstances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happened to Woolworths, Enron and BHS.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When is making too much money a problem</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Does a company have to be taken over</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the government restrict the business practices of a company.</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271802" y="4941168"/>
            <a:ext cx="6892485" cy="1182900"/>
            <a:chOff x="271802" y="5276441"/>
            <a:chExt cx="6892485" cy="1182900"/>
          </a:xfrm>
        </p:grpSpPr>
        <p:sp>
          <p:nvSpPr>
            <p:cNvPr id="2" name="Pentagon 1"/>
            <p:cNvSpPr/>
            <p:nvPr/>
          </p:nvSpPr>
          <p:spPr>
            <a:xfrm>
              <a:off x="4716016" y="5276441"/>
              <a:ext cx="2448271" cy="1182900"/>
            </a:xfrm>
            <a:prstGeom prst="homePlat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Planned</a:t>
              </a:r>
              <a:endParaRPr lang="en-GB" sz="3200" dirty="0"/>
            </a:p>
          </p:txBody>
        </p:sp>
        <p:sp>
          <p:nvSpPr>
            <p:cNvPr id="10" name="Pentagon 9"/>
            <p:cNvSpPr/>
            <p:nvPr/>
          </p:nvSpPr>
          <p:spPr>
            <a:xfrm flipH="1">
              <a:off x="271802" y="5276441"/>
              <a:ext cx="2390431" cy="11829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Market</a:t>
              </a:r>
              <a:endParaRPr lang="en-GB" sz="2800" dirty="0"/>
            </a:p>
          </p:txBody>
        </p:sp>
        <p:sp>
          <p:nvSpPr>
            <p:cNvPr id="3" name="Flowchart: Process 2"/>
            <p:cNvSpPr/>
            <p:nvPr/>
          </p:nvSpPr>
          <p:spPr>
            <a:xfrm flipH="1">
              <a:off x="2662232" y="5276441"/>
              <a:ext cx="2053784" cy="1182900"/>
            </a:xfrm>
            <a:prstGeom prst="flowChartProcess">
              <a:avLst/>
            </a:prstGeom>
            <a:gradFill>
              <a:gsLst>
                <a:gs pos="0">
                  <a:srgbClr val="0070C0"/>
                </a:gs>
                <a:gs pos="33000">
                  <a:srgbClr val="7030A0"/>
                </a:gs>
                <a:gs pos="77000">
                  <a:schemeClr val="accent6">
                    <a:lumMod val="75000"/>
                  </a:schemeClr>
                </a:gs>
                <a:gs pos="100000">
                  <a:srgbClr val="FF0000"/>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smtClean="0"/>
                <a:t>Mixed</a:t>
              </a:r>
              <a:endParaRPr lang="en-GB" sz="3200" dirty="0"/>
            </a:p>
          </p:txBody>
        </p:sp>
      </p:grpSp>
      <p:sp>
        <p:nvSpPr>
          <p:cNvPr id="5" name="Rectangle 4"/>
          <p:cNvSpPr/>
          <p:nvPr/>
        </p:nvSpPr>
        <p:spPr>
          <a:xfrm>
            <a:off x="323528" y="6165304"/>
            <a:ext cx="5178021" cy="523220"/>
          </a:xfrm>
          <a:prstGeom prst="rect">
            <a:avLst/>
          </a:prstGeom>
        </p:spPr>
        <p:txBody>
          <a:bodyPr wrap="none">
            <a:spAutoFit/>
          </a:bodyPr>
          <a:lstStyle/>
          <a:p>
            <a:r>
              <a:rPr lang="en-GB" sz="2800" b="1" dirty="0">
                <a:solidFill>
                  <a:srgbClr val="302F30"/>
                </a:solidFill>
                <a:latin typeface="Arial" panose="020B0604020202020204" pitchFamily="34" charset="0"/>
              </a:rPr>
              <a:t>Figure2.1</a:t>
            </a:r>
            <a:r>
              <a:rPr lang="en-GB" sz="2800" dirty="0">
                <a:solidFill>
                  <a:srgbClr val="302F30"/>
                </a:solidFill>
                <a:latin typeface="Arial" panose="020B0604020202020204" pitchFamily="34" charset="0"/>
              </a:rPr>
              <a:t> </a:t>
            </a:r>
            <a:r>
              <a:rPr lang="en-GB" sz="2800" dirty="0" smtClean="0">
                <a:solidFill>
                  <a:srgbClr val="302F30"/>
                </a:solidFill>
                <a:latin typeface="Arial" panose="020B0604020202020204" pitchFamily="34" charset="0"/>
              </a:rPr>
              <a:t>– </a:t>
            </a:r>
            <a:r>
              <a:rPr lang="en-GB" sz="2800" dirty="0" smtClean="0">
                <a:solidFill>
                  <a:srgbClr val="494949"/>
                </a:solidFill>
                <a:latin typeface="Arial" panose="020B0604020202020204" pitchFamily="34" charset="0"/>
              </a:rPr>
              <a:t>Economic systems</a:t>
            </a:r>
            <a:endParaRPr lang="en-GB" sz="6600" dirty="0"/>
          </a:p>
        </p:txBody>
      </p:sp>
      <p:sp>
        <p:nvSpPr>
          <p:cNvPr id="11" name="Round Same Side Corner Rectangle 10">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6619470"/>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2.4 – </a:t>
            </a:r>
            <a:r>
              <a:rPr lang="en-US" sz="2900" dirty="0"/>
              <a:t>Market Failure </a:t>
            </a:r>
            <a:r>
              <a:rPr lang="en-US" sz="2900" dirty="0" smtClean="0"/>
              <a:t>– Private and Social Benefits</a:t>
            </a:r>
            <a:endParaRPr lang="en-GB" sz="2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20" y="1052736"/>
            <a:ext cx="6768752" cy="5716950"/>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2150" b="1" dirty="0" smtClean="0"/>
              <a:t>Private </a:t>
            </a:r>
            <a:r>
              <a:rPr lang="en-US" sz="2150" b="1" dirty="0"/>
              <a:t>benefits</a:t>
            </a:r>
            <a:r>
              <a:rPr lang="en-US" sz="2150" dirty="0"/>
              <a:t> </a:t>
            </a:r>
            <a:r>
              <a:rPr lang="en-US" sz="2150" dirty="0" smtClean="0"/>
              <a:t>are </a:t>
            </a:r>
            <a:r>
              <a:rPr lang="en-US" sz="2150" dirty="0"/>
              <a:t>the benefits of production and consumption incurred by a </a:t>
            </a:r>
            <a:r>
              <a:rPr lang="en-US" sz="2150" dirty="0" smtClean="0"/>
              <a:t>firm, individual </a:t>
            </a:r>
            <a:r>
              <a:rPr lang="en-US" sz="2150" dirty="0"/>
              <a:t>or government. </a:t>
            </a:r>
            <a:r>
              <a:rPr lang="en-US" sz="2150" dirty="0" smtClean="0"/>
              <a:t>E.g., </a:t>
            </a:r>
            <a:r>
              <a:rPr lang="en-US" sz="2150" dirty="0"/>
              <a:t>a car owner gains the benefits of driving </a:t>
            </a:r>
            <a:r>
              <a:rPr lang="en-US" sz="2150" dirty="0" smtClean="0"/>
              <a:t>the car </a:t>
            </a:r>
            <a:r>
              <a:rPr lang="en-US" sz="2150" dirty="0"/>
              <a:t>and owning a means of private transport. Similarly, a person who owns a </a:t>
            </a:r>
            <a:r>
              <a:rPr lang="en-US" sz="2150" dirty="0" smtClean="0"/>
              <a:t>garden enjoys </a:t>
            </a:r>
            <a:r>
              <a:rPr lang="en-US" sz="2150" dirty="0"/>
              <a:t>the personal benefits of having green space and plants, flowers and </a:t>
            </a:r>
            <a:r>
              <a:rPr lang="en-US" sz="2150" dirty="0" smtClean="0"/>
              <a:t>possibly vegetables </a:t>
            </a:r>
            <a:r>
              <a:rPr lang="en-US" sz="2150" dirty="0"/>
              <a:t>to enjoy.</a:t>
            </a:r>
          </a:p>
          <a:p>
            <a:pPr marL="350838" indent="-338138">
              <a:buClr>
                <a:srgbClr val="00B050"/>
              </a:buClr>
              <a:buFont typeface="Wingdings 3" panose="05040102010807070707" pitchFamily="18" charset="2"/>
              <a:buChar char=""/>
            </a:pPr>
            <a:r>
              <a:rPr lang="en-US" sz="2150" b="1" dirty="0"/>
              <a:t>External benefits</a:t>
            </a:r>
            <a:r>
              <a:rPr lang="en-US" sz="2150" dirty="0"/>
              <a:t> are the positive side-effects </a:t>
            </a:r>
            <a:r>
              <a:rPr lang="en-US" sz="2150" dirty="0" smtClean="0"/>
              <a:t>of production </a:t>
            </a:r>
            <a:r>
              <a:rPr lang="en-US" sz="2150" dirty="0"/>
              <a:t>or </a:t>
            </a:r>
            <a:r>
              <a:rPr lang="en-US" sz="2150" dirty="0" smtClean="0"/>
              <a:t>consumption incurred </a:t>
            </a:r>
            <a:r>
              <a:rPr lang="en-US" sz="2150" dirty="0"/>
              <a:t>by third panics, for which no money is paid by the beneficiary. </a:t>
            </a:r>
            <a:r>
              <a:rPr lang="en-US" sz="2150" dirty="0" smtClean="0"/>
              <a:t>E.g., the </a:t>
            </a:r>
            <a:r>
              <a:rPr lang="en-US" sz="2150" dirty="0"/>
              <a:t>sight and smell of a well-kept garden gives pleasure to a neighbour or a </a:t>
            </a:r>
            <a:r>
              <a:rPr lang="en-US" sz="2150" dirty="0" smtClean="0"/>
              <a:t>person walking </a:t>
            </a:r>
            <a:r>
              <a:rPr lang="en-US" sz="2150" dirty="0"/>
              <a:t>past. The plants and trees also absorb </a:t>
            </a:r>
            <a:r>
              <a:rPr lang="en-US" sz="2150" dirty="0" smtClean="0"/>
              <a:t>carbon </a:t>
            </a:r>
            <a:r>
              <a:rPr lang="en-US" sz="2150" dirty="0"/>
              <a:t>dioxide and therefore are </a:t>
            </a:r>
            <a:r>
              <a:rPr lang="en-US" sz="2150" dirty="0" smtClean="0"/>
              <a:t>good for </a:t>
            </a:r>
            <a:r>
              <a:rPr lang="en-US" sz="2150" dirty="0"/>
              <a:t>the environment. Other examples of external benefits </a:t>
            </a:r>
            <a:r>
              <a:rPr lang="en-US" sz="2150" dirty="0" smtClean="0"/>
              <a:t>are </a:t>
            </a:r>
            <a:r>
              <a:rPr lang="en-US" sz="2150" dirty="0"/>
              <a:t>education, </a:t>
            </a:r>
            <a:r>
              <a:rPr lang="en-US" sz="2150" dirty="0" smtClean="0"/>
              <a:t>training, healthcare and law enforcement.</a:t>
            </a:r>
            <a:endParaRPr lang="en-US" sz="2150" dirty="0"/>
          </a:p>
        </p:txBody>
      </p:sp>
      <p:pic>
        <p:nvPicPr>
          <p:cNvPr id="4098" name="Picture 2" descr="Image result for private and social benefi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1143371"/>
            <a:ext cx="1732037" cy="201308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private and social benefits of environmen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1" y="3319100"/>
            <a:ext cx="1732037" cy="80334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94" t="840" r="2352" b="1612"/>
          <a:stretch/>
        </p:blipFill>
        <p:spPr bwMode="auto">
          <a:xfrm>
            <a:off x="7016262" y="4311684"/>
            <a:ext cx="1762196" cy="1637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2473149"/>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55</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2.4 – </a:t>
            </a:r>
            <a:r>
              <a:rPr lang="en-US" sz="2900" dirty="0"/>
              <a:t>Market Failure </a:t>
            </a:r>
            <a:r>
              <a:rPr lang="en-US" sz="2900" dirty="0" smtClean="0"/>
              <a:t>– Private and Social Benefits</a:t>
            </a:r>
            <a:endParaRPr lang="en-GB" sz="2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20" y="1052736"/>
            <a:ext cx="8496944" cy="5786199"/>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850" dirty="0" smtClean="0"/>
              <a:t>When </a:t>
            </a:r>
            <a:r>
              <a:rPr lang="en-US" sz="1850" dirty="0"/>
              <a:t>a person has a vaccination against tuberculosis, they receive the </a:t>
            </a:r>
            <a:r>
              <a:rPr lang="en-US" sz="1850" dirty="0" smtClean="0"/>
              <a:t>private benefit </a:t>
            </a:r>
            <a:r>
              <a:rPr lang="en-US" sz="1850" dirty="0"/>
              <a:t>of being immune to the disease , but other people arc also protected from </a:t>
            </a:r>
            <a:r>
              <a:rPr lang="en-US" sz="1850" dirty="0" smtClean="0"/>
              <a:t>this highly </a:t>
            </a:r>
            <a:r>
              <a:rPr lang="en-US" sz="1850" dirty="0"/>
              <a:t>contagious disease. To eradicate diseases, many governments make it a </a:t>
            </a:r>
            <a:r>
              <a:rPr lang="en-US" sz="1850" dirty="0" smtClean="0"/>
              <a:t>legal requirement </a:t>
            </a:r>
            <a:r>
              <a:rPr lang="en-US" sz="1850" dirty="0"/>
              <a:t>for children to be vaccinated against certain diseases before they </a:t>
            </a:r>
            <a:r>
              <a:rPr lang="en-US" sz="1850" dirty="0" smtClean="0"/>
              <a:t>can start </a:t>
            </a:r>
            <a:r>
              <a:rPr lang="en-US" sz="1850" dirty="0"/>
              <a:t>school. Many governments provide such vaccinations free of charge to children.</a:t>
            </a:r>
          </a:p>
          <a:p>
            <a:pPr marL="350838" indent="-338138">
              <a:buClr>
                <a:srgbClr val="00B050"/>
              </a:buClr>
              <a:buFont typeface="Wingdings 3" panose="05040102010807070707" pitchFamily="18" charset="2"/>
              <a:buChar char=""/>
            </a:pPr>
            <a:r>
              <a:rPr lang="en-US" sz="1850" dirty="0"/>
              <a:t>This is an example of market failure because there </a:t>
            </a:r>
            <a:r>
              <a:rPr lang="en-US" sz="1850" dirty="0" smtClean="0"/>
              <a:t>are </a:t>
            </a:r>
            <a:r>
              <a:rPr lang="en-US" sz="1850" dirty="0"/>
              <a:t>external benefits to </a:t>
            </a:r>
            <a:r>
              <a:rPr lang="en-US" sz="1850" dirty="0" smtClean="0"/>
              <a:t>society of vaccination programs</a:t>
            </a:r>
            <a:r>
              <a:rPr lang="en-US" sz="1850" dirty="0"/>
              <a:t>. </a:t>
            </a:r>
            <a:r>
              <a:rPr lang="en-US" sz="1850" dirty="0" smtClean="0"/>
              <a:t>If vaccinations </a:t>
            </a:r>
            <a:r>
              <a:rPr lang="en-US" sz="1850" dirty="0"/>
              <a:t>were left to the choice of individuals, </a:t>
            </a:r>
            <a:r>
              <a:rPr lang="en-US" sz="1850" dirty="0" smtClean="0"/>
              <a:t>they would </a:t>
            </a:r>
            <a:r>
              <a:rPr lang="en-US" sz="1850" dirty="0"/>
              <a:t>be under-consumed, mainly due to the price that would be charged for </a:t>
            </a:r>
            <a:r>
              <a:rPr lang="en-US" sz="1850" dirty="0" smtClean="0"/>
              <a:t>them. The true </a:t>
            </a:r>
            <a:r>
              <a:rPr lang="en-US" sz="1850" dirty="0"/>
              <a:t>benefit of the </a:t>
            </a:r>
            <a:r>
              <a:rPr lang="en-US" sz="1850" dirty="0" smtClean="0"/>
              <a:t>vaccination </a:t>
            </a:r>
            <a:r>
              <a:rPr lang="en-US" sz="1850" dirty="0"/>
              <a:t>is called the </a:t>
            </a:r>
            <a:r>
              <a:rPr lang="en-US" sz="1850" b="1" dirty="0"/>
              <a:t>social benefit</a:t>
            </a:r>
            <a:r>
              <a:rPr lang="en-US" sz="1850" b="1" dirty="0" smtClean="0"/>
              <a:t>.</a:t>
            </a:r>
          </a:p>
          <a:p>
            <a:pPr marL="12700">
              <a:buClr>
                <a:srgbClr val="00B050"/>
              </a:buClr>
            </a:pPr>
            <a:r>
              <a:rPr lang="en-US" sz="1850" b="1" dirty="0">
                <a:solidFill>
                  <a:srgbClr val="FF0000"/>
                </a:solidFill>
              </a:rPr>
              <a:t>Activity</a:t>
            </a:r>
          </a:p>
          <a:p>
            <a:pPr marL="350838" indent="-338138">
              <a:buClr>
                <a:srgbClr val="00B050"/>
              </a:buClr>
              <a:buFont typeface="Wingdings 3" panose="05040102010807070707" pitchFamily="18" charset="2"/>
              <a:buChar char=""/>
            </a:pPr>
            <a:r>
              <a:rPr lang="en-US" sz="1850" dirty="0">
                <a:solidFill>
                  <a:srgbClr val="FF0000"/>
                </a:solidFill>
              </a:rPr>
              <a:t>Discuss with a partner which of the following </a:t>
            </a:r>
            <a:r>
              <a:rPr lang="en-US" sz="1850" dirty="0" smtClean="0">
                <a:solidFill>
                  <a:srgbClr val="FF0000"/>
                </a:solidFill>
              </a:rPr>
              <a:t>are </a:t>
            </a:r>
            <a:r>
              <a:rPr lang="en-US" sz="1850" dirty="0">
                <a:solidFill>
                  <a:srgbClr val="FF0000"/>
                </a:solidFill>
              </a:rPr>
              <a:t>examples of negative externalities </a:t>
            </a:r>
            <a:r>
              <a:rPr lang="en-US" sz="1850" dirty="0" smtClean="0">
                <a:solidFill>
                  <a:srgbClr val="FF0000"/>
                </a:solidFill>
              </a:rPr>
              <a:t>and which are examples of positive externalities</a:t>
            </a:r>
            <a:r>
              <a:rPr lang="en-US" sz="1850" dirty="0">
                <a:solidFill>
                  <a:srgbClr val="FF0000"/>
                </a:solidFill>
              </a:rPr>
              <a:t>:</a:t>
            </a:r>
          </a:p>
          <a:p>
            <a:pPr marL="693738" indent="-342900">
              <a:buClr>
                <a:srgbClr val="00B050"/>
              </a:buClr>
              <a:buFont typeface="Arial" panose="020B0604020202020204" pitchFamily="34" charset="0"/>
              <a:buChar char="•"/>
            </a:pPr>
            <a:r>
              <a:rPr lang="en-US" sz="1850" dirty="0" smtClean="0">
                <a:solidFill>
                  <a:srgbClr val="FF0000"/>
                </a:solidFill>
              </a:rPr>
              <a:t>Dental health check-ups</a:t>
            </a:r>
            <a:endParaRPr lang="en-US" sz="1850" dirty="0">
              <a:solidFill>
                <a:srgbClr val="FF0000"/>
              </a:solidFill>
            </a:endParaRPr>
          </a:p>
          <a:p>
            <a:pPr marL="693738" indent="-342900">
              <a:buClr>
                <a:srgbClr val="00B050"/>
              </a:buClr>
              <a:buFont typeface="Arial" panose="020B0604020202020204" pitchFamily="34" charset="0"/>
              <a:buChar char="•"/>
            </a:pPr>
            <a:r>
              <a:rPr lang="en-US" sz="1850" dirty="0" smtClean="0">
                <a:solidFill>
                  <a:srgbClr val="FF0000"/>
                </a:solidFill>
              </a:rPr>
              <a:t>Art museums</a:t>
            </a:r>
            <a:endParaRPr lang="en-US" sz="1850" dirty="0">
              <a:solidFill>
                <a:srgbClr val="FF0000"/>
              </a:solidFill>
            </a:endParaRPr>
          </a:p>
          <a:p>
            <a:pPr marL="693738" indent="-342900">
              <a:buClr>
                <a:srgbClr val="00B050"/>
              </a:buClr>
              <a:buFont typeface="Arial" panose="020B0604020202020204" pitchFamily="34" charset="0"/>
              <a:buChar char="•"/>
            </a:pPr>
            <a:r>
              <a:rPr lang="en-US" sz="1850" dirty="0" smtClean="0">
                <a:solidFill>
                  <a:srgbClr val="FF0000"/>
                </a:solidFill>
              </a:rPr>
              <a:t>Consumption of soda/fizzy drinks</a:t>
            </a:r>
            <a:endParaRPr lang="en-US" sz="1850" dirty="0">
              <a:solidFill>
                <a:srgbClr val="FF0000"/>
              </a:solidFill>
            </a:endParaRPr>
          </a:p>
          <a:p>
            <a:pPr marL="693738" indent="-342900">
              <a:buClr>
                <a:srgbClr val="00B050"/>
              </a:buClr>
              <a:buFont typeface="Arial" panose="020B0604020202020204" pitchFamily="34" charset="0"/>
              <a:buChar char="•"/>
            </a:pPr>
            <a:r>
              <a:rPr lang="en-US" sz="1850" dirty="0" smtClean="0">
                <a:solidFill>
                  <a:srgbClr val="FF0000"/>
                </a:solidFill>
              </a:rPr>
              <a:t>Over use of antibiotics</a:t>
            </a:r>
            <a:endParaRPr lang="en-US" sz="1850" dirty="0">
              <a:solidFill>
                <a:srgbClr val="FF0000"/>
              </a:solidFill>
            </a:endParaRPr>
          </a:p>
          <a:p>
            <a:pPr marL="693738" indent="-342900">
              <a:buClr>
                <a:srgbClr val="00B050"/>
              </a:buClr>
              <a:buFont typeface="Arial" panose="020B0604020202020204" pitchFamily="34" charset="0"/>
              <a:buChar char="•"/>
            </a:pPr>
            <a:r>
              <a:rPr lang="en-US" sz="1850" dirty="0" smtClean="0">
                <a:solidFill>
                  <a:srgbClr val="FF0000"/>
                </a:solidFill>
              </a:rPr>
              <a:t>A person driving while smoking or eating</a:t>
            </a:r>
            <a:endParaRPr lang="en-US" sz="1850" dirty="0">
              <a:solidFill>
                <a:srgbClr val="FF0000"/>
              </a:solidFill>
            </a:endParaRPr>
          </a:p>
          <a:p>
            <a:pPr marL="693738" indent="-342900">
              <a:buClr>
                <a:srgbClr val="00B050"/>
              </a:buClr>
              <a:buFont typeface="Arial" panose="020B0604020202020204" pitchFamily="34" charset="0"/>
              <a:buChar char="•"/>
            </a:pPr>
            <a:r>
              <a:rPr lang="en-US" sz="1850" dirty="0" smtClean="0">
                <a:solidFill>
                  <a:srgbClr val="FF0000"/>
                </a:solidFill>
              </a:rPr>
              <a:t>Family planning clinics</a:t>
            </a:r>
            <a:endParaRPr lang="en-US" sz="1850" dirty="0">
              <a:solidFill>
                <a:srgbClr val="FF0000"/>
              </a:solidFill>
            </a:endParaRPr>
          </a:p>
        </p:txBody>
      </p:sp>
    </p:spTree>
    <p:extLst>
      <p:ext uri="{BB962C8B-B14F-4D97-AF65-F5344CB8AC3E}">
        <p14:creationId xmlns:p14="http://schemas.microsoft.com/office/powerpoint/2010/main" val="2615354850"/>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8656"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56</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2.4 – </a:t>
            </a:r>
            <a:r>
              <a:rPr lang="en-US" sz="2900" dirty="0"/>
              <a:t>Market Failure </a:t>
            </a:r>
            <a:r>
              <a:rPr lang="en-US" sz="2900" dirty="0" smtClean="0"/>
              <a:t>– Private and Social Benefits</a:t>
            </a:r>
            <a:endParaRPr lang="en-GB" sz="2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19" y="1052736"/>
            <a:ext cx="8496943" cy="5847755"/>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2150" dirty="0" smtClean="0"/>
              <a:t>Governments </a:t>
            </a:r>
            <a:r>
              <a:rPr lang="en-US" sz="2150" dirty="0"/>
              <a:t>often </a:t>
            </a:r>
            <a:r>
              <a:rPr lang="en-US" sz="2150" dirty="0" smtClean="0"/>
              <a:t>subsidise </a:t>
            </a:r>
            <a:br>
              <a:rPr lang="en-US" sz="2150" dirty="0" smtClean="0"/>
            </a:br>
            <a:r>
              <a:rPr lang="en-US" sz="2150" dirty="0" smtClean="0"/>
              <a:t>goods </a:t>
            </a:r>
            <a:r>
              <a:rPr lang="en-US" sz="2150" dirty="0"/>
              <a:t>and services to </a:t>
            </a:r>
            <a:r>
              <a:rPr lang="en-US" sz="2150" dirty="0" smtClean="0"/>
              <a:t/>
            </a:r>
            <a:br>
              <a:rPr lang="en-US" sz="2150" dirty="0" smtClean="0"/>
            </a:br>
            <a:r>
              <a:rPr lang="en-US" sz="2150" dirty="0" smtClean="0"/>
              <a:t>encourage </a:t>
            </a:r>
            <a:r>
              <a:rPr lang="en-US" sz="2150" dirty="0"/>
              <a:t>consumption. </a:t>
            </a:r>
            <a:r>
              <a:rPr lang="en-US" sz="2150" dirty="0" smtClean="0"/>
              <a:t>E.g., </a:t>
            </a:r>
            <a:br>
              <a:rPr lang="en-US" sz="2150" dirty="0" smtClean="0"/>
            </a:br>
            <a:r>
              <a:rPr lang="en-US" sz="2150" dirty="0" smtClean="0"/>
              <a:t>public </a:t>
            </a:r>
            <a:r>
              <a:rPr lang="en-US" sz="2150" dirty="0"/>
              <a:t>transport might be </a:t>
            </a:r>
            <a:r>
              <a:rPr lang="en-US" sz="2150" dirty="0" smtClean="0"/>
              <a:t/>
            </a:r>
            <a:br>
              <a:rPr lang="en-US" sz="2150" dirty="0" smtClean="0"/>
            </a:br>
            <a:r>
              <a:rPr lang="en-US" sz="2150" dirty="0" smtClean="0"/>
              <a:t>subsidised </a:t>
            </a:r>
            <a:r>
              <a:rPr lang="en-US" sz="2150" dirty="0"/>
              <a:t>to encourage people </a:t>
            </a:r>
            <a:r>
              <a:rPr lang="en-US" sz="2150" dirty="0" smtClean="0"/>
              <a:t/>
            </a:r>
            <a:br>
              <a:rPr lang="en-US" sz="2150" dirty="0" smtClean="0"/>
            </a:br>
            <a:r>
              <a:rPr lang="en-US" sz="2150" dirty="0" smtClean="0"/>
              <a:t>to </a:t>
            </a:r>
            <a:r>
              <a:rPr lang="en-US" sz="2150" dirty="0"/>
              <a:t>use </a:t>
            </a:r>
            <a:r>
              <a:rPr lang="en-US" sz="2150" dirty="0" smtClean="0"/>
              <a:t>buses and </a:t>
            </a:r>
            <a:r>
              <a:rPr lang="en-US" sz="2150" dirty="0"/>
              <a:t>trains rather </a:t>
            </a:r>
            <a:r>
              <a:rPr lang="en-US" sz="2150" dirty="0" smtClean="0"/>
              <a:t/>
            </a:r>
            <a:br>
              <a:rPr lang="en-US" sz="2150" dirty="0" smtClean="0"/>
            </a:br>
            <a:r>
              <a:rPr lang="en-US" sz="2150" dirty="0" smtClean="0"/>
              <a:t>than </a:t>
            </a:r>
            <a:r>
              <a:rPr lang="en-US" sz="2150" dirty="0"/>
              <a:t>private cars. Figure 5.4 </a:t>
            </a:r>
            <a:r>
              <a:rPr lang="en-US" sz="2150" dirty="0" smtClean="0"/>
              <a:t/>
            </a:r>
            <a:br>
              <a:rPr lang="en-US" sz="2150" dirty="0" smtClean="0"/>
            </a:br>
            <a:r>
              <a:rPr lang="en-US" sz="2150" dirty="0" smtClean="0"/>
              <a:t>shows </a:t>
            </a:r>
            <a:r>
              <a:rPr lang="en-US" sz="2150" dirty="0"/>
              <a:t>the impact </a:t>
            </a:r>
            <a:r>
              <a:rPr lang="en-US" sz="2150" dirty="0" smtClean="0"/>
              <a:t>of a </a:t>
            </a:r>
            <a:r>
              <a:rPr lang="en-US" sz="2150" dirty="0"/>
              <a:t>subsidy </a:t>
            </a:r>
            <a:r>
              <a:rPr lang="en-US" sz="2150" dirty="0" smtClean="0"/>
              <a:t/>
            </a:r>
            <a:br>
              <a:rPr lang="en-US" sz="2150" dirty="0" smtClean="0"/>
            </a:br>
            <a:r>
              <a:rPr lang="en-US" sz="2150" dirty="0" smtClean="0"/>
              <a:t>on the demand </a:t>
            </a:r>
            <a:r>
              <a:rPr lang="en-US" sz="2150" dirty="0"/>
              <a:t>for public </a:t>
            </a:r>
            <a:r>
              <a:rPr lang="en-US" sz="2150" dirty="0" smtClean="0"/>
              <a:t/>
            </a:r>
            <a:br>
              <a:rPr lang="en-US" sz="2150" dirty="0" smtClean="0"/>
            </a:br>
            <a:r>
              <a:rPr lang="en-US" sz="2150" dirty="0" smtClean="0"/>
              <a:t>transport</a:t>
            </a:r>
            <a:r>
              <a:rPr lang="en-US" sz="2150" dirty="0"/>
              <a:t>. </a:t>
            </a:r>
            <a:r>
              <a:rPr lang="en-US" sz="2150" dirty="0" smtClean="0"/>
              <a:t>The </a:t>
            </a:r>
            <a:r>
              <a:rPr lang="en-US" sz="2150" dirty="0"/>
              <a:t>bus and railway </a:t>
            </a:r>
            <a:r>
              <a:rPr lang="en-US" sz="2150" dirty="0" smtClean="0"/>
              <a:t/>
            </a:r>
            <a:br>
              <a:rPr lang="en-US" sz="2150" dirty="0" smtClean="0"/>
            </a:br>
            <a:r>
              <a:rPr lang="en-US" sz="2150" dirty="0" smtClean="0"/>
              <a:t>firms </a:t>
            </a:r>
            <a:r>
              <a:rPr lang="en-US" sz="2150" dirty="0"/>
              <a:t>receive a sum of </a:t>
            </a:r>
            <a:r>
              <a:rPr lang="en-US" sz="2150" dirty="0" smtClean="0"/>
              <a:t>money from </a:t>
            </a:r>
            <a:r>
              <a:rPr lang="en-US" sz="2150" dirty="0"/>
              <a:t>the government which </a:t>
            </a:r>
            <a:r>
              <a:rPr lang="en-US" sz="2150" dirty="0" smtClean="0"/>
              <a:t>lowers </a:t>
            </a:r>
            <a:r>
              <a:rPr lang="en-US" sz="2150" dirty="0"/>
              <a:t>their production costs and causes the </a:t>
            </a:r>
            <a:r>
              <a:rPr lang="en-US" sz="2150" dirty="0" smtClean="0"/>
              <a:t>supply curve </a:t>
            </a:r>
            <a:r>
              <a:rPr lang="en-US" sz="2150" dirty="0"/>
              <a:t>to shift from S</a:t>
            </a:r>
            <a:r>
              <a:rPr lang="en-US" sz="2150" baseline="-25000" dirty="0"/>
              <a:t>1</a:t>
            </a:r>
            <a:r>
              <a:rPr lang="en-US" sz="2150" dirty="0"/>
              <a:t> (pre -subsidy) to </a:t>
            </a:r>
            <a:r>
              <a:rPr lang="en-US" sz="2150" dirty="0" smtClean="0"/>
              <a:t>S</a:t>
            </a:r>
            <a:r>
              <a:rPr lang="en-US" sz="2150" baseline="-25000" dirty="0" smtClean="0"/>
              <a:t>2</a:t>
            </a:r>
            <a:r>
              <a:rPr lang="en-US" sz="2150" dirty="0" smtClean="0"/>
              <a:t> </a:t>
            </a:r>
            <a:r>
              <a:rPr lang="en-US" sz="2150" dirty="0"/>
              <a:t>(post-subsidy). Price falls from P</a:t>
            </a:r>
            <a:r>
              <a:rPr lang="en-US" sz="2150" baseline="-25000" dirty="0"/>
              <a:t>1</a:t>
            </a:r>
            <a:r>
              <a:rPr lang="en-US" sz="2150" dirty="0"/>
              <a:t> to </a:t>
            </a:r>
            <a:r>
              <a:rPr lang="en-US" sz="2150" dirty="0" smtClean="0"/>
              <a:t>P</a:t>
            </a:r>
            <a:r>
              <a:rPr lang="en-US" sz="2150" baseline="-25000" dirty="0" smtClean="0"/>
              <a:t>2</a:t>
            </a:r>
            <a:r>
              <a:rPr lang="en-US" sz="2150" dirty="0" smtClean="0"/>
              <a:t> and the </a:t>
            </a:r>
            <a:r>
              <a:rPr lang="en-US" sz="2150" dirty="0"/>
              <a:t>quantity demanded increases from Q</a:t>
            </a:r>
            <a:r>
              <a:rPr lang="en-US" sz="2150" baseline="-25000" dirty="0"/>
              <a:t>1</a:t>
            </a:r>
            <a:r>
              <a:rPr lang="en-US" sz="2150" dirty="0"/>
              <a:t> to </a:t>
            </a:r>
            <a:r>
              <a:rPr lang="en-US" sz="2150" dirty="0" smtClean="0"/>
              <a:t>Q</a:t>
            </a:r>
            <a:r>
              <a:rPr lang="en-US" sz="2150" baseline="-25000" dirty="0" smtClean="0"/>
              <a:t>2</a:t>
            </a:r>
            <a:r>
              <a:rPr lang="en-US" sz="2150" dirty="0" smtClean="0"/>
              <a:t>. </a:t>
            </a:r>
            <a:r>
              <a:rPr lang="en-US" sz="2150" dirty="0"/>
              <a:t>An increase in the use of </a:t>
            </a:r>
            <a:r>
              <a:rPr lang="en-US" sz="2150" dirty="0" smtClean="0"/>
              <a:t>public transport </a:t>
            </a:r>
            <a:r>
              <a:rPr lang="en-US" sz="2150" dirty="0"/>
              <a:t>should lower congestion and reduce the </a:t>
            </a:r>
            <a:r>
              <a:rPr lang="en-US" sz="2150" dirty="0" smtClean="0"/>
              <a:t>amount </a:t>
            </a:r>
            <a:r>
              <a:rPr lang="en-US" sz="2150" dirty="0"/>
              <a:t>of pollution caused </a:t>
            </a:r>
            <a:r>
              <a:rPr lang="en-US" sz="2150" dirty="0" smtClean="0"/>
              <a:t>by driving </a:t>
            </a:r>
            <a:r>
              <a:rPr lang="en-US" sz="2150" dirty="0"/>
              <a:t>cars. Therefore the subsidy reduces external costs created by driving.</a:t>
            </a:r>
            <a:endParaRPr lang="en-US" sz="2150" dirty="0">
              <a:solidFill>
                <a:srgbClr val="FF0000"/>
              </a:solidFill>
            </a:endParaRPr>
          </a:p>
        </p:txBody>
      </p:sp>
      <p:grpSp>
        <p:nvGrpSpPr>
          <p:cNvPr id="9" name="Group 8"/>
          <p:cNvGrpSpPr/>
          <p:nvPr/>
        </p:nvGrpSpPr>
        <p:grpSpPr>
          <a:xfrm>
            <a:off x="4621596" y="1124744"/>
            <a:ext cx="4198876" cy="3168352"/>
            <a:chOff x="4621596" y="1124744"/>
            <a:chExt cx="4198876" cy="3168352"/>
          </a:xfrm>
        </p:grpSpPr>
        <p:pic>
          <p:nvPicPr>
            <p:cNvPr id="3" name="Picture 2"/>
            <p:cNvPicPr>
              <a:picLocks noChangeAspect="1"/>
            </p:cNvPicPr>
            <p:nvPr/>
          </p:nvPicPr>
          <p:blipFill rotWithShape="1">
            <a:blip r:embed="rId3"/>
            <a:srcRect l="15244" t="43769" r="15687" b="8462"/>
            <a:stretch/>
          </p:blipFill>
          <p:spPr>
            <a:xfrm>
              <a:off x="5004048" y="1124744"/>
              <a:ext cx="3744415" cy="2760306"/>
            </a:xfrm>
            <a:prstGeom prst="rect">
              <a:avLst/>
            </a:prstGeom>
          </p:spPr>
        </p:pic>
        <p:sp>
          <p:nvSpPr>
            <p:cNvPr id="4" name="Rectangle 3"/>
            <p:cNvSpPr/>
            <p:nvPr/>
          </p:nvSpPr>
          <p:spPr>
            <a:xfrm>
              <a:off x="4621596" y="3954542"/>
              <a:ext cx="4198876" cy="338554"/>
            </a:xfrm>
            <a:prstGeom prst="rect">
              <a:avLst/>
            </a:prstGeom>
          </p:spPr>
          <p:txBody>
            <a:bodyPr wrap="square">
              <a:spAutoFit/>
            </a:bodyPr>
            <a:lstStyle/>
            <a:p>
              <a:pPr algn="ctr"/>
              <a:r>
                <a:rPr lang="en-GB" sz="1600" b="1" dirty="0" smtClean="0">
                  <a:latin typeface="Arial" panose="020B0604020202020204" pitchFamily="34" charset="0"/>
                  <a:cs typeface="Arial" panose="020B0604020202020204" pitchFamily="34" charset="0"/>
                </a:rPr>
                <a:t>Figure 5.4 </a:t>
              </a:r>
              <a:r>
                <a:rPr lang="en-GB" sz="1600" dirty="0" smtClean="0">
                  <a:latin typeface="Arial" panose="020B0604020202020204" pitchFamily="34" charset="0"/>
                  <a:cs typeface="Arial" panose="020B0604020202020204" pitchFamily="34" charset="0"/>
                </a:rPr>
                <a:t>- Effects of a producer subsidy</a:t>
              </a:r>
              <a:endParaRPr lang="en-GB" sz="4400" dirty="0">
                <a:latin typeface="Arial" panose="020B0604020202020204" pitchFamily="34" charset="0"/>
                <a:cs typeface="Arial" panose="020B0604020202020204" pitchFamily="34" charset="0"/>
              </a:endParaRPr>
            </a:p>
          </p:txBody>
        </p:sp>
        <p:sp>
          <p:nvSpPr>
            <p:cNvPr id="7" name="TextBox 6"/>
            <p:cNvSpPr txBox="1"/>
            <p:nvPr/>
          </p:nvSpPr>
          <p:spPr>
            <a:xfrm rot="16200000">
              <a:off x="3583947" y="2256400"/>
              <a:ext cx="2517036" cy="323165"/>
            </a:xfrm>
            <a:prstGeom prst="rect">
              <a:avLst/>
            </a:prstGeom>
            <a:noFill/>
          </p:spPr>
          <p:txBody>
            <a:bodyPr wrap="none" rtlCol="0">
              <a:spAutoFit/>
            </a:bodyPr>
            <a:lstStyle/>
            <a:p>
              <a:r>
                <a:rPr lang="en-GB" sz="1500" dirty="0" smtClean="0"/>
                <a:t>Price of Public transport ($)</a:t>
              </a:r>
              <a:endParaRPr lang="en-GB" sz="1500" dirty="0"/>
            </a:p>
          </p:txBody>
        </p:sp>
      </p:grpSp>
    </p:spTree>
    <p:extLst>
      <p:ext uri="{BB962C8B-B14F-4D97-AF65-F5344CB8AC3E}">
        <p14:creationId xmlns:p14="http://schemas.microsoft.com/office/powerpoint/2010/main" val="3056106625"/>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56</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2.4 – </a:t>
            </a:r>
            <a:r>
              <a:rPr lang="en-US" sz="2900" dirty="0"/>
              <a:t>Market Failure </a:t>
            </a:r>
            <a:r>
              <a:rPr lang="en-US" sz="2900" dirty="0" smtClean="0"/>
              <a:t>– Private and Social Benefits</a:t>
            </a:r>
            <a:endParaRPr lang="en-GB" sz="2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19" y="1052736"/>
            <a:ext cx="8568953" cy="2077492"/>
          </a:xfrm>
          <a:prstGeom prst="rect">
            <a:avLst/>
          </a:prstGeom>
          <a:solidFill>
            <a:schemeClr val="accent5">
              <a:lumMod val="40000"/>
              <a:lumOff val="60000"/>
            </a:schemeClr>
          </a:solidFill>
          <a:ln w="57150">
            <a:solidFill>
              <a:srgbClr val="002060"/>
            </a:solidFill>
          </a:ln>
        </p:spPr>
        <p:txBody>
          <a:bodyPr wrap="square">
            <a:spAutoFit/>
          </a:bodyPr>
          <a:lstStyle/>
          <a:p>
            <a:pPr marL="12700">
              <a:buClr>
                <a:srgbClr val="00B050"/>
              </a:buClr>
            </a:pPr>
            <a:r>
              <a:rPr lang="en-US" sz="2150" b="1" dirty="0"/>
              <a:t>Study tips</a:t>
            </a:r>
          </a:p>
          <a:p>
            <a:pPr marL="350838" indent="-338138">
              <a:buClr>
                <a:srgbClr val="00B050"/>
              </a:buClr>
              <a:buFont typeface="Wingdings 3" panose="05040102010807070707" pitchFamily="18" charset="2"/>
              <a:buChar char=""/>
            </a:pPr>
            <a:r>
              <a:rPr lang="en-US" sz="2150" dirty="0" smtClean="0"/>
              <a:t>Remember that </a:t>
            </a:r>
            <a:r>
              <a:rPr lang="en-US" sz="2150" dirty="0"/>
              <a:t>the </a:t>
            </a:r>
            <a:r>
              <a:rPr lang="en-US" sz="2150" dirty="0" smtClean="0"/>
              <a:t>level of </a:t>
            </a:r>
            <a:r>
              <a:rPr lang="en-US" sz="2150" dirty="0"/>
              <a:t>a subsidy </a:t>
            </a:r>
            <a:r>
              <a:rPr lang="en-US" sz="2150" dirty="0" smtClean="0"/>
              <a:t>is measured </a:t>
            </a:r>
            <a:r>
              <a:rPr lang="en-US" sz="2150" dirty="0"/>
              <a:t>by </a:t>
            </a:r>
            <a:r>
              <a:rPr lang="en-US" sz="2150" dirty="0" smtClean="0"/>
              <a:t>the vertical distance between </a:t>
            </a:r>
            <a:r>
              <a:rPr lang="en-US" sz="2150" dirty="0"/>
              <a:t>the </a:t>
            </a:r>
            <a:r>
              <a:rPr lang="en-US" sz="2150" dirty="0" smtClean="0"/>
              <a:t>two supply </a:t>
            </a:r>
            <a:r>
              <a:rPr lang="en-US" sz="2150" dirty="0"/>
              <a:t>curves. </a:t>
            </a:r>
            <a:r>
              <a:rPr lang="en-US" sz="2150" dirty="0" smtClean="0"/>
              <a:t>The producer receives payment from the government and </a:t>
            </a:r>
            <a:r>
              <a:rPr lang="en-US" sz="2150" dirty="0"/>
              <a:t>passes </a:t>
            </a:r>
            <a:r>
              <a:rPr lang="en-US" sz="2150" dirty="0" smtClean="0"/>
              <a:t>some of </a:t>
            </a:r>
            <a:r>
              <a:rPr lang="en-US" sz="2150" dirty="0"/>
              <a:t>this income </a:t>
            </a:r>
            <a:r>
              <a:rPr lang="en-US" sz="2150" dirty="0" smtClean="0"/>
              <a:t>to consumers </a:t>
            </a:r>
            <a:r>
              <a:rPr lang="en-US" sz="2150" dirty="0"/>
              <a:t>in </a:t>
            </a:r>
            <a:r>
              <a:rPr lang="en-US" sz="2150" dirty="0" smtClean="0"/>
              <a:t>the form </a:t>
            </a:r>
            <a:r>
              <a:rPr lang="en-US" sz="2150" dirty="0"/>
              <a:t>of </a:t>
            </a:r>
            <a:r>
              <a:rPr lang="en-US" sz="2150" dirty="0" smtClean="0"/>
              <a:t>lower prices (shown by </a:t>
            </a:r>
            <a:r>
              <a:rPr lang="en-US" sz="2150" dirty="0"/>
              <a:t>the </a:t>
            </a:r>
            <a:r>
              <a:rPr lang="en-US" sz="2150" dirty="0" smtClean="0"/>
              <a:t>distance P</a:t>
            </a:r>
            <a:r>
              <a:rPr lang="en-US" sz="2150" baseline="-25000" dirty="0" smtClean="0"/>
              <a:t>1</a:t>
            </a:r>
            <a:r>
              <a:rPr lang="en-US" sz="2150" dirty="0" smtClean="0"/>
              <a:t> – P</a:t>
            </a:r>
            <a:r>
              <a:rPr lang="en-US" sz="2150" baseline="-25000" dirty="0" smtClean="0"/>
              <a:t>2</a:t>
            </a:r>
            <a:r>
              <a:rPr lang="en-US" sz="2150" dirty="0" smtClean="0"/>
              <a:t> in Figure 5.4) and keeps the remainder</a:t>
            </a:r>
            <a:r>
              <a:rPr lang="en-US" sz="2150" dirty="0"/>
              <a:t>.</a:t>
            </a:r>
            <a:endParaRPr lang="en-US" sz="2150" dirty="0">
              <a:solidFill>
                <a:srgbClr val="FF0000"/>
              </a:solidFill>
            </a:endParaRPr>
          </a:p>
        </p:txBody>
      </p:sp>
      <p:sp>
        <p:nvSpPr>
          <p:cNvPr id="10" name="Rectangle 9"/>
          <p:cNvSpPr/>
          <p:nvPr/>
        </p:nvSpPr>
        <p:spPr>
          <a:xfrm>
            <a:off x="251520" y="3223716"/>
            <a:ext cx="8496943" cy="3647152"/>
          </a:xfrm>
          <a:prstGeom prst="rect">
            <a:avLst/>
          </a:prstGeom>
        </p:spPr>
        <p:txBody>
          <a:bodyPr wrap="square">
            <a:spAutoFit/>
          </a:bodyPr>
          <a:lstStyle/>
          <a:p>
            <a:pPr marL="12700">
              <a:buClr>
                <a:srgbClr val="00B050"/>
              </a:buClr>
            </a:pPr>
            <a:r>
              <a:rPr lang="en-US" sz="2050" b="1" dirty="0" smtClean="0">
                <a:solidFill>
                  <a:srgbClr val="002060"/>
                </a:solidFill>
              </a:rPr>
              <a:t>Case Study – Vaccinations in Hong Kong</a:t>
            </a:r>
            <a:endParaRPr lang="en-US" sz="2050" b="1" dirty="0">
              <a:solidFill>
                <a:srgbClr val="002060"/>
              </a:solidFill>
            </a:endParaRPr>
          </a:p>
          <a:p>
            <a:pPr marL="350838" indent="-338138">
              <a:buClr>
                <a:srgbClr val="00B050"/>
              </a:buClr>
              <a:buFont typeface="Wingdings 3" panose="05040102010807070707" pitchFamily="18" charset="2"/>
              <a:buChar char=""/>
            </a:pPr>
            <a:r>
              <a:rPr lang="en-US" sz="2050" dirty="0" smtClean="0">
                <a:solidFill>
                  <a:srgbClr val="002060"/>
                </a:solidFill>
              </a:rPr>
              <a:t>The Hong Kong government </a:t>
            </a:r>
            <a:r>
              <a:rPr lang="en-US" sz="2050" dirty="0" err="1" smtClean="0">
                <a:solidFill>
                  <a:srgbClr val="002060"/>
                </a:solidFill>
              </a:rPr>
              <a:t>subsidises</a:t>
            </a:r>
            <a:r>
              <a:rPr lang="en-US" sz="2050" dirty="0" smtClean="0">
                <a:solidFill>
                  <a:srgbClr val="002060"/>
                </a:solidFill>
              </a:rPr>
              <a:t> the cost of annual flu vaccines for the very young and the elderly to encourage people in high-risk age groups to get vaccinated. The aim is to reduce the amount of flu in the wider community by targeting these age groups, so that </a:t>
            </a:r>
            <a:r>
              <a:rPr lang="en-US" sz="2050" dirty="0">
                <a:solidFill>
                  <a:srgbClr val="002060"/>
                </a:solidFill>
              </a:rPr>
              <a:t>fewer people need to be </a:t>
            </a:r>
            <a:r>
              <a:rPr lang="en-US" sz="2050" dirty="0" err="1">
                <a:solidFill>
                  <a:srgbClr val="002060"/>
                </a:solidFill>
              </a:rPr>
              <a:t>hospitalised</a:t>
            </a:r>
            <a:r>
              <a:rPr lang="en-US" sz="2050" dirty="0">
                <a:solidFill>
                  <a:srgbClr val="002060"/>
                </a:solidFill>
              </a:rPr>
              <a:t> for the treatment of flu . Vaccinations </a:t>
            </a:r>
            <a:r>
              <a:rPr lang="en-US" sz="2050" dirty="0" smtClean="0">
                <a:solidFill>
                  <a:srgbClr val="002060"/>
                </a:solidFill>
              </a:rPr>
              <a:t>immunize people against certain diseases and therefore create positive spillover effects for the rest of the economy, resulting in less pressure on healthcare services.</a:t>
            </a:r>
          </a:p>
          <a:p>
            <a:pPr marL="350838" indent="-338138">
              <a:buClr>
                <a:srgbClr val="00B050"/>
              </a:buClr>
              <a:buFont typeface="Wingdings 3" panose="05040102010807070707" pitchFamily="18" charset="2"/>
              <a:buChar char=""/>
            </a:pPr>
            <a:r>
              <a:rPr lang="en-US" sz="2050" dirty="0" smtClean="0">
                <a:solidFill>
                  <a:srgbClr val="FF0000"/>
                </a:solidFill>
              </a:rPr>
              <a:t>Discuss government involvement in “the greater good” and how this impacts on freedom of choice.</a:t>
            </a:r>
            <a:endParaRPr lang="en-US" sz="2050" dirty="0">
              <a:solidFill>
                <a:srgbClr val="FF0000"/>
              </a:solidFill>
            </a:endParaRPr>
          </a:p>
        </p:txBody>
      </p:sp>
    </p:spTree>
    <p:extLst>
      <p:ext uri="{BB962C8B-B14F-4D97-AF65-F5344CB8AC3E}">
        <p14:creationId xmlns:p14="http://schemas.microsoft.com/office/powerpoint/2010/main" val="487783933"/>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56</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2.4 – Public Expenditure vs. Private Expenditure</a:t>
            </a:r>
            <a:endParaRPr lang="en-GB" sz="2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19" y="1052736"/>
            <a:ext cx="6912769" cy="5530745"/>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860" dirty="0"/>
              <a:t>In many countries, governments provide certain goods and services free of </a:t>
            </a:r>
            <a:r>
              <a:rPr lang="en-US" sz="1860" dirty="0" smtClean="0"/>
              <a:t>charge to </a:t>
            </a:r>
            <a:r>
              <a:rPr lang="en-US" sz="1860" dirty="0"/>
              <a:t>their </a:t>
            </a:r>
            <a:r>
              <a:rPr lang="en-US" sz="1860" dirty="0" smtClean="0"/>
              <a:t>citizens, </a:t>
            </a:r>
            <a:r>
              <a:rPr lang="en-US" sz="1860" dirty="0"/>
              <a:t>who may have paid for them indirectly </a:t>
            </a:r>
            <a:r>
              <a:rPr lang="en-US" sz="1860" dirty="0" smtClean="0"/>
              <a:t>through personal </a:t>
            </a:r>
            <a:r>
              <a:rPr lang="en-US" sz="1860" dirty="0"/>
              <a:t>taxation. Examples include education, health care, public libraries, </a:t>
            </a:r>
            <a:r>
              <a:rPr lang="en-US" sz="1860" dirty="0" smtClean="0"/>
              <a:t>parks, museums</a:t>
            </a:r>
            <a:r>
              <a:rPr lang="en-US" sz="1860" dirty="0"/>
              <a:t>, public roads and </a:t>
            </a:r>
            <a:r>
              <a:rPr lang="en-US" sz="1860" dirty="0" smtClean="0"/>
              <a:t>motorways </a:t>
            </a:r>
            <a:r>
              <a:rPr lang="en-US" sz="1860" dirty="0"/>
              <a:t>(</a:t>
            </a:r>
            <a:r>
              <a:rPr lang="en-US" sz="1860" dirty="0" smtClean="0"/>
              <a:t>highways</a:t>
            </a:r>
            <a:r>
              <a:rPr lang="en-US" sz="1860" dirty="0"/>
              <a:t>), garbage or refuse collection, </a:t>
            </a:r>
            <a:r>
              <a:rPr lang="en-US" sz="1860" dirty="0" smtClean="0"/>
              <a:t>street lighting</a:t>
            </a:r>
            <a:r>
              <a:rPr lang="en-US" sz="1860" dirty="0"/>
              <a:t>, street signs and national </a:t>
            </a:r>
            <a:r>
              <a:rPr lang="en-US" sz="1860" dirty="0" err="1"/>
              <a:t>defence</a:t>
            </a:r>
            <a:r>
              <a:rPr lang="en-US" sz="1860" dirty="0" smtClean="0"/>
              <a:t>.</a:t>
            </a:r>
          </a:p>
          <a:p>
            <a:pPr marL="350838" indent="-338138">
              <a:buClr>
                <a:srgbClr val="00B050"/>
              </a:buClr>
              <a:buFont typeface="Wingdings 3" panose="05040102010807070707" pitchFamily="18" charset="2"/>
              <a:buChar char=""/>
            </a:pPr>
            <a:r>
              <a:rPr lang="en-US" sz="1860" dirty="0"/>
              <a:t>There is a conflict between the provision of goods and services directly to </a:t>
            </a:r>
            <a:r>
              <a:rPr lang="en-US" sz="1860" dirty="0" smtClean="0"/>
              <a:t>people and </a:t>
            </a:r>
            <a:r>
              <a:rPr lang="en-US" sz="1860" dirty="0"/>
              <a:t>asking them to pay for the goods and services. The </a:t>
            </a:r>
            <a:r>
              <a:rPr lang="en-US" sz="1860" dirty="0" smtClean="0"/>
              <a:t>Law </a:t>
            </a:r>
            <a:r>
              <a:rPr lang="en-US" sz="1860" dirty="0"/>
              <a:t>of demand </a:t>
            </a:r>
            <a:r>
              <a:rPr lang="en-US" sz="1860" dirty="0" smtClean="0"/>
              <a:t>dictates </a:t>
            </a:r>
            <a:r>
              <a:rPr lang="en-US" sz="1860" dirty="0"/>
              <a:t>that, as the price of a good or service rises, less of it will be consumed.</a:t>
            </a:r>
          </a:p>
          <a:p>
            <a:pPr marL="350838" indent="-338138">
              <a:buClr>
                <a:srgbClr val="00B050"/>
              </a:buClr>
              <a:buFont typeface="Wingdings 3" panose="05040102010807070707" pitchFamily="18" charset="2"/>
              <a:buChar char=""/>
            </a:pPr>
            <a:r>
              <a:rPr lang="en-US" sz="1860" dirty="0"/>
              <a:t>Health care and education are under-consumed in some </a:t>
            </a:r>
            <a:r>
              <a:rPr lang="en-US" sz="1860" dirty="0" smtClean="0"/>
              <a:t>countries </a:t>
            </a:r>
            <a:r>
              <a:rPr lang="en-US" sz="1860" dirty="0"/>
              <a:t>because </a:t>
            </a:r>
            <a:r>
              <a:rPr lang="en-US" sz="1860" dirty="0" smtClean="0"/>
              <a:t>people cannot </a:t>
            </a:r>
            <a:r>
              <a:rPr lang="en-US" sz="1860" dirty="0"/>
              <a:t>afford to pay. In the short term this has a negative effect directly on </a:t>
            </a:r>
            <a:r>
              <a:rPr lang="en-US" sz="1860" dirty="0" smtClean="0"/>
              <a:t>the quality </a:t>
            </a:r>
            <a:r>
              <a:rPr lang="en-US" sz="1860" dirty="0"/>
              <a:t>of their lives, and in the long term it causes a potential decrease in </a:t>
            </a:r>
            <a:r>
              <a:rPr lang="en-US" sz="1860" dirty="0" smtClean="0"/>
              <a:t>life expectancy </a:t>
            </a:r>
            <a:r>
              <a:rPr lang="en-US" sz="1860" dirty="0"/>
              <a:t>and earnings </a:t>
            </a:r>
            <a:r>
              <a:rPr lang="en-US" sz="1860" dirty="0" smtClean="0"/>
              <a:t>potential. </a:t>
            </a:r>
          </a:p>
          <a:p>
            <a:pPr marL="350838" indent="-338138">
              <a:buClr>
                <a:srgbClr val="00B050"/>
              </a:buClr>
              <a:buFont typeface="Wingdings 3" panose="05040102010807070707" pitchFamily="18" charset="2"/>
              <a:buChar char=""/>
            </a:pPr>
            <a:r>
              <a:rPr lang="en-US" sz="1860" dirty="0"/>
              <a:t>This impacts upon the whole of society because it means that human resources are not being used to their full capacity</a:t>
            </a:r>
            <a:r>
              <a:rPr lang="en-US" sz="1860" dirty="0" smtClean="0"/>
              <a:t>.</a:t>
            </a:r>
            <a:endParaRPr lang="en-US" sz="1860" dirty="0"/>
          </a:p>
        </p:txBody>
      </p:sp>
      <p:pic>
        <p:nvPicPr>
          <p:cNvPr id="5122" name="Picture 2" descr="Image result for public expenditu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4288" y="1130026"/>
            <a:ext cx="1603698" cy="89481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2119858"/>
            <a:ext cx="1603698" cy="1394883"/>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egypt public expenditu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8" y="3729202"/>
            <a:ext cx="1603698" cy="117253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egypt public expenditu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2244" r="7180" b="13231"/>
          <a:stretch/>
        </p:blipFill>
        <p:spPr bwMode="auto">
          <a:xfrm>
            <a:off x="7164288" y="5116193"/>
            <a:ext cx="1603698" cy="1296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894473"/>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57</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2.4 – Public Expenditure vs. Private Expenditure</a:t>
            </a:r>
            <a:endParaRPr lang="en-GB" sz="29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19" y="1052736"/>
            <a:ext cx="8496945" cy="5706177"/>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920" dirty="0" smtClean="0"/>
              <a:t>The </a:t>
            </a:r>
            <a:r>
              <a:rPr lang="en-US" sz="1920" b="1" dirty="0" smtClean="0"/>
              <a:t>advantages</a:t>
            </a:r>
            <a:r>
              <a:rPr lang="en-US" sz="1920" dirty="0" smtClean="0"/>
              <a:t> </a:t>
            </a:r>
            <a:r>
              <a:rPr lang="en-US" sz="1920" dirty="0"/>
              <a:t>of government provision of goods and services are that:</a:t>
            </a:r>
          </a:p>
          <a:p>
            <a:pPr marL="627063" indent="-225425">
              <a:buClr>
                <a:srgbClr val="00B050"/>
              </a:buClr>
              <a:buFont typeface="Arial" panose="020B0604020202020204" pitchFamily="34" charset="0"/>
              <a:buChar char="•"/>
            </a:pPr>
            <a:r>
              <a:rPr lang="en-US" sz="1920" dirty="0" smtClean="0"/>
              <a:t>The </a:t>
            </a:r>
            <a:r>
              <a:rPr lang="en-US" sz="1920" dirty="0"/>
              <a:t>goods and services are accessible to all people, regardless of their income </a:t>
            </a:r>
            <a:r>
              <a:rPr lang="en-US" sz="1920" dirty="0" smtClean="0"/>
              <a:t>or social </a:t>
            </a:r>
            <a:r>
              <a:rPr lang="en-US" sz="1920" dirty="0"/>
              <a:t>status</a:t>
            </a:r>
          </a:p>
          <a:p>
            <a:pPr marL="627063" indent="-225425">
              <a:buClr>
                <a:srgbClr val="00B050"/>
              </a:buClr>
              <a:buFont typeface="Arial" panose="020B0604020202020204" pitchFamily="34" charset="0"/>
              <a:buChar char="•"/>
            </a:pPr>
            <a:r>
              <a:rPr lang="en-US" sz="1920" dirty="0" smtClean="0"/>
              <a:t>Consumption </a:t>
            </a:r>
            <a:r>
              <a:rPr lang="en-US" sz="1920" dirty="0"/>
              <a:t>of the goods and services has private benefits to the individual </a:t>
            </a:r>
            <a:r>
              <a:rPr lang="en-US" sz="1920" dirty="0" smtClean="0"/>
              <a:t>and external </a:t>
            </a:r>
            <a:r>
              <a:rPr lang="en-US" sz="1920" dirty="0"/>
              <a:t>benefits enjoyed by third parties in society.</a:t>
            </a:r>
          </a:p>
          <a:p>
            <a:pPr marL="350838" indent="-338138">
              <a:buClr>
                <a:srgbClr val="00B050"/>
              </a:buClr>
              <a:buFont typeface="Wingdings 3" panose="05040102010807070707" pitchFamily="18" charset="2"/>
              <a:buChar char=""/>
            </a:pPr>
            <a:r>
              <a:rPr lang="en-US" sz="1920" dirty="0"/>
              <a:t>The </a:t>
            </a:r>
            <a:r>
              <a:rPr lang="en-US" sz="1920" b="1" dirty="0" smtClean="0"/>
              <a:t>disadvantages</a:t>
            </a:r>
            <a:r>
              <a:rPr lang="en-US" sz="1920" dirty="0" smtClean="0"/>
              <a:t> </a:t>
            </a:r>
            <a:r>
              <a:rPr lang="en-US" sz="1920" dirty="0"/>
              <a:t>of </a:t>
            </a:r>
            <a:r>
              <a:rPr lang="en-US" sz="1920" dirty="0" smtClean="0"/>
              <a:t>government </a:t>
            </a:r>
            <a:r>
              <a:rPr lang="en-US" sz="1920" dirty="0"/>
              <a:t>provision of goods and services are that:</a:t>
            </a:r>
          </a:p>
          <a:p>
            <a:pPr marL="627063" indent="-225425">
              <a:buClr>
                <a:srgbClr val="00B050"/>
              </a:buClr>
              <a:buFont typeface="Arial" panose="020B0604020202020204" pitchFamily="34" charset="0"/>
              <a:buChar char="•"/>
            </a:pPr>
            <a:r>
              <a:rPr lang="en-US" sz="1920" dirty="0" smtClean="0"/>
              <a:t>There </a:t>
            </a:r>
            <a:r>
              <a:rPr lang="en-US" sz="1920" dirty="0"/>
              <a:t>is an opportunity cost, as the money could have been spent on </a:t>
            </a:r>
            <a:r>
              <a:rPr lang="en-US" sz="1920" dirty="0" smtClean="0"/>
              <a:t>something else</a:t>
            </a:r>
            <a:r>
              <a:rPr lang="en-US" sz="1920" dirty="0"/>
              <a:t>, such as paying off government debt or possibly lowering the rate </a:t>
            </a:r>
            <a:r>
              <a:rPr lang="en-US" sz="1920" dirty="0" smtClean="0"/>
              <a:t>of taxation</a:t>
            </a:r>
            <a:endParaRPr lang="en-US" sz="1920" dirty="0"/>
          </a:p>
          <a:p>
            <a:pPr marL="627063" indent="-225425">
              <a:buClr>
                <a:srgbClr val="00B050"/>
              </a:buClr>
              <a:buFont typeface="Arial" panose="020B0604020202020204" pitchFamily="34" charset="0"/>
              <a:buChar char="•"/>
            </a:pPr>
            <a:r>
              <a:rPr lang="en-US" sz="1920" dirty="0" smtClean="0"/>
              <a:t>Goods </a:t>
            </a:r>
            <a:r>
              <a:rPr lang="en-US" sz="1920" dirty="0"/>
              <a:t>and services that are free of charge may be over-consumed, so long </a:t>
            </a:r>
            <a:r>
              <a:rPr lang="en-US" sz="1920" dirty="0" smtClean="0"/>
              <a:t>queues or </a:t>
            </a:r>
            <a:r>
              <a:rPr lang="en-US" sz="1920" dirty="0"/>
              <a:t>shortages may arise </a:t>
            </a:r>
            <a:r>
              <a:rPr lang="en-US" sz="1920" dirty="0" smtClean="0"/>
              <a:t>(e.g., </a:t>
            </a:r>
            <a:r>
              <a:rPr lang="en-US" sz="1920" dirty="0"/>
              <a:t>the waiting list for a hip replacement </a:t>
            </a:r>
            <a:r>
              <a:rPr lang="en-US" sz="1920" dirty="0" smtClean="0"/>
              <a:t>operation in </a:t>
            </a:r>
            <a:r>
              <a:rPr lang="en-US" sz="1920" dirty="0"/>
              <a:t>a </a:t>
            </a:r>
            <a:r>
              <a:rPr lang="en-US" sz="1920" dirty="0" smtClean="0"/>
              <a:t>government </a:t>
            </a:r>
            <a:r>
              <a:rPr lang="en-US" sz="1920" dirty="0"/>
              <a:t>hospital may be very </a:t>
            </a:r>
            <a:r>
              <a:rPr lang="en-US" sz="1920" dirty="0" smtClean="0"/>
              <a:t>long</a:t>
            </a:r>
            <a:r>
              <a:rPr lang="en-US" sz="1920" dirty="0"/>
              <a:t>)</a:t>
            </a:r>
          </a:p>
          <a:p>
            <a:pPr marL="627063" indent="-225425">
              <a:buClr>
                <a:srgbClr val="00B050"/>
              </a:buClr>
              <a:buFont typeface="Arial" panose="020B0604020202020204" pitchFamily="34" charset="0"/>
              <a:buChar char="•"/>
            </a:pPr>
            <a:r>
              <a:rPr lang="en-US" sz="1920" dirty="0" smtClean="0"/>
              <a:t>In </a:t>
            </a:r>
            <a:r>
              <a:rPr lang="en-US" sz="1920" dirty="0"/>
              <a:t>the case </a:t>
            </a:r>
            <a:r>
              <a:rPr lang="en-US" sz="1920" dirty="0" smtClean="0"/>
              <a:t>of a </a:t>
            </a:r>
            <a:r>
              <a:rPr lang="en-US" sz="1920" dirty="0"/>
              <a:t>shortage of supply due to excess demand, it can be difficult </a:t>
            </a:r>
            <a:r>
              <a:rPr lang="en-US" sz="1920" dirty="0" smtClean="0"/>
              <a:t>to decide </a:t>
            </a:r>
            <a:r>
              <a:rPr lang="en-US" sz="1920" dirty="0"/>
              <a:t>who should be able to take advantage of the free </a:t>
            </a:r>
            <a:r>
              <a:rPr lang="en-US" sz="1920" dirty="0" smtClean="0"/>
              <a:t>government </a:t>
            </a:r>
            <a:r>
              <a:rPr lang="en-US" sz="1920" dirty="0"/>
              <a:t>service</a:t>
            </a:r>
          </a:p>
          <a:p>
            <a:pPr marL="627063" indent="-225425">
              <a:buClr>
                <a:srgbClr val="00B050"/>
              </a:buClr>
              <a:buFont typeface="Arial" panose="020B0604020202020204" pitchFamily="34" charset="0"/>
              <a:buChar char="•"/>
            </a:pPr>
            <a:r>
              <a:rPr lang="en-US" sz="1920" dirty="0" smtClean="0"/>
              <a:t>Some </a:t>
            </a:r>
            <a:r>
              <a:rPr lang="en-US" sz="1920" dirty="0"/>
              <a:t>people (known as free riders) </a:t>
            </a:r>
            <a:r>
              <a:rPr lang="en-US" sz="1920" dirty="0" smtClean="0"/>
              <a:t>are </a:t>
            </a:r>
            <a:r>
              <a:rPr lang="en-US" sz="1920" dirty="0"/>
              <a:t>able to take </a:t>
            </a:r>
            <a:r>
              <a:rPr lang="en-US" sz="1920" dirty="0" smtClean="0"/>
              <a:t>advantage </a:t>
            </a:r>
            <a:r>
              <a:rPr lang="en-US" sz="1920" dirty="0"/>
              <a:t>of free goods </a:t>
            </a:r>
            <a:r>
              <a:rPr lang="en-US" sz="1920" dirty="0" smtClean="0"/>
              <a:t>and services </a:t>
            </a:r>
            <a:r>
              <a:rPr lang="en-US" sz="1920" dirty="0"/>
              <a:t>without contributing to </a:t>
            </a:r>
            <a:r>
              <a:rPr lang="en-US" sz="1920" dirty="0" smtClean="0"/>
              <a:t>government </a:t>
            </a:r>
            <a:r>
              <a:rPr lang="en-US" sz="1920" dirty="0"/>
              <a:t>revenue through paying taxes.</a:t>
            </a:r>
          </a:p>
        </p:txBody>
      </p:sp>
    </p:spTree>
    <p:extLst>
      <p:ext uri="{BB962C8B-B14F-4D97-AF65-F5344CB8AC3E}">
        <p14:creationId xmlns:p14="http://schemas.microsoft.com/office/powerpoint/2010/main" val="4149111994"/>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57</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2600" dirty="0" smtClean="0"/>
              <a:t>2.4 – Public Expenditure vs. Private Expenditure - Exam</a:t>
            </a:r>
            <a:endParaRPr lang="en-GB" sz="26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19" y="1052736"/>
            <a:ext cx="8496945" cy="5586145"/>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700" dirty="0" smtClean="0">
                <a:solidFill>
                  <a:srgbClr val="002060"/>
                </a:solidFill>
              </a:rPr>
              <a:t>Scientific </a:t>
            </a:r>
            <a:r>
              <a:rPr lang="en-US" sz="1700" dirty="0">
                <a:solidFill>
                  <a:srgbClr val="002060"/>
                </a:solidFill>
              </a:rPr>
              <a:t>research has demonstrated the widespread social benefits of </a:t>
            </a:r>
            <a:r>
              <a:rPr lang="en-US" sz="1700" dirty="0" smtClean="0">
                <a:solidFill>
                  <a:srgbClr val="002060"/>
                </a:solidFill>
              </a:rPr>
              <a:t>investment in </a:t>
            </a:r>
            <a:r>
              <a:rPr lang="en-US" sz="1700" dirty="0">
                <a:solidFill>
                  <a:srgbClr val="002060"/>
                </a:solidFill>
              </a:rPr>
              <a:t>health education and health care </a:t>
            </a:r>
            <a:r>
              <a:rPr lang="en-US" sz="1700" dirty="0" smtClean="0">
                <a:solidFill>
                  <a:srgbClr val="002060"/>
                </a:solidFill>
              </a:rPr>
              <a:t>programs </a:t>
            </a:r>
            <a:r>
              <a:rPr lang="en-US" sz="1700" dirty="0">
                <a:solidFill>
                  <a:srgbClr val="002060"/>
                </a:solidFill>
              </a:rPr>
              <a:t>to economies across the </a:t>
            </a:r>
            <a:r>
              <a:rPr lang="en-US" sz="1700" dirty="0" smtClean="0">
                <a:solidFill>
                  <a:srgbClr val="002060"/>
                </a:solidFill>
              </a:rPr>
              <a:t>world, particularly </a:t>
            </a:r>
            <a:r>
              <a:rPr lang="en-US" sz="1700" dirty="0">
                <a:solidFill>
                  <a:srgbClr val="002060"/>
                </a:solidFill>
              </a:rPr>
              <a:t>in less economically developed countries such as Bangladesh.</a:t>
            </a:r>
          </a:p>
          <a:p>
            <a:pPr marL="744538" indent="-338138">
              <a:buClr>
                <a:srgbClr val="00B050"/>
              </a:buClr>
              <a:buFont typeface="+mj-lt"/>
              <a:buAutoNum type="arabicPeriod"/>
            </a:pPr>
            <a:r>
              <a:rPr lang="en-US" sz="1700" dirty="0" smtClean="0">
                <a:solidFill>
                  <a:srgbClr val="FF0000"/>
                </a:solidFill>
              </a:rPr>
              <a:t>Define </a:t>
            </a:r>
            <a:r>
              <a:rPr lang="en-US" sz="1700" dirty="0">
                <a:solidFill>
                  <a:srgbClr val="FF0000"/>
                </a:solidFill>
              </a:rPr>
              <a:t>the term 'social benefits'. [</a:t>
            </a:r>
            <a:r>
              <a:rPr lang="en-US" sz="1700" dirty="0" smtClean="0">
                <a:solidFill>
                  <a:srgbClr val="FF0000"/>
                </a:solidFill>
              </a:rPr>
              <a:t>2]</a:t>
            </a:r>
            <a:endParaRPr lang="en-US" sz="1700" dirty="0">
              <a:solidFill>
                <a:srgbClr val="FF0000"/>
              </a:solidFill>
            </a:endParaRPr>
          </a:p>
          <a:p>
            <a:pPr marL="744538" indent="-338138">
              <a:buClr>
                <a:srgbClr val="00B050"/>
              </a:buClr>
              <a:buFont typeface="+mj-lt"/>
              <a:buAutoNum type="arabicPeriod"/>
            </a:pPr>
            <a:r>
              <a:rPr lang="en-US" sz="1700" dirty="0" smtClean="0">
                <a:solidFill>
                  <a:srgbClr val="FF0000"/>
                </a:solidFill>
              </a:rPr>
              <a:t>Discuss </a:t>
            </a:r>
            <a:r>
              <a:rPr lang="en-US" sz="1700" dirty="0">
                <a:solidFill>
                  <a:srgbClr val="FF0000"/>
                </a:solidFill>
              </a:rPr>
              <a:t>the short-term private costs and long-term social benefits of investing </a:t>
            </a:r>
            <a:r>
              <a:rPr lang="en-US" sz="1700" dirty="0" smtClean="0">
                <a:solidFill>
                  <a:srgbClr val="FF0000"/>
                </a:solidFill>
              </a:rPr>
              <a:t>in health </a:t>
            </a:r>
            <a:r>
              <a:rPr lang="en-US" sz="1700" dirty="0">
                <a:solidFill>
                  <a:srgbClr val="FF0000"/>
                </a:solidFill>
              </a:rPr>
              <a:t>care in countries such as Bangladesh</a:t>
            </a:r>
            <a:r>
              <a:rPr lang="en-US" sz="1700" dirty="0" smtClean="0">
                <a:solidFill>
                  <a:srgbClr val="FF0000"/>
                </a:solidFill>
              </a:rPr>
              <a:t>. [7]</a:t>
            </a:r>
          </a:p>
          <a:p>
            <a:pPr>
              <a:buClr>
                <a:srgbClr val="00B050"/>
              </a:buClr>
            </a:pPr>
            <a:r>
              <a:rPr lang="en-US" sz="1700" b="1" dirty="0" smtClean="0">
                <a:solidFill>
                  <a:srgbClr val="FF0000"/>
                </a:solidFill>
              </a:rPr>
              <a:t>Chapter review Questions</a:t>
            </a:r>
          </a:p>
          <a:p>
            <a:pPr marL="744538" indent="-338138">
              <a:buClr>
                <a:srgbClr val="00B050"/>
              </a:buClr>
              <a:buFont typeface="+mj-lt"/>
              <a:buAutoNum type="arabicPeriod"/>
            </a:pPr>
            <a:r>
              <a:rPr lang="en-US" sz="1700" dirty="0">
                <a:solidFill>
                  <a:srgbClr val="FF0000"/>
                </a:solidFill>
              </a:rPr>
              <a:t>When and why does market </a:t>
            </a:r>
            <a:r>
              <a:rPr lang="en-US" sz="1700" dirty="0" smtClean="0">
                <a:solidFill>
                  <a:srgbClr val="FF0000"/>
                </a:solidFill>
              </a:rPr>
              <a:t>failure </a:t>
            </a:r>
            <a:r>
              <a:rPr lang="en-US" sz="1700" dirty="0">
                <a:solidFill>
                  <a:srgbClr val="FF0000"/>
                </a:solidFill>
              </a:rPr>
              <a:t>occur?</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are the differences between merit and demerit goods?</a:t>
            </a:r>
          </a:p>
          <a:p>
            <a:pPr marL="744538" indent="-338138">
              <a:buClr>
                <a:srgbClr val="00B050"/>
              </a:buClr>
              <a:buFont typeface="+mj-lt"/>
              <a:buAutoNum type="arabicPeriod"/>
            </a:pPr>
            <a:r>
              <a:rPr lang="en-US" sz="1700" dirty="0" smtClean="0">
                <a:solidFill>
                  <a:srgbClr val="FF0000"/>
                </a:solidFill>
              </a:rPr>
              <a:t>How </a:t>
            </a:r>
            <a:r>
              <a:rPr lang="en-US" sz="1700" dirty="0">
                <a:solidFill>
                  <a:srgbClr val="FF0000"/>
                </a:solidFill>
              </a:rPr>
              <a:t>does traffic congestion cause a negative externality?</a:t>
            </a:r>
          </a:p>
          <a:p>
            <a:pPr marL="744538" indent="-338138">
              <a:buClr>
                <a:srgbClr val="00B050"/>
              </a:buClr>
              <a:buFont typeface="+mj-lt"/>
              <a:buAutoNum type="arabicPeriod"/>
            </a:pPr>
            <a:r>
              <a:rPr lang="en-US" sz="1700" dirty="0">
                <a:solidFill>
                  <a:srgbClr val="FF0000"/>
                </a:solidFill>
              </a:rPr>
              <a:t>How can consumption of demerit goods be decreased?</a:t>
            </a:r>
          </a:p>
          <a:p>
            <a:pPr marL="744538" indent="-338138">
              <a:buClr>
                <a:srgbClr val="00B050"/>
              </a:buClr>
              <a:buFont typeface="+mj-lt"/>
              <a:buAutoNum type="arabicPeriod"/>
            </a:pPr>
            <a:r>
              <a:rPr lang="en-US" sz="1700" dirty="0">
                <a:solidFill>
                  <a:srgbClr val="FF0000"/>
                </a:solidFill>
              </a:rPr>
              <a:t>What are the advantages and disadvantages of using taxation to deal </a:t>
            </a:r>
            <a:r>
              <a:rPr lang="en-US" sz="1700" dirty="0" smtClean="0">
                <a:solidFill>
                  <a:srgbClr val="FF0000"/>
                </a:solidFill>
              </a:rPr>
              <a:t>with market </a:t>
            </a:r>
            <a:r>
              <a:rPr lang="en-US" sz="1700" dirty="0">
                <a:solidFill>
                  <a:srgbClr val="FF0000"/>
                </a:solidFill>
              </a:rPr>
              <a:t>failure?</a:t>
            </a:r>
          </a:p>
          <a:p>
            <a:pPr marL="744538" indent="-338138">
              <a:buClr>
                <a:srgbClr val="00B050"/>
              </a:buClr>
              <a:buFont typeface="+mj-lt"/>
              <a:buAutoNum type="arabicPeriod"/>
            </a:pPr>
            <a:r>
              <a:rPr lang="en-US" sz="1700" dirty="0" smtClean="0">
                <a:solidFill>
                  <a:srgbClr val="FF0000"/>
                </a:solidFill>
              </a:rPr>
              <a:t>How </a:t>
            </a:r>
            <a:r>
              <a:rPr lang="en-US" sz="1700" dirty="0">
                <a:solidFill>
                  <a:srgbClr val="FF0000"/>
                </a:solidFill>
              </a:rPr>
              <a:t>can a subsidy increase the demand for public transport?</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are the social benefits of the public provision of education?</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is the debate concerning the conservation of resources and the use </a:t>
            </a:r>
            <a:r>
              <a:rPr lang="en-US" sz="1700" dirty="0" smtClean="0">
                <a:solidFill>
                  <a:srgbClr val="FF0000"/>
                </a:solidFill>
              </a:rPr>
              <a:t>of resources</a:t>
            </a:r>
            <a:r>
              <a:rPr lang="en-US" sz="1700" dirty="0">
                <a:solidFill>
                  <a:srgbClr val="FF0000"/>
                </a:solidFill>
              </a:rPr>
              <a:t>?</a:t>
            </a:r>
          </a:p>
          <a:p>
            <a:pPr marL="744538" indent="-338138">
              <a:buClr>
                <a:srgbClr val="00B050"/>
              </a:buClr>
              <a:buFont typeface="+mj-lt"/>
              <a:buAutoNum type="arabicPeriod"/>
            </a:pPr>
            <a:r>
              <a:rPr lang="en-US" sz="1700" dirty="0" smtClean="0">
                <a:solidFill>
                  <a:srgbClr val="FF0000"/>
                </a:solidFill>
              </a:rPr>
              <a:t>How </a:t>
            </a:r>
            <a:r>
              <a:rPr lang="en-US" sz="1700" dirty="0">
                <a:solidFill>
                  <a:srgbClr val="FF0000"/>
                </a:solidFill>
              </a:rPr>
              <a:t>do social benefits differ from private benefits of consumption </a:t>
            </a:r>
            <a:r>
              <a:rPr lang="en-US" sz="1700" dirty="0" smtClean="0">
                <a:solidFill>
                  <a:srgbClr val="FF0000"/>
                </a:solidFill>
              </a:rPr>
              <a:t>or production</a:t>
            </a:r>
            <a:r>
              <a:rPr lang="en-US" sz="1700" dirty="0">
                <a:solidFill>
                  <a:srgbClr val="FF0000"/>
                </a:solidFill>
              </a:rPr>
              <a:t>?</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is the debate concerning public and private sector provision of </a:t>
            </a:r>
            <a:r>
              <a:rPr lang="en-US" sz="1700" dirty="0" smtClean="0">
                <a:solidFill>
                  <a:srgbClr val="FF0000"/>
                </a:solidFill>
              </a:rPr>
              <a:t>goods and </a:t>
            </a:r>
            <a:r>
              <a:rPr lang="en-US" sz="1700" dirty="0">
                <a:solidFill>
                  <a:srgbClr val="FF0000"/>
                </a:solidFill>
              </a:rPr>
              <a:t>services?</a:t>
            </a:r>
          </a:p>
        </p:txBody>
      </p:sp>
      <p:sp>
        <p:nvSpPr>
          <p:cNvPr id="7" name="TextBox 6">
            <a:hlinkClick r:id="rId3" action="ppaction://hlinkfile"/>
          </p:cNvPr>
          <p:cNvSpPr txBox="1"/>
          <p:nvPr/>
        </p:nvSpPr>
        <p:spPr>
          <a:xfrm>
            <a:off x="8363168" y="3076367"/>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
        <p:nvSpPr>
          <p:cNvPr id="9" name="TextBox 8">
            <a:hlinkClick r:id="rId4" action="ppaction://hlinkfile"/>
          </p:cNvPr>
          <p:cNvSpPr txBox="1"/>
          <p:nvPr/>
        </p:nvSpPr>
        <p:spPr>
          <a:xfrm>
            <a:off x="8363168" y="1412776"/>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48130868"/>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57</a:t>
            </a:r>
            <a:endParaRPr lang="en-GB" sz="1800" b="1" dirty="0">
              <a:latin typeface="Arial" panose="020B0604020202020204" pitchFamily="34" charset="0"/>
              <a:cs typeface="Arial" panose="020B0604020202020204" pitchFamily="34" charset="0"/>
            </a:endParaRPr>
          </a:p>
        </p:txBody>
      </p:sp>
      <p:sp>
        <p:nvSpPr>
          <p:cNvPr id="8" name="Title 2"/>
          <p:cNvSpPr>
            <a:spLocks noGrp="1"/>
          </p:cNvSpPr>
          <p:nvPr>
            <p:ph type="title"/>
          </p:nvPr>
        </p:nvSpPr>
        <p:spPr>
          <a:xfrm>
            <a:off x="35496" y="44624"/>
            <a:ext cx="7776864" cy="548680"/>
          </a:xfrm>
        </p:spPr>
        <p:txBody>
          <a:bodyPr>
            <a:noAutofit/>
          </a:bodyPr>
          <a:lstStyle/>
          <a:p>
            <a:r>
              <a:rPr lang="en-US" sz="4000" dirty="0" smtClean="0"/>
              <a:t>2 – Exam Questions</a:t>
            </a:r>
            <a:endParaRPr lang="en-GB" sz="40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6" name="Rectangle 5"/>
          <p:cNvSpPr/>
          <p:nvPr/>
        </p:nvSpPr>
        <p:spPr>
          <a:xfrm>
            <a:off x="251519" y="1052736"/>
            <a:ext cx="8496945" cy="5586145"/>
          </a:xfrm>
          <a:prstGeom prst="rect">
            <a:avLst/>
          </a:prstGeom>
        </p:spPr>
        <p:txBody>
          <a:bodyPr wrap="square">
            <a:spAutoFit/>
          </a:bodyPr>
          <a:lstStyle/>
          <a:p>
            <a:pPr marL="350838" indent="-338138">
              <a:buClr>
                <a:srgbClr val="00B050"/>
              </a:buClr>
              <a:buFont typeface="Wingdings 3" panose="05040102010807070707" pitchFamily="18" charset="2"/>
              <a:buChar char=""/>
            </a:pPr>
            <a:r>
              <a:rPr lang="en-US" sz="1700" dirty="0" smtClean="0">
                <a:solidFill>
                  <a:srgbClr val="002060"/>
                </a:solidFill>
              </a:rPr>
              <a:t>Scientific </a:t>
            </a:r>
            <a:r>
              <a:rPr lang="en-US" sz="1700" dirty="0">
                <a:solidFill>
                  <a:srgbClr val="002060"/>
                </a:solidFill>
              </a:rPr>
              <a:t>research has demonstrated the widespread social benefits of </a:t>
            </a:r>
            <a:r>
              <a:rPr lang="en-US" sz="1700" dirty="0" smtClean="0">
                <a:solidFill>
                  <a:srgbClr val="002060"/>
                </a:solidFill>
              </a:rPr>
              <a:t>investment in </a:t>
            </a:r>
            <a:r>
              <a:rPr lang="en-US" sz="1700" dirty="0">
                <a:solidFill>
                  <a:srgbClr val="002060"/>
                </a:solidFill>
              </a:rPr>
              <a:t>health education and health care </a:t>
            </a:r>
            <a:r>
              <a:rPr lang="en-US" sz="1700" dirty="0" smtClean="0">
                <a:solidFill>
                  <a:srgbClr val="002060"/>
                </a:solidFill>
              </a:rPr>
              <a:t>programs </a:t>
            </a:r>
            <a:r>
              <a:rPr lang="en-US" sz="1700" dirty="0">
                <a:solidFill>
                  <a:srgbClr val="002060"/>
                </a:solidFill>
              </a:rPr>
              <a:t>to economies across the </a:t>
            </a:r>
            <a:r>
              <a:rPr lang="en-US" sz="1700" dirty="0" smtClean="0">
                <a:solidFill>
                  <a:srgbClr val="002060"/>
                </a:solidFill>
              </a:rPr>
              <a:t>world, particularly </a:t>
            </a:r>
            <a:r>
              <a:rPr lang="en-US" sz="1700" dirty="0">
                <a:solidFill>
                  <a:srgbClr val="002060"/>
                </a:solidFill>
              </a:rPr>
              <a:t>in less economically developed countries such as Bangladesh.</a:t>
            </a:r>
          </a:p>
          <a:p>
            <a:pPr marL="744538" indent="-338138">
              <a:buClr>
                <a:srgbClr val="00B050"/>
              </a:buClr>
              <a:buFont typeface="+mj-lt"/>
              <a:buAutoNum type="arabicPeriod"/>
            </a:pPr>
            <a:r>
              <a:rPr lang="en-US" sz="1700" dirty="0" smtClean="0">
                <a:solidFill>
                  <a:srgbClr val="FF0000"/>
                </a:solidFill>
              </a:rPr>
              <a:t>Define </a:t>
            </a:r>
            <a:r>
              <a:rPr lang="en-US" sz="1700" dirty="0">
                <a:solidFill>
                  <a:srgbClr val="FF0000"/>
                </a:solidFill>
              </a:rPr>
              <a:t>the term 'social benefits'. [</a:t>
            </a:r>
            <a:r>
              <a:rPr lang="en-US" sz="1700" dirty="0" smtClean="0">
                <a:solidFill>
                  <a:srgbClr val="FF0000"/>
                </a:solidFill>
              </a:rPr>
              <a:t>2]</a:t>
            </a:r>
            <a:endParaRPr lang="en-US" sz="1700" dirty="0">
              <a:solidFill>
                <a:srgbClr val="FF0000"/>
              </a:solidFill>
            </a:endParaRPr>
          </a:p>
          <a:p>
            <a:pPr marL="744538" indent="-338138">
              <a:buClr>
                <a:srgbClr val="00B050"/>
              </a:buClr>
              <a:buFont typeface="+mj-lt"/>
              <a:buAutoNum type="arabicPeriod"/>
            </a:pPr>
            <a:r>
              <a:rPr lang="en-US" sz="1700" dirty="0" smtClean="0">
                <a:solidFill>
                  <a:srgbClr val="FF0000"/>
                </a:solidFill>
              </a:rPr>
              <a:t>Discuss </a:t>
            </a:r>
            <a:r>
              <a:rPr lang="en-US" sz="1700" dirty="0">
                <a:solidFill>
                  <a:srgbClr val="FF0000"/>
                </a:solidFill>
              </a:rPr>
              <a:t>the short-term private costs and long-term social benefits of investing </a:t>
            </a:r>
            <a:r>
              <a:rPr lang="en-US" sz="1700" dirty="0" smtClean="0">
                <a:solidFill>
                  <a:srgbClr val="FF0000"/>
                </a:solidFill>
              </a:rPr>
              <a:t>in health </a:t>
            </a:r>
            <a:r>
              <a:rPr lang="en-US" sz="1700" dirty="0">
                <a:solidFill>
                  <a:srgbClr val="FF0000"/>
                </a:solidFill>
              </a:rPr>
              <a:t>care in countries such as Bangladesh</a:t>
            </a:r>
            <a:r>
              <a:rPr lang="en-US" sz="1700" dirty="0" smtClean="0">
                <a:solidFill>
                  <a:srgbClr val="FF0000"/>
                </a:solidFill>
              </a:rPr>
              <a:t>. [7]</a:t>
            </a:r>
          </a:p>
          <a:p>
            <a:pPr>
              <a:buClr>
                <a:srgbClr val="00B050"/>
              </a:buClr>
            </a:pPr>
            <a:r>
              <a:rPr lang="en-US" sz="1700" b="1" dirty="0" smtClean="0">
                <a:solidFill>
                  <a:srgbClr val="FF0000"/>
                </a:solidFill>
              </a:rPr>
              <a:t>Chapter review Questions</a:t>
            </a:r>
          </a:p>
          <a:p>
            <a:pPr marL="744538" indent="-338138">
              <a:buClr>
                <a:srgbClr val="00B050"/>
              </a:buClr>
              <a:buFont typeface="+mj-lt"/>
              <a:buAutoNum type="arabicPeriod"/>
            </a:pPr>
            <a:r>
              <a:rPr lang="en-US" sz="1700" dirty="0">
                <a:solidFill>
                  <a:srgbClr val="FF0000"/>
                </a:solidFill>
              </a:rPr>
              <a:t>When and why does market </a:t>
            </a:r>
            <a:r>
              <a:rPr lang="en-US" sz="1700" dirty="0" smtClean="0">
                <a:solidFill>
                  <a:srgbClr val="FF0000"/>
                </a:solidFill>
              </a:rPr>
              <a:t>failure </a:t>
            </a:r>
            <a:r>
              <a:rPr lang="en-US" sz="1700" dirty="0">
                <a:solidFill>
                  <a:srgbClr val="FF0000"/>
                </a:solidFill>
              </a:rPr>
              <a:t>occur?</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are the differences between merit and demerit goods?</a:t>
            </a:r>
          </a:p>
          <a:p>
            <a:pPr marL="744538" indent="-338138">
              <a:buClr>
                <a:srgbClr val="00B050"/>
              </a:buClr>
              <a:buFont typeface="+mj-lt"/>
              <a:buAutoNum type="arabicPeriod"/>
            </a:pPr>
            <a:r>
              <a:rPr lang="en-US" sz="1700" dirty="0" smtClean="0">
                <a:solidFill>
                  <a:srgbClr val="FF0000"/>
                </a:solidFill>
              </a:rPr>
              <a:t>How </a:t>
            </a:r>
            <a:r>
              <a:rPr lang="en-US" sz="1700" dirty="0">
                <a:solidFill>
                  <a:srgbClr val="FF0000"/>
                </a:solidFill>
              </a:rPr>
              <a:t>does traffic congestion cause a negative externality?</a:t>
            </a:r>
          </a:p>
          <a:p>
            <a:pPr marL="744538" indent="-338138">
              <a:buClr>
                <a:srgbClr val="00B050"/>
              </a:buClr>
              <a:buFont typeface="+mj-lt"/>
              <a:buAutoNum type="arabicPeriod"/>
            </a:pPr>
            <a:r>
              <a:rPr lang="en-US" sz="1700" dirty="0">
                <a:solidFill>
                  <a:srgbClr val="FF0000"/>
                </a:solidFill>
              </a:rPr>
              <a:t>How can consumption of demerit goods be decreased?</a:t>
            </a:r>
          </a:p>
          <a:p>
            <a:pPr marL="744538" indent="-338138">
              <a:buClr>
                <a:srgbClr val="00B050"/>
              </a:buClr>
              <a:buFont typeface="+mj-lt"/>
              <a:buAutoNum type="arabicPeriod"/>
            </a:pPr>
            <a:r>
              <a:rPr lang="en-US" sz="1700" dirty="0">
                <a:solidFill>
                  <a:srgbClr val="FF0000"/>
                </a:solidFill>
              </a:rPr>
              <a:t>What are the advantages and disadvantages of using taxation to deal </a:t>
            </a:r>
            <a:r>
              <a:rPr lang="en-US" sz="1700" dirty="0" smtClean="0">
                <a:solidFill>
                  <a:srgbClr val="FF0000"/>
                </a:solidFill>
              </a:rPr>
              <a:t>with market </a:t>
            </a:r>
            <a:r>
              <a:rPr lang="en-US" sz="1700" dirty="0">
                <a:solidFill>
                  <a:srgbClr val="FF0000"/>
                </a:solidFill>
              </a:rPr>
              <a:t>failure?</a:t>
            </a:r>
          </a:p>
          <a:p>
            <a:pPr marL="744538" indent="-338138">
              <a:buClr>
                <a:srgbClr val="00B050"/>
              </a:buClr>
              <a:buFont typeface="+mj-lt"/>
              <a:buAutoNum type="arabicPeriod"/>
            </a:pPr>
            <a:r>
              <a:rPr lang="en-US" sz="1700" dirty="0" smtClean="0">
                <a:solidFill>
                  <a:srgbClr val="FF0000"/>
                </a:solidFill>
              </a:rPr>
              <a:t>How </a:t>
            </a:r>
            <a:r>
              <a:rPr lang="en-US" sz="1700" dirty="0">
                <a:solidFill>
                  <a:srgbClr val="FF0000"/>
                </a:solidFill>
              </a:rPr>
              <a:t>can a subsidy increase the demand for public transport?</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are the social benefits of the public provision of education?</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is the debate concerning the conservation of resources and the use </a:t>
            </a:r>
            <a:r>
              <a:rPr lang="en-US" sz="1700" dirty="0" smtClean="0">
                <a:solidFill>
                  <a:srgbClr val="FF0000"/>
                </a:solidFill>
              </a:rPr>
              <a:t>of resources</a:t>
            </a:r>
            <a:r>
              <a:rPr lang="en-US" sz="1700" dirty="0">
                <a:solidFill>
                  <a:srgbClr val="FF0000"/>
                </a:solidFill>
              </a:rPr>
              <a:t>?</a:t>
            </a:r>
          </a:p>
          <a:p>
            <a:pPr marL="744538" indent="-338138">
              <a:buClr>
                <a:srgbClr val="00B050"/>
              </a:buClr>
              <a:buFont typeface="+mj-lt"/>
              <a:buAutoNum type="arabicPeriod"/>
            </a:pPr>
            <a:r>
              <a:rPr lang="en-US" sz="1700" dirty="0" smtClean="0">
                <a:solidFill>
                  <a:srgbClr val="FF0000"/>
                </a:solidFill>
              </a:rPr>
              <a:t>How </a:t>
            </a:r>
            <a:r>
              <a:rPr lang="en-US" sz="1700" dirty="0">
                <a:solidFill>
                  <a:srgbClr val="FF0000"/>
                </a:solidFill>
              </a:rPr>
              <a:t>do social benefits differ from private benefits of consumption </a:t>
            </a:r>
            <a:r>
              <a:rPr lang="en-US" sz="1700" dirty="0" smtClean="0">
                <a:solidFill>
                  <a:srgbClr val="FF0000"/>
                </a:solidFill>
              </a:rPr>
              <a:t>or production</a:t>
            </a:r>
            <a:r>
              <a:rPr lang="en-US" sz="1700" dirty="0">
                <a:solidFill>
                  <a:srgbClr val="FF0000"/>
                </a:solidFill>
              </a:rPr>
              <a:t>?</a:t>
            </a:r>
          </a:p>
          <a:p>
            <a:pPr marL="744538" indent="-338138">
              <a:buClr>
                <a:srgbClr val="00B050"/>
              </a:buClr>
              <a:buFont typeface="+mj-lt"/>
              <a:buAutoNum type="arabicPeriod"/>
            </a:pPr>
            <a:r>
              <a:rPr lang="en-US" sz="1700" dirty="0" smtClean="0">
                <a:solidFill>
                  <a:srgbClr val="FF0000"/>
                </a:solidFill>
              </a:rPr>
              <a:t>What </a:t>
            </a:r>
            <a:r>
              <a:rPr lang="en-US" sz="1700" dirty="0">
                <a:solidFill>
                  <a:srgbClr val="FF0000"/>
                </a:solidFill>
              </a:rPr>
              <a:t>is the debate concerning public and private sector provision of </a:t>
            </a:r>
            <a:r>
              <a:rPr lang="en-US" sz="1700" dirty="0" smtClean="0">
                <a:solidFill>
                  <a:srgbClr val="FF0000"/>
                </a:solidFill>
              </a:rPr>
              <a:t>goods and </a:t>
            </a:r>
            <a:r>
              <a:rPr lang="en-US" sz="1700" dirty="0">
                <a:solidFill>
                  <a:srgbClr val="FF0000"/>
                </a:solidFill>
              </a:rPr>
              <a:t>services?</a:t>
            </a:r>
          </a:p>
        </p:txBody>
      </p:sp>
      <p:sp>
        <p:nvSpPr>
          <p:cNvPr id="7" name="TextBox 6">
            <a:hlinkClick r:id="rId3" action="ppaction://hlinkfile"/>
          </p:cNvPr>
          <p:cNvSpPr txBox="1"/>
          <p:nvPr/>
        </p:nvSpPr>
        <p:spPr>
          <a:xfrm>
            <a:off x="8363168" y="3076367"/>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
        <p:nvSpPr>
          <p:cNvPr id="9" name="TextBox 8">
            <a:hlinkClick r:id="rId4" action="ppaction://hlinkfile"/>
          </p:cNvPr>
          <p:cNvSpPr txBox="1"/>
          <p:nvPr/>
        </p:nvSpPr>
        <p:spPr>
          <a:xfrm>
            <a:off x="8363168" y="1412776"/>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46962645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marL="457200" indent="-457200">
              <a:buClr>
                <a:srgbClr val="00B050"/>
              </a:buClr>
              <a:buFont typeface="+mj-lt"/>
              <a:buAutoNum type="arabicPeriod"/>
            </a:pPr>
            <a:r>
              <a:rPr lang="en-US" sz="2400" b="1" dirty="0" smtClean="0"/>
              <a:t>Market </a:t>
            </a:r>
            <a:r>
              <a:rPr lang="en-US" sz="2400" b="1" dirty="0"/>
              <a:t>economy </a:t>
            </a:r>
            <a:r>
              <a:rPr lang="en-US" sz="2400" dirty="0"/>
              <a:t>-This economic system relics on the market forces of </a:t>
            </a:r>
            <a:r>
              <a:rPr lang="en-US" sz="2400" dirty="0" smtClean="0"/>
              <a:t>demand and </a:t>
            </a:r>
            <a:r>
              <a:rPr lang="en-US" sz="2400" dirty="0"/>
              <a:t>supply to allocate resources, with minimal </a:t>
            </a:r>
            <a:r>
              <a:rPr lang="en-US" sz="2400" dirty="0" smtClean="0"/>
              <a:t>government </a:t>
            </a:r>
            <a:r>
              <a:rPr lang="en-US" sz="2400" dirty="0"/>
              <a:t>intervention</a:t>
            </a:r>
            <a:r>
              <a:rPr lang="en-US" sz="2400" dirty="0" smtClean="0"/>
              <a:t>.</a:t>
            </a:r>
          </a:p>
          <a:p>
            <a:pPr marL="457200" indent="-457200">
              <a:buClr>
                <a:srgbClr val="00B050"/>
              </a:buClr>
              <a:buFont typeface="+mj-lt"/>
              <a:buAutoNum type="arabicPeriod"/>
            </a:pPr>
            <a:endParaRPr lang="en-US" sz="2400" dirty="0"/>
          </a:p>
          <a:p>
            <a:pPr marL="457200" indent="-457200">
              <a:buClr>
                <a:srgbClr val="00B050"/>
              </a:buClr>
              <a:buFont typeface="+mj-lt"/>
              <a:buAutoNum type="arabicPeriod"/>
            </a:pPr>
            <a:endParaRPr lang="en-US" sz="2400" dirty="0" smtClean="0"/>
          </a:p>
          <a:p>
            <a:pPr marL="457200" indent="-457200">
              <a:buClr>
                <a:srgbClr val="00B050"/>
              </a:buClr>
              <a:buFont typeface="+mj-lt"/>
              <a:buAutoNum type="arabicPeriod"/>
            </a:pPr>
            <a:endParaRPr lang="en-US" sz="2400" dirty="0"/>
          </a:p>
          <a:p>
            <a:pPr marL="457200" indent="-457200">
              <a:buClr>
                <a:srgbClr val="00B050"/>
              </a:buClr>
              <a:buFont typeface="+mj-lt"/>
              <a:buAutoNum type="arabicPeriod"/>
            </a:pPr>
            <a:endParaRPr lang="en-US" sz="2400" dirty="0" smtClean="0"/>
          </a:p>
          <a:p>
            <a:pPr marL="457200" indent="-457200">
              <a:buClr>
                <a:srgbClr val="00B050"/>
              </a:buClr>
              <a:buFont typeface="+mj-lt"/>
              <a:buAutoNum type="arabicPeriod"/>
            </a:pPr>
            <a:endParaRPr lang="en-US" sz="2400" dirty="0"/>
          </a:p>
          <a:p>
            <a:pPr marL="457200" indent="-457200">
              <a:buClr>
                <a:srgbClr val="00B050"/>
              </a:buClr>
              <a:buFont typeface="+mj-lt"/>
              <a:buAutoNum type="arabicPeriod"/>
            </a:pPr>
            <a:endParaRPr lang="en-US" sz="2400" dirty="0" smtClean="0"/>
          </a:p>
          <a:p>
            <a:pPr marL="457200" indent="-457200">
              <a:buClr>
                <a:srgbClr val="00B050"/>
              </a:buClr>
              <a:buFont typeface="+mj-lt"/>
              <a:buAutoNum type="arabicPeriod"/>
            </a:pPr>
            <a:endParaRPr lang="en-US" sz="2400" dirty="0"/>
          </a:p>
          <a:p>
            <a:pPr marL="457200" indent="-457200">
              <a:buClr>
                <a:srgbClr val="00B050"/>
              </a:buClr>
              <a:buFont typeface="+mj-lt"/>
              <a:buAutoNum type="arabicPeriod"/>
            </a:pPr>
            <a:endParaRPr lang="en-US" sz="2400" dirty="0" smtClean="0"/>
          </a:p>
          <a:p>
            <a:pPr>
              <a:buClr>
                <a:srgbClr val="00B050"/>
              </a:buClr>
            </a:pPr>
            <a:endParaRPr lang="en-US" sz="2400" dirty="0" smtClean="0"/>
          </a:p>
          <a:p>
            <a:pPr marL="342900" indent="-342900">
              <a:buClr>
                <a:srgbClr val="00B050"/>
              </a:buClr>
              <a:buFont typeface="Wingdings 3" panose="05040102010807070707" pitchFamily="18" charset="2"/>
              <a:buChar char=""/>
            </a:pPr>
            <a:r>
              <a:rPr lang="en-US" sz="2400" dirty="0"/>
              <a:t>Hong Kong is widely accepted as the world's freest market economy</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2.1 – Economic Systems</a:t>
            </a:r>
            <a:endParaRPr lang="en-GB" sz="4000" dirty="0"/>
          </a:p>
        </p:txBody>
      </p:sp>
      <p:graphicFrame>
        <p:nvGraphicFramePr>
          <p:cNvPr id="6" name="Table 5"/>
          <p:cNvGraphicFramePr>
            <a:graphicFrameLocks noGrp="1"/>
          </p:cNvGraphicFramePr>
          <p:nvPr>
            <p:extLst>
              <p:ext uri="{D42A27DB-BD31-4B8C-83A1-F6EECF244321}">
                <p14:modId xmlns:p14="http://schemas.microsoft.com/office/powerpoint/2010/main" val="108544456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so many start-ups fail</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When does not making a profit become a real problem</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can I see unforeseen circumstances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happened to Woolworths, Enron and BHS.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When is making too much money a problem</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Does a company have to be taken over</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the government restrict the business practices of a company.</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hong ko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4094" y="2636912"/>
            <a:ext cx="3661842" cy="226729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ong kong economy"/>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56721" y="3861048"/>
            <a:ext cx="3584772" cy="189135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3847115"/>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370701"/>
          </a:xfrm>
          <a:prstGeom prst="rect">
            <a:avLst/>
          </a:prstGeom>
        </p:spPr>
        <p:txBody>
          <a:bodyPr wrap="square">
            <a:spAutoFit/>
          </a:bodyPr>
          <a:lstStyle/>
          <a:p>
            <a:pPr marL="457200" indent="-457200">
              <a:buClr>
                <a:srgbClr val="00B050"/>
              </a:buClr>
              <a:buFont typeface="+mj-lt"/>
              <a:buAutoNum type="arabicPeriod" startAt="2"/>
            </a:pPr>
            <a:r>
              <a:rPr lang="en-US" sz="2450" b="1" dirty="0" smtClean="0"/>
              <a:t>Planned </a:t>
            </a:r>
            <a:r>
              <a:rPr lang="en-US" sz="2450" b="1" dirty="0"/>
              <a:t>economy </a:t>
            </a:r>
            <a:r>
              <a:rPr lang="en-US" sz="2450" dirty="0"/>
              <a:t>- This economic system relies on the government </a:t>
            </a:r>
            <a:r>
              <a:rPr lang="en-US" sz="2450" dirty="0" smtClean="0"/>
              <a:t>allocating resources</a:t>
            </a:r>
            <a:r>
              <a:rPr lang="en-US" sz="2450" dirty="0"/>
              <a:t>. It is often associated with a communist political system that strives </a:t>
            </a:r>
            <a:r>
              <a:rPr lang="en-US" sz="2450" dirty="0" smtClean="0"/>
              <a:t>for social </a:t>
            </a:r>
            <a:r>
              <a:rPr lang="en-US" sz="2450" dirty="0"/>
              <a:t>equality. Examples include North Korea, Laos and Cuba.</a:t>
            </a:r>
          </a:p>
          <a:p>
            <a:pPr marL="457200" indent="-457200">
              <a:buClr>
                <a:srgbClr val="00B050"/>
              </a:buClr>
              <a:buFont typeface="+mj-lt"/>
              <a:buAutoNum type="arabicPeriod" startAt="3"/>
            </a:pPr>
            <a:r>
              <a:rPr lang="en-US" sz="2450" b="1" dirty="0" smtClean="0"/>
              <a:t>Mixed </a:t>
            </a:r>
            <a:r>
              <a:rPr lang="en-US" sz="2450" b="1" dirty="0"/>
              <a:t>economy </a:t>
            </a:r>
            <a:r>
              <a:rPr lang="en-US" sz="2450" dirty="0"/>
              <a:t>- As its name suggests, this economic system is a combination </a:t>
            </a:r>
            <a:r>
              <a:rPr lang="en-US" sz="2450" dirty="0" smtClean="0"/>
              <a:t>of the </a:t>
            </a:r>
            <a:r>
              <a:rPr lang="en-US" sz="2450" dirty="0"/>
              <a:t>planned and market economic system, with some resources being </a:t>
            </a:r>
            <a:r>
              <a:rPr lang="en-US" sz="2450" dirty="0" smtClean="0"/>
              <a:t>owned and controlled </a:t>
            </a:r>
            <a:r>
              <a:rPr lang="en-US" sz="2450" dirty="0"/>
              <a:t>by private individuals and firms whilst others are owned and </a:t>
            </a:r>
            <a:r>
              <a:rPr lang="en-US" sz="2450" dirty="0" smtClean="0"/>
              <a:t>controlled by </a:t>
            </a:r>
            <a:r>
              <a:rPr lang="en-US" sz="2450" dirty="0"/>
              <a:t>the government in the public sector. Examples include the UK, </a:t>
            </a:r>
            <a:r>
              <a:rPr lang="en-US" sz="2450" dirty="0" smtClean="0"/>
              <a:t>Germany and </a:t>
            </a:r>
            <a:r>
              <a:rPr lang="en-US" sz="2450" dirty="0"/>
              <a:t>Canada.</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2.1 – Economic Systems</a:t>
            </a:r>
            <a:endParaRPr lang="en-GB" sz="4000" dirty="0"/>
          </a:p>
        </p:txBody>
      </p:sp>
      <p:graphicFrame>
        <p:nvGraphicFramePr>
          <p:cNvPr id="6" name="Table 5"/>
          <p:cNvGraphicFramePr>
            <a:graphicFrameLocks noGrp="1"/>
          </p:cNvGraphicFramePr>
          <p:nvPr>
            <p:extLst>
              <p:ext uri="{D42A27DB-BD31-4B8C-83A1-F6EECF244321}">
                <p14:modId xmlns:p14="http://schemas.microsoft.com/office/powerpoint/2010/main" val="108544456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so many start-ups fail</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When does not making a profit become a real problem</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can I see unforeseen circumstances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happened to Woolworths, Enron and BHS.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When is making too much money a problem</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Does a company have to be taken over</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the government restrict the business practices of a company.</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5202172"/>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154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dirty="0" smtClean="0"/>
              <a:t>Whichever </a:t>
            </a:r>
            <a:r>
              <a:rPr lang="en-US" sz="1740" dirty="0"/>
              <a:t>economic system is used, all countries must address three </a:t>
            </a:r>
            <a:r>
              <a:rPr lang="en-US" sz="1740" dirty="0" smtClean="0"/>
              <a:t>fundamental economic </a:t>
            </a:r>
            <a:r>
              <a:rPr lang="en-US" sz="1740" dirty="0"/>
              <a:t>questions:</a:t>
            </a:r>
            <a:endParaRPr lang="en-US" sz="1740" dirty="0" smtClean="0"/>
          </a:p>
          <a:p>
            <a:pPr marL="739775" indent="-274638">
              <a:buClr>
                <a:srgbClr val="00B050"/>
              </a:buClr>
              <a:buFont typeface="+mj-lt"/>
              <a:buAutoNum type="arabicPeriod"/>
            </a:pPr>
            <a:r>
              <a:rPr lang="en-US" sz="1740" dirty="0" smtClean="0"/>
              <a:t>What production should take place? This question is about deciding which goods and services should be provided in the economy.</a:t>
            </a:r>
            <a:br>
              <a:rPr lang="en-US" sz="1740" dirty="0" smtClean="0"/>
            </a:br>
            <a:r>
              <a:rPr lang="en-US" sz="1740" dirty="0" smtClean="0"/>
              <a:t>For example, is it better for the economy to have more roads and airports or to have more schools and hospitals? As resources are limited in supply, decision-makers realise there is an opportunity cost in answering this question.</a:t>
            </a:r>
          </a:p>
          <a:p>
            <a:pPr marL="739775" indent="-274638">
              <a:buClr>
                <a:srgbClr val="00B050"/>
              </a:buClr>
              <a:buFont typeface="+mj-lt"/>
              <a:buAutoNum type="arabicPeriod"/>
            </a:pPr>
            <a:r>
              <a:rPr lang="en-US" sz="1740" dirty="0" smtClean="0"/>
              <a:t>How </a:t>
            </a:r>
            <a:r>
              <a:rPr lang="en-US" sz="1740" dirty="0"/>
              <a:t>should production take place? This question is about the methods and </a:t>
            </a:r>
            <a:r>
              <a:rPr lang="en-US" sz="1740" dirty="0" smtClean="0"/>
              <a:t>processes used </a:t>
            </a:r>
            <a:r>
              <a:rPr lang="en-US" sz="1740" dirty="0"/>
              <a:t>to produce the desired goods and </a:t>
            </a:r>
            <a:r>
              <a:rPr lang="en-US" sz="1740" dirty="0" smtClean="0"/>
              <a:t>services.</a:t>
            </a:r>
            <a:br>
              <a:rPr lang="en-US" sz="1740" dirty="0" smtClean="0"/>
            </a:br>
            <a:r>
              <a:rPr lang="en-US" sz="1740" dirty="0" smtClean="0"/>
              <a:t>For </a:t>
            </a:r>
            <a:r>
              <a:rPr lang="en-US" sz="1740" dirty="0"/>
              <a:t>example, decision-makers have to decide which combination </a:t>
            </a:r>
            <a:r>
              <a:rPr lang="en-US" sz="1740" dirty="0" smtClean="0"/>
              <a:t>of factors of production </a:t>
            </a:r>
            <a:r>
              <a:rPr lang="en-US" sz="1740" dirty="0"/>
              <a:t>should be used in the production process.</a:t>
            </a:r>
          </a:p>
          <a:p>
            <a:pPr marL="739775" indent="-274638">
              <a:buClr>
                <a:srgbClr val="00B050"/>
              </a:buClr>
              <a:buFont typeface="+mj-lt"/>
              <a:buAutoNum type="arabicPeriod"/>
            </a:pPr>
            <a:r>
              <a:rPr lang="en-US" sz="1740" dirty="0" smtClean="0"/>
              <a:t>For </a:t>
            </a:r>
            <a:r>
              <a:rPr lang="en-US" sz="1740" dirty="0"/>
              <a:t>whom should production take place? This question is about which </a:t>
            </a:r>
            <a:r>
              <a:rPr lang="en-US" sz="1740" dirty="0" smtClean="0"/>
              <a:t>economic agents </a:t>
            </a:r>
            <a:r>
              <a:rPr lang="en-US" sz="1740" dirty="0"/>
              <a:t>receive goods and </a:t>
            </a:r>
            <a:r>
              <a:rPr lang="en-US" sz="1740" dirty="0" smtClean="0"/>
              <a:t>services.</a:t>
            </a:r>
            <a:br>
              <a:rPr lang="en-US" sz="1740" dirty="0" smtClean="0"/>
            </a:br>
            <a:r>
              <a:rPr lang="en-US" sz="1740" dirty="0" smtClean="0"/>
              <a:t>For </a:t>
            </a:r>
            <a:r>
              <a:rPr lang="en-US" sz="1740" dirty="0"/>
              <a:t>example, should any goods and services be </a:t>
            </a:r>
            <a:r>
              <a:rPr lang="en-US" sz="1740" dirty="0" smtClean="0"/>
              <a:t>provided </a:t>
            </a:r>
            <a:r>
              <a:rPr lang="en-US" sz="1740" dirty="0"/>
              <a:t>free to everyone in </a:t>
            </a:r>
            <a:r>
              <a:rPr lang="en-US" sz="1740" dirty="0" smtClean="0"/>
              <a:t>the economy</a:t>
            </a:r>
            <a:r>
              <a:rPr lang="en-US" sz="1740" dirty="0"/>
              <a:t>, </a:t>
            </a:r>
            <a:r>
              <a:rPr lang="en-US" sz="1740" dirty="0" smtClean="0"/>
              <a:t>irrespective </a:t>
            </a:r>
            <a:r>
              <a:rPr lang="en-US" sz="1740" dirty="0"/>
              <a:t>of their willingness and ability to pay for these? Or </a:t>
            </a:r>
            <a:r>
              <a:rPr lang="en-US" sz="1740" dirty="0" smtClean="0"/>
              <a:t>should goods </a:t>
            </a:r>
            <a:r>
              <a:rPr lang="en-US" sz="1740" dirty="0"/>
              <a:t>and services only be produced for those who can </a:t>
            </a:r>
            <a:r>
              <a:rPr lang="en-US" sz="1740" dirty="0" smtClean="0"/>
              <a:t>pay?</a:t>
            </a:r>
          </a:p>
          <a:p>
            <a:r>
              <a:rPr lang="en-GB" sz="1740" b="1" dirty="0">
                <a:solidFill>
                  <a:srgbClr val="0070C0"/>
                </a:solidFill>
              </a:rPr>
              <a:t>Study tips</a:t>
            </a:r>
          </a:p>
          <a:p>
            <a:r>
              <a:rPr lang="en-GB" sz="1740" dirty="0">
                <a:solidFill>
                  <a:srgbClr val="0070C0"/>
                </a:solidFill>
              </a:rPr>
              <a:t>Countries </a:t>
            </a:r>
            <a:r>
              <a:rPr lang="en-GB" sz="1740" dirty="0" smtClean="0">
                <a:solidFill>
                  <a:srgbClr val="0070C0"/>
                </a:solidFill>
              </a:rPr>
              <a:t>rarely fall </a:t>
            </a:r>
            <a:r>
              <a:rPr lang="en-GB" sz="1740" dirty="0">
                <a:solidFill>
                  <a:srgbClr val="0070C0"/>
                </a:solidFill>
              </a:rPr>
              <a:t>into </a:t>
            </a:r>
            <a:r>
              <a:rPr lang="en-GB" sz="1740" dirty="0" smtClean="0">
                <a:solidFill>
                  <a:srgbClr val="0070C0"/>
                </a:solidFill>
              </a:rPr>
              <a:t>the categories of planned </a:t>
            </a:r>
            <a:r>
              <a:rPr lang="en-GB" sz="1740" dirty="0">
                <a:solidFill>
                  <a:srgbClr val="0070C0"/>
                </a:solidFill>
              </a:rPr>
              <a:t>or </a:t>
            </a:r>
            <a:r>
              <a:rPr lang="en-GB" sz="1740" dirty="0" smtClean="0">
                <a:solidFill>
                  <a:srgbClr val="0070C0"/>
                </a:solidFill>
              </a:rPr>
              <a:t>Market Economies - these are theoretical extremes</a:t>
            </a:r>
            <a:r>
              <a:rPr lang="en-GB" sz="1740" dirty="0">
                <a:solidFill>
                  <a:srgbClr val="0070C0"/>
                </a:solidFill>
              </a:rPr>
              <a:t>. </a:t>
            </a:r>
            <a:r>
              <a:rPr lang="en-GB" sz="1740" dirty="0" smtClean="0">
                <a:solidFill>
                  <a:srgbClr val="0070C0"/>
                </a:solidFill>
              </a:rPr>
              <a:t>In reality most countries tend to </a:t>
            </a:r>
            <a:r>
              <a:rPr lang="en-GB" sz="1740" dirty="0">
                <a:solidFill>
                  <a:srgbClr val="0070C0"/>
                </a:solidFill>
              </a:rPr>
              <a:t>be </a:t>
            </a:r>
            <a:r>
              <a:rPr lang="en-GB" sz="1740" dirty="0" smtClean="0">
                <a:solidFill>
                  <a:srgbClr val="0070C0"/>
                </a:solidFill>
              </a:rPr>
              <a:t>mixed economies, with </a:t>
            </a:r>
            <a:r>
              <a:rPr lang="en-GB" sz="1740" dirty="0">
                <a:solidFill>
                  <a:srgbClr val="0070C0"/>
                </a:solidFill>
              </a:rPr>
              <a:t>a </a:t>
            </a:r>
            <a:r>
              <a:rPr lang="en-GB" sz="1740" dirty="0" smtClean="0">
                <a:solidFill>
                  <a:srgbClr val="0070C0"/>
                </a:solidFill>
              </a:rPr>
              <a:t>stronger element </a:t>
            </a:r>
            <a:r>
              <a:rPr lang="en-GB" sz="1740" dirty="0">
                <a:solidFill>
                  <a:srgbClr val="0070C0"/>
                </a:solidFill>
              </a:rPr>
              <a:t>of </a:t>
            </a:r>
            <a:r>
              <a:rPr lang="en-GB" sz="1740" dirty="0" smtClean="0">
                <a:solidFill>
                  <a:srgbClr val="0070C0"/>
                </a:solidFill>
              </a:rPr>
              <a:t>either command or free market policies</a:t>
            </a:r>
            <a:r>
              <a:rPr lang="en-GB" sz="1740" dirty="0">
                <a:solidFill>
                  <a:srgbClr val="0070C0"/>
                </a:solidFill>
              </a:rPr>
              <a:t>.</a:t>
            </a:r>
            <a:endParaRPr lang="en-US" sz="1740" dirty="0">
              <a:solidFill>
                <a:srgbClr val="0070C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smtClean="0"/>
              <a:t>2.1 – Planned Economic System</a:t>
            </a:r>
            <a:endParaRPr lang="en-GB" sz="40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6120293"/>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200" dirty="0" smtClean="0"/>
              <a:t>The </a:t>
            </a:r>
            <a:r>
              <a:rPr lang="en-US" sz="2200" dirty="0"/>
              <a:t>planned economic system is sometimes referred to as the socialist or </a:t>
            </a:r>
            <a:r>
              <a:rPr lang="en-US" sz="2200" dirty="0" smtClean="0"/>
              <a:t>command system</a:t>
            </a:r>
            <a:r>
              <a:rPr lang="en-US" sz="2200" dirty="0"/>
              <a:t>. In the past, China and the </a:t>
            </a:r>
            <a:r>
              <a:rPr lang="en-US" sz="2200" dirty="0" smtClean="0"/>
              <a:t>former </a:t>
            </a:r>
            <a:r>
              <a:rPr lang="en-US" sz="2200" dirty="0"/>
              <a:t>USSR </a:t>
            </a:r>
            <a:r>
              <a:rPr lang="en-US" sz="2200" dirty="0" smtClean="0"/>
              <a:t>are </a:t>
            </a:r>
            <a:r>
              <a:rPr lang="en-US" sz="2200" dirty="0"/>
              <a:t>often used as the best </a:t>
            </a:r>
            <a:r>
              <a:rPr lang="en-US" sz="2200" dirty="0" smtClean="0"/>
              <a:t>examples of </a:t>
            </a:r>
            <a:r>
              <a:rPr lang="en-US" sz="2200" dirty="0"/>
              <a:t>planned economies, with </a:t>
            </a:r>
            <a:r>
              <a:rPr lang="en-US" sz="2200" dirty="0" smtClean="0"/>
              <a:t>over </a:t>
            </a:r>
            <a:r>
              <a:rPr lang="en-US" sz="2200" dirty="0"/>
              <a:t>95 per cent of economic activities state controlled.</a:t>
            </a:r>
          </a:p>
          <a:p>
            <a:pPr marL="406400" indent="-406400">
              <a:buClr>
                <a:srgbClr val="00B050"/>
              </a:buClr>
              <a:buFont typeface="Wingdings 3" panose="05040102010807070707" pitchFamily="18" charset="2"/>
              <a:buChar char=""/>
            </a:pPr>
            <a:r>
              <a:rPr lang="en-US" sz="2200" dirty="0"/>
              <a:t>The main features of such an economic system are:</a:t>
            </a:r>
          </a:p>
          <a:p>
            <a:pPr marL="682625" indent="-290513">
              <a:buClr>
                <a:srgbClr val="00B050"/>
              </a:buClr>
              <a:buFont typeface="Arial" panose="020B0604020202020204" pitchFamily="34" charset="0"/>
              <a:buChar char="•"/>
            </a:pPr>
            <a:r>
              <a:rPr lang="en-US" sz="2200" b="1" dirty="0" smtClean="0"/>
              <a:t>Production </a:t>
            </a:r>
            <a:r>
              <a:rPr lang="en-US" sz="2200" b="1" dirty="0"/>
              <a:t>decisions </a:t>
            </a:r>
            <a:r>
              <a:rPr lang="en-US" sz="2200" dirty="0"/>
              <a:t>(what, how and for whom production should take place) </a:t>
            </a:r>
            <a:r>
              <a:rPr lang="en-US" sz="2200" dirty="0" smtClean="0"/>
              <a:t>are decided </a:t>
            </a:r>
            <a:r>
              <a:rPr lang="en-US" sz="2200" dirty="0"/>
              <a:t>by the government.</a:t>
            </a:r>
          </a:p>
          <a:p>
            <a:pPr marL="682625" indent="-290513">
              <a:buClr>
                <a:srgbClr val="00B050"/>
              </a:buClr>
              <a:buFont typeface="Arial" panose="020B0604020202020204" pitchFamily="34" charset="0"/>
              <a:buChar char="•"/>
            </a:pPr>
            <a:r>
              <a:rPr lang="en-US" sz="2200" dirty="0" smtClean="0"/>
              <a:t>Hence</a:t>
            </a:r>
            <a:r>
              <a:rPr lang="en-US" sz="2200" dirty="0"/>
              <a:t>, resources are controlled by the government on behalf of its citizens.</a:t>
            </a:r>
          </a:p>
          <a:p>
            <a:pPr marL="682625" indent="-290513">
              <a:buClr>
                <a:srgbClr val="00B050"/>
              </a:buClr>
              <a:buFont typeface="Arial" panose="020B0604020202020204" pitchFamily="34" charset="0"/>
              <a:buChar char="•"/>
            </a:pPr>
            <a:r>
              <a:rPr lang="en-US" sz="2200" b="1" dirty="0" smtClean="0"/>
              <a:t>Production </a:t>
            </a:r>
            <a:r>
              <a:rPr lang="en-US" sz="2200" b="1" dirty="0"/>
              <a:t>schedules </a:t>
            </a:r>
            <a:r>
              <a:rPr lang="en-US" sz="2200" dirty="0"/>
              <a:t>are devised on a long-term basis, such as 5-year plans.</a:t>
            </a:r>
          </a:p>
          <a:p>
            <a:pPr marL="682625" indent="-290513">
              <a:buClr>
                <a:srgbClr val="00B050"/>
              </a:buClr>
              <a:buFont typeface="Arial" panose="020B0604020202020204" pitchFamily="34" charset="0"/>
              <a:buChar char="•"/>
            </a:pPr>
            <a:r>
              <a:rPr lang="en-US" sz="2200" b="1" dirty="0" smtClean="0"/>
              <a:t>Wage </a:t>
            </a:r>
            <a:r>
              <a:rPr lang="en-US" sz="2200" b="1" dirty="0"/>
              <a:t>differentials </a:t>
            </a:r>
            <a:r>
              <a:rPr lang="en-US" sz="2200" dirty="0"/>
              <a:t>are minimal (i.e. </a:t>
            </a:r>
            <a:r>
              <a:rPr lang="en-US" sz="2200" dirty="0" smtClean="0"/>
              <a:t>Labour </a:t>
            </a:r>
            <a:r>
              <a:rPr lang="en-US" sz="2200" dirty="0"/>
              <a:t>is paid almost equally due to the </a:t>
            </a:r>
            <a:r>
              <a:rPr lang="en-US" sz="2200" dirty="0" smtClean="0"/>
              <a:t>belief in </a:t>
            </a:r>
            <a:r>
              <a:rPr lang="en-US" sz="2200" dirty="0"/>
              <a:t>equality).</a:t>
            </a:r>
          </a:p>
          <a:p>
            <a:pPr marL="682625" indent="-290513">
              <a:buClr>
                <a:srgbClr val="00B050"/>
              </a:buClr>
              <a:buFont typeface="Arial" panose="020B0604020202020204" pitchFamily="34" charset="0"/>
              <a:buChar char="•"/>
            </a:pPr>
            <a:r>
              <a:rPr lang="en-US" sz="2200" dirty="0" smtClean="0"/>
              <a:t>There </a:t>
            </a:r>
            <a:r>
              <a:rPr lang="en-US" sz="2200" dirty="0"/>
              <a:t>is minimal engagement in international trade (i.e. the </a:t>
            </a:r>
            <a:r>
              <a:rPr lang="en-US" sz="2200" dirty="0" smtClean="0"/>
              <a:t>government prefers the </a:t>
            </a:r>
            <a:r>
              <a:rPr lang="en-US" sz="2200" dirty="0"/>
              <a:t>economy to be self-sufficient).</a:t>
            </a:r>
            <a:endParaRPr lang="en-US" sz="2200" dirty="0">
              <a:solidFill>
                <a:srgbClr val="0070C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smtClean="0"/>
              <a:t>2.1 – Planned Economic System</a:t>
            </a:r>
            <a:endParaRPr lang="en-GB" sz="40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1775007"/>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443029"/>
          </a:xfrm>
          <a:prstGeom prst="rect">
            <a:avLst/>
          </a:prstGeom>
        </p:spPr>
        <p:txBody>
          <a:bodyPr wrap="square">
            <a:spAutoFit/>
          </a:bodyPr>
          <a:lstStyle/>
          <a:p>
            <a:pPr marL="347663" indent="-347663">
              <a:buClr>
                <a:srgbClr val="00B050"/>
              </a:buClr>
              <a:buFont typeface="Wingdings 3" panose="05040102010807070707" pitchFamily="18" charset="2"/>
              <a:buChar char=""/>
            </a:pPr>
            <a:r>
              <a:rPr lang="en-US" sz="1830" dirty="0" smtClean="0"/>
              <a:t>The </a:t>
            </a:r>
            <a:r>
              <a:rPr lang="en-US" sz="1830" dirty="0"/>
              <a:t>planned system has a number of </a:t>
            </a:r>
            <a:r>
              <a:rPr lang="en-US" sz="1830" dirty="0" smtClean="0"/>
              <a:t>advantages</a:t>
            </a:r>
            <a:r>
              <a:rPr lang="en-US" sz="1830" dirty="0"/>
              <a:t>:</a:t>
            </a:r>
          </a:p>
          <a:p>
            <a:pPr marL="682625" indent="-276225">
              <a:buClr>
                <a:srgbClr val="00B050"/>
              </a:buClr>
              <a:buFont typeface="Arial" panose="020B0604020202020204" pitchFamily="34" charset="0"/>
              <a:buChar char="•"/>
            </a:pPr>
            <a:r>
              <a:rPr lang="en-US" sz="1830" b="1" dirty="0" smtClean="0"/>
              <a:t>Economies </a:t>
            </a:r>
            <a:r>
              <a:rPr lang="en-US" sz="1830" b="1" dirty="0"/>
              <a:t>of scale </a:t>
            </a:r>
            <a:r>
              <a:rPr lang="en-US" sz="1830" dirty="0"/>
              <a:t>- Large state monopolies can </a:t>
            </a:r>
            <a:r>
              <a:rPr lang="en-US" sz="1830" dirty="0" smtClean="0"/>
              <a:t>achieve </a:t>
            </a:r>
            <a:r>
              <a:rPr lang="en-US" sz="1830" dirty="0"/>
              <a:t>huge cost savings </a:t>
            </a:r>
            <a:r>
              <a:rPr lang="en-US" sz="1830" dirty="0" smtClean="0"/>
              <a:t>known as </a:t>
            </a:r>
            <a:r>
              <a:rPr lang="en-US" sz="1830" dirty="0"/>
              <a:t>economies of </a:t>
            </a:r>
            <a:r>
              <a:rPr lang="en-US" sz="1830" dirty="0" smtClean="0"/>
              <a:t>scale. </a:t>
            </a:r>
            <a:r>
              <a:rPr lang="en-US" sz="1830" dirty="0"/>
              <a:t>This is achieved by operating on a </a:t>
            </a:r>
            <a:r>
              <a:rPr lang="en-US" sz="1830" dirty="0" smtClean="0"/>
              <a:t>very large </a:t>
            </a:r>
            <a:r>
              <a:rPr lang="en-US" sz="1830" dirty="0"/>
              <a:t>scale, such as a national supplier of electricity or postal services.</a:t>
            </a:r>
          </a:p>
          <a:p>
            <a:pPr marL="682625" indent="-276225">
              <a:buClr>
                <a:srgbClr val="00B050"/>
              </a:buClr>
              <a:buFont typeface="Arial" panose="020B0604020202020204" pitchFamily="34" charset="0"/>
              <a:buChar char="•"/>
            </a:pPr>
            <a:r>
              <a:rPr lang="en-US" sz="1830" b="1" dirty="0" smtClean="0"/>
              <a:t>Prevent </a:t>
            </a:r>
            <a:r>
              <a:rPr lang="en-US" sz="1830" b="1" dirty="0"/>
              <a:t>wastage </a:t>
            </a:r>
            <a:r>
              <a:rPr lang="en-US" sz="1830" dirty="0"/>
              <a:t>- Economists believe that competition can be wasteful in </a:t>
            </a:r>
            <a:r>
              <a:rPr lang="en-US" sz="1830" dirty="0" smtClean="0"/>
              <a:t>some instances </a:t>
            </a:r>
            <a:r>
              <a:rPr lang="en-US" sz="1830" dirty="0"/>
              <a:t>and so should be eliminated (for example, that national </a:t>
            </a:r>
            <a:r>
              <a:rPr lang="en-US" sz="1830" dirty="0" smtClean="0"/>
              <a:t>defense should be </a:t>
            </a:r>
            <a:r>
              <a:rPr lang="en-US" sz="1830" dirty="0"/>
              <a:t>placed under </a:t>
            </a:r>
            <a:r>
              <a:rPr lang="en-US" sz="1830" dirty="0" smtClean="0"/>
              <a:t>government </a:t>
            </a:r>
            <a:r>
              <a:rPr lang="en-US" sz="1830" dirty="0"/>
              <a:t>control). The state will only provide the goods </a:t>
            </a:r>
            <a:r>
              <a:rPr lang="en-US" sz="1830" dirty="0" smtClean="0"/>
              <a:t>and services </a:t>
            </a:r>
            <a:r>
              <a:rPr lang="en-US" sz="1830" dirty="0"/>
              <a:t>deemed necessary, so there </a:t>
            </a:r>
            <a:r>
              <a:rPr lang="en-US" sz="1830"/>
              <a:t>is </a:t>
            </a:r>
            <a:r>
              <a:rPr lang="en-US" sz="1830" smtClean="0"/>
              <a:t>less </a:t>
            </a:r>
            <a:r>
              <a:rPr lang="en-US" sz="1830" dirty="0"/>
              <a:t>wastage of scarce </a:t>
            </a:r>
            <a:r>
              <a:rPr lang="en-US" sz="1830" dirty="0" smtClean="0"/>
              <a:t>resources.</a:t>
            </a:r>
            <a:br>
              <a:rPr lang="en-US" sz="1830" dirty="0" smtClean="0"/>
            </a:br>
            <a:r>
              <a:rPr lang="en-US" sz="1830" dirty="0" smtClean="0"/>
              <a:t>For </a:t>
            </a:r>
            <a:r>
              <a:rPr lang="en-US" sz="1830" dirty="0"/>
              <a:t>example, some economists argue that </a:t>
            </a:r>
            <a:r>
              <a:rPr lang="en-US" sz="1830" dirty="0" smtClean="0"/>
              <a:t>excessive advertising </a:t>
            </a:r>
            <a:r>
              <a:rPr lang="en-US" sz="1830" dirty="0"/>
              <a:t>is </a:t>
            </a:r>
            <a:r>
              <a:rPr lang="en-US" sz="1830" dirty="0" smtClean="0"/>
              <a:t>wasteful; ultimately </a:t>
            </a:r>
            <a:r>
              <a:rPr lang="en-US" sz="1830" dirty="0"/>
              <a:t>it is the customer who pays for the marketing costs of a business (</a:t>
            </a:r>
            <a:r>
              <a:rPr lang="en-US" sz="1830" dirty="0" smtClean="0"/>
              <a:t>see the </a:t>
            </a:r>
            <a:r>
              <a:rPr lang="en-US" sz="1830" dirty="0"/>
              <a:t>Super Bowl case study below). A lack of competition also </a:t>
            </a:r>
            <a:r>
              <a:rPr lang="en-US" sz="1830" dirty="0" smtClean="0"/>
              <a:t>avoids </a:t>
            </a:r>
            <a:r>
              <a:rPr lang="en-US" sz="1830" dirty="0"/>
              <a:t>the </a:t>
            </a:r>
            <a:r>
              <a:rPr lang="en-US" sz="1830" dirty="0" smtClean="0"/>
              <a:t>drawbacks of </a:t>
            </a:r>
            <a:r>
              <a:rPr lang="en-US" sz="1830" dirty="0"/>
              <a:t>bankruptcies (the collapse of businesses).</a:t>
            </a:r>
          </a:p>
          <a:p>
            <a:pPr marL="682625" indent="-276225">
              <a:buClr>
                <a:srgbClr val="00B050"/>
              </a:buClr>
              <a:buFont typeface="Arial" panose="020B0604020202020204" pitchFamily="34" charset="0"/>
              <a:buChar char="•"/>
            </a:pPr>
            <a:r>
              <a:rPr lang="en-US" sz="1830" b="1" dirty="0" smtClean="0"/>
              <a:t>Social </a:t>
            </a:r>
            <a:r>
              <a:rPr lang="en-US" sz="1830" b="1" dirty="0"/>
              <a:t>equality </a:t>
            </a:r>
            <a:r>
              <a:rPr lang="en-US" sz="1830" dirty="0"/>
              <a:t>- A planned economic. system enables basic needs to be met </a:t>
            </a:r>
            <a:r>
              <a:rPr lang="en-US" sz="1830" dirty="0" smtClean="0"/>
              <a:t>for everyone </a:t>
            </a:r>
            <a:r>
              <a:rPr lang="en-US" sz="1830" dirty="0"/>
              <a:t>in society. For example, everyone in society has access to education, </a:t>
            </a:r>
            <a:r>
              <a:rPr lang="en-US" sz="1830" dirty="0" smtClean="0"/>
              <a:t>health care </a:t>
            </a:r>
            <a:r>
              <a:rPr lang="en-US" sz="1830" dirty="0"/>
              <a:t>and employment. By contrast, in capitalist (</a:t>
            </a:r>
            <a:r>
              <a:rPr lang="en-US" sz="1830" dirty="0" smtClean="0"/>
              <a:t>free-market</a:t>
            </a:r>
            <a:r>
              <a:rPr lang="en-US" sz="1830" dirty="0"/>
              <a:t>) economies, production </a:t>
            </a:r>
            <a:r>
              <a:rPr lang="en-US" sz="1830" dirty="0" smtClean="0"/>
              <a:t>is geared disproportionately </a:t>
            </a:r>
            <a:r>
              <a:rPr lang="en-US" sz="1830" dirty="0"/>
              <a:t>towards those with high incomes and wealth.</a:t>
            </a:r>
          </a:p>
        </p:txBody>
      </p:sp>
      <p:sp>
        <p:nvSpPr>
          <p:cNvPr id="8" name="Title 2"/>
          <p:cNvSpPr>
            <a:spLocks noGrp="1"/>
          </p:cNvSpPr>
          <p:nvPr>
            <p:ph type="title"/>
          </p:nvPr>
        </p:nvSpPr>
        <p:spPr>
          <a:xfrm>
            <a:off x="70266" y="72008"/>
            <a:ext cx="8859452" cy="548680"/>
          </a:xfrm>
        </p:spPr>
        <p:txBody>
          <a:bodyPr>
            <a:noAutofit/>
          </a:bodyPr>
          <a:lstStyle/>
          <a:p>
            <a:r>
              <a:rPr lang="en-US" sz="3200" dirty="0" smtClean="0"/>
              <a:t>2.1 – Planned Economic System - Advantages</a:t>
            </a:r>
            <a:endParaRPr lang="en-GB" sz="32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175386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403018"/>
          </a:xfrm>
          <a:prstGeom prst="rect">
            <a:avLst/>
          </a:prstGeom>
        </p:spPr>
        <p:txBody>
          <a:bodyPr wrap="square">
            <a:spAutoFit/>
          </a:bodyPr>
          <a:lstStyle/>
          <a:p>
            <a:pPr marL="347663" indent="-333375">
              <a:buClr>
                <a:srgbClr val="00B050"/>
              </a:buClr>
              <a:buFont typeface="Arial" panose="020B0604020202020204" pitchFamily="34" charset="0"/>
              <a:buChar char="•"/>
            </a:pPr>
            <a:r>
              <a:rPr lang="en-US" sz="2050" dirty="0" smtClean="0"/>
              <a:t>Prices </a:t>
            </a:r>
            <a:r>
              <a:rPr lang="en-US" sz="2050" dirty="0"/>
              <a:t>do nor need to be excessively high either, as private firms do nor exist </a:t>
            </a:r>
            <a:r>
              <a:rPr lang="en-US" sz="2050" dirty="0" smtClean="0"/>
              <a:t>to </a:t>
            </a:r>
            <a:r>
              <a:rPr lang="en-US" sz="2050" dirty="0" err="1" smtClean="0"/>
              <a:t>maximise</a:t>
            </a:r>
            <a:r>
              <a:rPr lang="en-US" sz="2050" dirty="0" smtClean="0"/>
              <a:t> profits. </a:t>
            </a:r>
            <a:r>
              <a:rPr lang="en-US" sz="2050" dirty="0"/>
              <a:t>Hence, in command economies, there is far </a:t>
            </a:r>
            <a:r>
              <a:rPr lang="en-US" sz="2050" dirty="0" smtClean="0"/>
              <a:t>less inequality </a:t>
            </a:r>
            <a:r>
              <a:rPr lang="en-US" sz="2050" dirty="0"/>
              <a:t>in income and wealth distribution.</a:t>
            </a:r>
          </a:p>
          <a:p>
            <a:pPr marL="347663" indent="-333375">
              <a:buClr>
                <a:srgbClr val="00B050"/>
              </a:buClr>
              <a:buFont typeface="Arial" panose="020B0604020202020204" pitchFamily="34" charset="0"/>
              <a:buChar char="•"/>
            </a:pPr>
            <a:r>
              <a:rPr lang="en-US" sz="2050" b="1" dirty="0" smtClean="0"/>
              <a:t>Social </a:t>
            </a:r>
            <a:r>
              <a:rPr lang="en-US" sz="2050" b="1" dirty="0"/>
              <a:t>protection</a:t>
            </a:r>
            <a:r>
              <a:rPr lang="en-US" sz="2050" dirty="0"/>
              <a:t> - In a planned economic system, government rules </a:t>
            </a:r>
            <a:r>
              <a:rPr lang="en-US" sz="2050" dirty="0" smtClean="0"/>
              <a:t>and regulations </a:t>
            </a:r>
            <a:r>
              <a:rPr lang="en-US" sz="2050" dirty="0"/>
              <a:t>are used to protect consumers and producers. For example, </a:t>
            </a:r>
            <a:r>
              <a:rPr lang="en-US" sz="2050" dirty="0" smtClean="0"/>
              <a:t>there may </a:t>
            </a:r>
            <a:r>
              <a:rPr lang="en-US" sz="2050" dirty="0"/>
              <a:t>be strict laws </a:t>
            </a:r>
            <a:r>
              <a:rPr lang="en-US" sz="2050" dirty="0" smtClean="0"/>
              <a:t>that </a:t>
            </a:r>
            <a:r>
              <a:rPr lang="en-US" sz="2050" dirty="0"/>
              <a:t>constrain economic growth in order to protect </a:t>
            </a:r>
            <a:r>
              <a:rPr lang="en-US" sz="2050" dirty="0" smtClean="0"/>
              <a:t>the environment </a:t>
            </a:r>
            <a:r>
              <a:rPr lang="en-US" sz="2050" dirty="0"/>
              <a:t>by conserving non-renewable resources, or to minimise </a:t>
            </a:r>
            <a:r>
              <a:rPr lang="en-US" sz="2050" dirty="0" smtClean="0"/>
              <a:t>the impact </a:t>
            </a:r>
            <a:r>
              <a:rPr lang="en-US" sz="2050" dirty="0"/>
              <a:t>of negative externalities such as pollution </a:t>
            </a:r>
            <a:r>
              <a:rPr lang="en-US" sz="2050" dirty="0" smtClean="0"/>
              <a:t>caused by economic </a:t>
            </a:r>
            <a:r>
              <a:rPr lang="en-US" sz="2050" dirty="0"/>
              <a:t>activity.</a:t>
            </a:r>
          </a:p>
          <a:p>
            <a:pPr marL="347663" indent="-333375">
              <a:buClr>
                <a:srgbClr val="00B050"/>
              </a:buClr>
              <a:buFont typeface="Arial" panose="020B0604020202020204" pitchFamily="34" charset="0"/>
              <a:buChar char="•"/>
            </a:pPr>
            <a:r>
              <a:rPr lang="en-US" sz="2050" b="1" dirty="0" smtClean="0"/>
              <a:t>Employment </a:t>
            </a:r>
            <a:r>
              <a:rPr lang="en-US" sz="2050" b="1" dirty="0"/>
              <a:t>of </a:t>
            </a:r>
            <a:r>
              <a:rPr lang="en-US" sz="2050" b="1" dirty="0" smtClean="0"/>
              <a:t>resources</a:t>
            </a:r>
            <a:r>
              <a:rPr lang="en-US" sz="2050" dirty="0" smtClean="0"/>
              <a:t> </a:t>
            </a:r>
            <a:r>
              <a:rPr lang="en-US" sz="2050" dirty="0"/>
              <a:t>- </a:t>
            </a:r>
            <a:r>
              <a:rPr lang="en-US" sz="2050" dirty="0" smtClean="0"/>
              <a:t>Careful state </a:t>
            </a:r>
            <a:r>
              <a:rPr lang="en-US" sz="2050" dirty="0"/>
              <a:t>control and planning can ensure </a:t>
            </a:r>
            <a:r>
              <a:rPr lang="en-US" sz="2050" dirty="0" smtClean="0"/>
              <a:t>that factors </a:t>
            </a:r>
            <a:r>
              <a:rPr lang="en-US" sz="2050" dirty="0"/>
              <a:t>of production </a:t>
            </a:r>
            <a:r>
              <a:rPr lang="en-US" sz="2050" dirty="0" smtClean="0"/>
              <a:t>are </a:t>
            </a:r>
            <a:r>
              <a:rPr lang="en-US" sz="2050" dirty="0"/>
              <a:t>fully </a:t>
            </a:r>
            <a:r>
              <a:rPr lang="en-US" sz="2050" dirty="0" err="1"/>
              <a:t>utilised</a:t>
            </a:r>
            <a:r>
              <a:rPr lang="en-US" sz="2050" dirty="0"/>
              <a:t>. Thus, full employment </a:t>
            </a:r>
            <a:r>
              <a:rPr lang="en-US" sz="2050" dirty="0" smtClean="0"/>
              <a:t>of resources </a:t>
            </a:r>
            <a:r>
              <a:rPr lang="en-US" sz="2050" dirty="0"/>
              <a:t>can be maintained and economic growth can be </a:t>
            </a:r>
            <a:r>
              <a:rPr lang="en-US" sz="2050" dirty="0" smtClean="0"/>
              <a:t>planned.</a:t>
            </a:r>
            <a:br>
              <a:rPr lang="en-US" sz="2050" dirty="0" smtClean="0"/>
            </a:br>
            <a:r>
              <a:rPr lang="en-US" sz="2050" dirty="0" smtClean="0"/>
              <a:t>For </a:t>
            </a:r>
            <a:r>
              <a:rPr lang="en-US" sz="2050" dirty="0"/>
              <a:t>example, the People's Bank of China controls the </a:t>
            </a:r>
            <a:r>
              <a:rPr lang="en-US" sz="2050" dirty="0" smtClean="0"/>
              <a:t>country's </a:t>
            </a:r>
            <a:r>
              <a:rPr lang="en-US" sz="2050" dirty="0"/>
              <a:t>money </a:t>
            </a:r>
            <a:r>
              <a:rPr lang="en-US" sz="2050" dirty="0" smtClean="0"/>
              <a:t>supply by </a:t>
            </a:r>
            <a:r>
              <a:rPr lang="en-US" sz="2050" dirty="0"/>
              <a:t>limiting the amount of money that individuals can transfer </a:t>
            </a:r>
            <a:r>
              <a:rPr lang="en-US" sz="2050" dirty="0" smtClean="0"/>
              <a:t>each day </a:t>
            </a:r>
            <a:r>
              <a:rPr lang="en-US" sz="2050" dirty="0"/>
              <a:t>(</a:t>
            </a:r>
            <a:r>
              <a:rPr lang="en-US" sz="2050" dirty="0" smtClean="0"/>
              <a:t>currently </a:t>
            </a:r>
            <a:r>
              <a:rPr lang="en-US" sz="2050" dirty="0"/>
              <a:t>capped </a:t>
            </a:r>
            <a:r>
              <a:rPr lang="en-US" sz="2050" dirty="0" smtClean="0"/>
              <a:t>at </a:t>
            </a:r>
            <a:r>
              <a:rPr lang="en-US" sz="2050" dirty="0"/>
              <a:t>20000 yuan - or approximately $3180) per </a:t>
            </a:r>
            <a:r>
              <a:rPr lang="en-US" sz="2050" dirty="0" smtClean="0"/>
              <a:t>individual customer </a:t>
            </a:r>
            <a:r>
              <a:rPr lang="en-US" sz="2050" dirty="0"/>
              <a:t>per day.</a:t>
            </a:r>
          </a:p>
        </p:txBody>
      </p:sp>
      <p:sp>
        <p:nvSpPr>
          <p:cNvPr id="8" name="Title 2"/>
          <p:cNvSpPr>
            <a:spLocks noGrp="1"/>
          </p:cNvSpPr>
          <p:nvPr>
            <p:ph type="title"/>
          </p:nvPr>
        </p:nvSpPr>
        <p:spPr>
          <a:xfrm>
            <a:off x="70266" y="72008"/>
            <a:ext cx="8859452" cy="548680"/>
          </a:xfrm>
        </p:spPr>
        <p:txBody>
          <a:bodyPr>
            <a:noAutofit/>
          </a:bodyPr>
          <a:lstStyle/>
          <a:p>
            <a:r>
              <a:rPr lang="en-US" sz="3200" dirty="0" smtClean="0"/>
              <a:t>2.1 – Planned Economic System - Advantages</a:t>
            </a:r>
            <a:endParaRPr lang="en-GB" sz="32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14</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803563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264696" cy="5493812"/>
          </a:xfrm>
          <a:prstGeom prst="rect">
            <a:avLst/>
          </a:prstGeom>
        </p:spPr>
        <p:txBody>
          <a:bodyPr wrap="square">
            <a:spAutoFit/>
          </a:bodyPr>
          <a:lstStyle/>
          <a:p>
            <a:pPr marL="14288">
              <a:buClr>
                <a:srgbClr val="00B050"/>
              </a:buClr>
            </a:pPr>
            <a:r>
              <a:rPr lang="en-US" sz="2700" b="1" dirty="0">
                <a:solidFill>
                  <a:srgbClr val="0070C0"/>
                </a:solidFill>
              </a:rPr>
              <a:t>Case Study: The Super Bowl</a:t>
            </a:r>
          </a:p>
          <a:p>
            <a:pPr marL="357188" indent="-342900">
              <a:buClr>
                <a:srgbClr val="00B050"/>
              </a:buClr>
              <a:buFont typeface="Wingdings 3" panose="05040102010807070707" pitchFamily="18" charset="2"/>
              <a:buChar char=""/>
            </a:pPr>
            <a:r>
              <a:rPr lang="en-US" sz="2700" dirty="0">
                <a:solidFill>
                  <a:srgbClr val="0070C0"/>
                </a:solidFill>
              </a:rPr>
              <a:t>The saying that 'time is money' really does apply in the world of advertising. The </a:t>
            </a:r>
            <a:r>
              <a:rPr lang="en-US" sz="2700" dirty="0" smtClean="0">
                <a:solidFill>
                  <a:srgbClr val="0070C0"/>
                </a:solidFill>
              </a:rPr>
              <a:t>2013 Super </a:t>
            </a:r>
            <a:r>
              <a:rPr lang="en-US" sz="2700" dirty="0">
                <a:solidFill>
                  <a:srgbClr val="0070C0"/>
                </a:solidFill>
              </a:rPr>
              <a:t>Bowl -America's biggest sporting bonanza - demanded a record </a:t>
            </a:r>
            <a:r>
              <a:rPr lang="en-US" sz="2700" dirty="0" smtClean="0">
                <a:solidFill>
                  <a:srgbClr val="0070C0"/>
                </a:solidFill>
              </a:rPr>
              <a:t>$4 </a:t>
            </a:r>
            <a:r>
              <a:rPr lang="en-US" sz="2700" dirty="0">
                <a:solidFill>
                  <a:srgbClr val="0070C0"/>
                </a:solidFill>
              </a:rPr>
              <a:t>million </a:t>
            </a:r>
            <a:r>
              <a:rPr lang="en-US" sz="2700" dirty="0" smtClean="0">
                <a:solidFill>
                  <a:srgbClr val="0070C0"/>
                </a:solidFill>
              </a:rPr>
              <a:t>for companies to air their 30-second commercial!</a:t>
            </a:r>
          </a:p>
          <a:p>
            <a:pPr marL="14288">
              <a:buClr>
                <a:srgbClr val="00B050"/>
              </a:buClr>
            </a:pPr>
            <a:r>
              <a:rPr lang="en-US" sz="2700" b="1" dirty="0">
                <a:solidFill>
                  <a:srgbClr val="FF0000"/>
                </a:solidFill>
              </a:rPr>
              <a:t>Activity</a:t>
            </a:r>
          </a:p>
          <a:p>
            <a:pPr marL="357188" indent="-342900">
              <a:buClr>
                <a:srgbClr val="00B050"/>
              </a:buClr>
              <a:buFont typeface="Wingdings 3" panose="05040102010807070707" pitchFamily="18" charset="2"/>
              <a:buChar char=""/>
            </a:pPr>
            <a:r>
              <a:rPr lang="en-US" sz="2700" dirty="0">
                <a:solidFill>
                  <a:srgbClr val="FF0000"/>
                </a:solidFill>
              </a:rPr>
              <a:t>Refer to the case study above. Discuss how decision-makers could possibly justify </a:t>
            </a:r>
            <a:r>
              <a:rPr lang="en-US" sz="2700" dirty="0" smtClean="0">
                <a:solidFill>
                  <a:srgbClr val="FF0000"/>
                </a:solidFill>
              </a:rPr>
              <a:t>spending $4 </a:t>
            </a:r>
            <a:r>
              <a:rPr lang="en-US" sz="2700" dirty="0">
                <a:solidFill>
                  <a:srgbClr val="FF0000"/>
                </a:solidFill>
              </a:rPr>
              <a:t>million on a 30-second advertising commercial.</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2.1 – Planned Economic System</a:t>
            </a:r>
            <a:endParaRPr lang="en-GB" sz="3600" dirty="0"/>
          </a:p>
        </p:txBody>
      </p:sp>
      <p:pic>
        <p:nvPicPr>
          <p:cNvPr id="2050" name="Picture 2" descr="Image result for adverts at the superbowl stadium"/>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16216" y="1078984"/>
            <a:ext cx="2304256" cy="129614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dverts at the superbowl stadium"/>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516216" y="2780928"/>
            <a:ext cx="2304256" cy="1728192"/>
          </a:xfrm>
          <a:prstGeom prst="rect">
            <a:avLst/>
          </a:prstGeom>
          <a:noFill/>
          <a:extLst>
            <a:ext uri="{909E8E84-426E-40DD-AFC4-6F175D3DCCD1}">
              <a14:hiddenFill xmlns:a14="http://schemas.microsoft.com/office/drawing/2010/main">
                <a:solidFill>
                  <a:srgbClr val="FFFFFF"/>
                </a:solidFill>
              </a14:hiddenFill>
            </a:ext>
          </a:extLst>
        </p:spPr>
      </p:pic>
      <p:pic>
        <p:nvPicPr>
          <p:cNvPr id="2" name="Top 10 Best Super Bowl 50 Commercials (2016 Funniest Ad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516216" y="4900518"/>
            <a:ext cx="2304256" cy="1295132"/>
          </a:xfrm>
          <a:prstGeom prst="rect">
            <a:avLst/>
          </a:prstGeom>
        </p:spPr>
      </p:pic>
      <p:sp>
        <p:nvSpPr>
          <p:cNvPr id="3" name="TextBox 2">
            <a:hlinkClick r:id="rId8" action="ppaction://hlinkfile"/>
          </p:cNvPr>
          <p:cNvSpPr txBox="1"/>
          <p:nvPr/>
        </p:nvSpPr>
        <p:spPr>
          <a:xfrm>
            <a:off x="6948264" y="6228020"/>
            <a:ext cx="1569660" cy="369332"/>
          </a:xfrm>
          <a:prstGeom prst="rect">
            <a:avLst/>
          </a:prstGeom>
          <a:noFill/>
        </p:spPr>
        <p:txBody>
          <a:bodyPr wrap="none" rtlCol="0">
            <a:spAutoFit/>
          </a:bodyPr>
          <a:lstStyle/>
          <a:p>
            <a:r>
              <a:rPr lang="en-GB" dirty="0" smtClean="0"/>
              <a:t>Or Click Here</a:t>
            </a:r>
            <a:endParaRPr lang="en-GB" dirty="0"/>
          </a:p>
        </p:txBody>
      </p:sp>
      <p:sp>
        <p:nvSpPr>
          <p:cNvPr id="9" name="Round Same Side Corner Rectangle 8">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14</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163442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Course Specification</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2127972850"/>
              </p:ext>
            </p:extLst>
          </p:nvPr>
        </p:nvGraphicFramePr>
        <p:xfrm>
          <a:off x="251520" y="1086239"/>
          <a:ext cx="8568952" cy="5541264"/>
        </p:xfrm>
        <a:graphic>
          <a:graphicData uri="http://schemas.openxmlformats.org/drawingml/2006/table">
            <a:tbl>
              <a:tblPr firstRow="1" bandRow="1">
                <a:tableStyleId>{5C22544A-7EE6-4342-B048-85BDC9FD1C3A}</a:tableStyleId>
              </a:tblPr>
              <a:tblGrid>
                <a:gridCol w="2808312"/>
                <a:gridCol w="5760640"/>
              </a:tblGrid>
              <a:tr h="244305">
                <a:tc>
                  <a:txBody>
                    <a:bodyPr/>
                    <a:lstStyle/>
                    <a:p>
                      <a:r>
                        <a:rPr lang="en-GB" sz="1290" dirty="0" smtClean="0">
                          <a:latin typeface="Arial" panose="020B0604020202020204" pitchFamily="34" charset="0"/>
                          <a:cs typeface="Arial" panose="020B0604020202020204" pitchFamily="34" charset="0"/>
                        </a:rPr>
                        <a:t>Section</a:t>
                      </a:r>
                      <a:endParaRPr lang="en-GB" sz="1290" dirty="0">
                        <a:latin typeface="Arial" panose="020B0604020202020204" pitchFamily="34" charset="0"/>
                        <a:cs typeface="Arial" panose="020B0604020202020204" pitchFamily="34" charset="0"/>
                      </a:endParaRPr>
                    </a:p>
                  </a:txBody>
                  <a:tcPr/>
                </a:tc>
                <a:tc>
                  <a:txBody>
                    <a:bodyPr/>
                    <a:lstStyle/>
                    <a:p>
                      <a:r>
                        <a:rPr lang="en-GB" sz="1290" dirty="0" smtClean="0">
                          <a:latin typeface="Arial" panose="020B0604020202020204" pitchFamily="34" charset="0"/>
                          <a:cs typeface="Arial" panose="020B0604020202020204" pitchFamily="34" charset="0"/>
                        </a:rPr>
                        <a:t>Topics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a:pPr>
                      <a:r>
                        <a:rPr lang="en-US" sz="1290" dirty="0" smtClean="0">
                          <a:latin typeface="Arial" panose="020B0604020202020204" pitchFamily="34" charset="0"/>
                          <a:cs typeface="Arial" panose="020B0604020202020204" pitchFamily="34" charset="0"/>
                        </a:rPr>
                        <a:t>Basic economic problem: choice and the allocation of resources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economic problem • factors of production • opportunity cost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resource allocation • choice • production possibility curves.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2"/>
                      </a:pPr>
                      <a:r>
                        <a:rPr lang="en-US" sz="1290" dirty="0" smtClean="0">
                          <a:latin typeface="Arial" panose="020B0604020202020204" pitchFamily="34" charset="0"/>
                          <a:cs typeface="Arial" panose="020B0604020202020204" pitchFamily="34" charset="0"/>
                        </a:rPr>
                        <a:t>The allocation of resources: how the market works; market failure</a:t>
                      </a:r>
                      <a:endParaRPr lang="en-GB" sz="129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90" dirty="0" smtClean="0">
                          <a:latin typeface="Arial" panose="020B0604020202020204" pitchFamily="34" charset="0"/>
                          <a:cs typeface="Arial" panose="020B0604020202020204" pitchFamily="34" charset="0"/>
                        </a:rPr>
                        <a:t>• market and mixed economic systems • demand and supply analysis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price elasticity • market failure • social and private costs and benefits</a:t>
                      </a:r>
                      <a:endParaRPr lang="en-GB" sz="1290" dirty="0">
                        <a:latin typeface="Arial" panose="020B0604020202020204" pitchFamily="34" charset="0"/>
                        <a:cs typeface="Arial" panose="020B0604020202020204" pitchFamily="34" charset="0"/>
                      </a:endParaRPr>
                    </a:p>
                  </a:txBody>
                  <a:tcPr>
                    <a:solidFill>
                      <a:srgbClr val="FFC000"/>
                    </a:solidFill>
                  </a:tcPr>
                </a:tc>
              </a:tr>
              <a:tr h="244305">
                <a:tc>
                  <a:txBody>
                    <a:bodyPr/>
                    <a:lstStyle/>
                    <a:p>
                      <a:pPr marL="228600" indent="-228600">
                        <a:buFont typeface="+mj-lt"/>
                        <a:buAutoNum type="arabicPeriod" startAt="3"/>
                      </a:pPr>
                      <a:r>
                        <a:rPr lang="en-US" sz="1290" dirty="0" smtClean="0">
                          <a:latin typeface="Arial" panose="020B0604020202020204" pitchFamily="34" charset="0"/>
                          <a:cs typeface="Arial" panose="020B0604020202020204" pitchFamily="34" charset="0"/>
                        </a:rPr>
                        <a:t>The individual as producer, consumer and borrower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functions of money • exchange • central banks, stock exchanges and commercial banks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labour market • motives for spending, saving and borrowing.</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4"/>
                      </a:pPr>
                      <a:r>
                        <a:rPr lang="en-US" sz="1290" dirty="0" smtClean="0">
                          <a:latin typeface="Arial" panose="020B0604020202020204" pitchFamily="34" charset="0"/>
                          <a:cs typeface="Arial" panose="020B0604020202020204" pitchFamily="34" charset="0"/>
                        </a:rPr>
                        <a:t>The private firm as producer and employer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types and sizes of business organisation • demand for factors of production • costs and revenue • profit </a:t>
                      </a:r>
                      <a:r>
                        <a:rPr lang="en-US" sz="1290" dirty="0" err="1" smtClean="0">
                          <a:latin typeface="Arial" panose="020B0604020202020204" pitchFamily="34" charset="0"/>
                          <a:cs typeface="Arial" panose="020B0604020202020204" pitchFamily="34" charset="0"/>
                        </a:rPr>
                        <a:t>maximisation</a:t>
                      </a:r>
                      <a:r>
                        <a:rPr lang="en-US" sz="1290" dirty="0" smtClean="0">
                          <a:latin typeface="Arial" panose="020B0604020202020204" pitchFamily="34" charset="0"/>
                          <a:cs typeface="Arial" panose="020B0604020202020204" pitchFamily="34" charset="0"/>
                        </a:rPr>
                        <a:t> and other business goals • perfect competition • monopoly • advantages and disadvantages of increased scale.</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5"/>
                      </a:pPr>
                      <a:r>
                        <a:rPr lang="en-US" sz="1290" dirty="0" smtClean="0">
                          <a:latin typeface="Arial" panose="020B0604020202020204" pitchFamily="34" charset="0"/>
                          <a:cs typeface="Arial" panose="020B0604020202020204" pitchFamily="34" charset="0"/>
                        </a:rPr>
                        <a:t>Role of government in economy</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government as a producer and an employer • aims of government economic policy • fiscal, monetary and supply-side policies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types of taxation • possible policy conflicts • government’s influence on private producers.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6"/>
                      </a:pPr>
                      <a:r>
                        <a:rPr lang="en-GB" sz="1290" dirty="0" smtClean="0">
                          <a:latin typeface="Arial" panose="020B0604020202020204" pitchFamily="34" charset="0"/>
                          <a:cs typeface="Arial" panose="020B0604020202020204" pitchFamily="34" charset="0"/>
                        </a:rPr>
                        <a:t>Economic indicators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price indices • inflation and deflation • employment and unemployment • GDP, economic growth and recession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GDP and other measures of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7"/>
                      </a:pPr>
                      <a:r>
                        <a:rPr lang="en-US" sz="1290" dirty="0" smtClean="0">
                          <a:latin typeface="Arial" panose="020B0604020202020204" pitchFamily="34" charset="0"/>
                          <a:cs typeface="Arial" panose="020B0604020202020204" pitchFamily="34" charset="0"/>
                        </a:rPr>
                        <a:t>Developed and developing economies: trends in production, population and living standards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developed and developing countries • absolute and relative poverty • alleviating poverty • population growth • differences in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8"/>
                      </a:pPr>
                      <a:r>
                        <a:rPr lang="en-GB" sz="1290" dirty="0" smtClean="0">
                          <a:latin typeface="Arial" panose="020B0604020202020204" pitchFamily="34" charset="0"/>
                          <a:cs typeface="Arial" panose="020B0604020202020204" pitchFamily="34" charset="0"/>
                        </a:rPr>
                        <a:t>International aspects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a:t>
                      </a:r>
                      <a:r>
                        <a:rPr lang="en-US" sz="1290" dirty="0" err="1" smtClean="0">
                          <a:latin typeface="Arial" panose="020B0604020202020204" pitchFamily="34" charset="0"/>
                          <a:cs typeface="Arial" panose="020B0604020202020204" pitchFamily="34" charset="0"/>
                        </a:rPr>
                        <a:t>specialisation</a:t>
                      </a:r>
                      <a:r>
                        <a:rPr lang="en-US" sz="1290" dirty="0" smtClean="0">
                          <a:latin typeface="Arial" panose="020B0604020202020204" pitchFamily="34" charset="0"/>
                          <a:cs typeface="Arial" panose="020B0604020202020204" pitchFamily="34" charset="0"/>
                        </a:rPr>
                        <a:t> • current account of the balance of payments • current account deficits and surpluses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exchange rate fluctuations • protectionism and free trade.</a:t>
                      </a:r>
                      <a:endParaRPr lang="en-GB" sz="129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2459473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5353"/>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675" dirty="0" smtClean="0"/>
              <a:t>The </a:t>
            </a:r>
            <a:r>
              <a:rPr lang="en-US" sz="1675" dirty="0"/>
              <a:t>planned system suffers from a number of disadvantages:</a:t>
            </a:r>
          </a:p>
          <a:p>
            <a:pPr marL="620713" indent="-263525">
              <a:buClr>
                <a:srgbClr val="00B050"/>
              </a:buClr>
              <a:buFont typeface="Arial" panose="020B0604020202020204" pitchFamily="34" charset="0"/>
              <a:buChar char="•"/>
            </a:pPr>
            <a:r>
              <a:rPr lang="en-US" sz="1675" b="1" dirty="0" smtClean="0"/>
              <a:t>Lack of </a:t>
            </a:r>
            <a:r>
              <a:rPr lang="en-US" sz="1675" b="1" dirty="0"/>
              <a:t>economic freedom </a:t>
            </a:r>
            <a:r>
              <a:rPr lang="en-US" sz="1675" dirty="0"/>
              <a:t>- As the stare plans all production </a:t>
            </a:r>
            <a:r>
              <a:rPr lang="en-US" sz="1675" dirty="0" smtClean="0"/>
              <a:t>decisions, individuals </a:t>
            </a:r>
            <a:r>
              <a:rPr lang="en-US" sz="1675" dirty="0"/>
              <a:t>do nor ha\'e economic freedom to choose from competing goods </a:t>
            </a:r>
            <a:r>
              <a:rPr lang="en-US" sz="1675" dirty="0" smtClean="0"/>
              <a:t>and services</a:t>
            </a:r>
            <a:r>
              <a:rPr lang="en-US" sz="1675" dirty="0"/>
              <a:t>. They also Jack career choices, as the government allocates jobs based </a:t>
            </a:r>
            <a:r>
              <a:rPr lang="en-US" sz="1675" dirty="0" smtClean="0"/>
              <a:t>on production </a:t>
            </a:r>
            <a:r>
              <a:rPr lang="en-US" sz="1675" dirty="0"/>
              <a:t>schedules and Jong-term plans for the economy. As the </a:t>
            </a:r>
            <a:r>
              <a:rPr lang="en-US" sz="1675" dirty="0" smtClean="0"/>
              <a:t>government prefers to be </a:t>
            </a:r>
            <a:r>
              <a:rPr lang="en-US" sz="1675" dirty="0"/>
              <a:t>self-sufficient by having strict controls on imports, this </a:t>
            </a:r>
            <a:r>
              <a:rPr lang="en-US" sz="1675" dirty="0" smtClean="0"/>
              <a:t>causes retaliation </a:t>
            </a:r>
            <a:r>
              <a:rPr lang="en-US" sz="1675" dirty="0"/>
              <a:t>from other countries, which restrict exports from the </a:t>
            </a:r>
            <a:r>
              <a:rPr lang="en-US" sz="1675" dirty="0" smtClean="0"/>
              <a:t>command economy</a:t>
            </a:r>
            <a:r>
              <a:rPr lang="en-US" sz="1675" dirty="0"/>
              <a:t>.</a:t>
            </a:r>
          </a:p>
          <a:p>
            <a:pPr marL="620713" indent="-263525">
              <a:buClr>
                <a:srgbClr val="00B050"/>
              </a:buClr>
              <a:buFont typeface="Arial" panose="020B0604020202020204" pitchFamily="34" charset="0"/>
              <a:buChar char="•"/>
            </a:pPr>
            <a:r>
              <a:rPr lang="en-US" sz="1675" b="1" dirty="0" smtClean="0"/>
              <a:t>Lack </a:t>
            </a:r>
            <a:r>
              <a:rPr lang="en-US" sz="1675" b="1" dirty="0"/>
              <a:t>of incentives </a:t>
            </a:r>
            <a:r>
              <a:rPr lang="en-US" sz="1675" dirty="0"/>
              <a:t>- As resources, jobs, goods and services are </a:t>
            </a:r>
            <a:r>
              <a:rPr lang="en-US" sz="1675" dirty="0" smtClean="0"/>
              <a:t>determined (planned</a:t>
            </a:r>
            <a:r>
              <a:rPr lang="en-US" sz="1675" dirty="0"/>
              <a:t>) by the government, there is a lack </a:t>
            </a:r>
            <a:r>
              <a:rPr lang="en-US" sz="1675" dirty="0" smtClean="0"/>
              <a:t>of incentive </a:t>
            </a:r>
            <a:r>
              <a:rPr lang="en-US" sz="1675" dirty="0"/>
              <a:t>to be innovative. </a:t>
            </a:r>
            <a:r>
              <a:rPr lang="en-US" sz="1675" dirty="0" smtClean="0"/>
              <a:t>For example</a:t>
            </a:r>
            <a:r>
              <a:rPr lang="en-US" sz="1675" dirty="0"/>
              <a:t>, the lack of competition </a:t>
            </a:r>
            <a:r>
              <a:rPr lang="en-US" sz="1675" dirty="0" smtClean="0"/>
              <a:t>or the </a:t>
            </a:r>
            <a:r>
              <a:rPr lang="en-US" sz="1675" dirty="0"/>
              <a:t>absence </a:t>
            </a:r>
            <a:r>
              <a:rPr lang="en-US" sz="1675" dirty="0" smtClean="0"/>
              <a:t>of a </a:t>
            </a:r>
            <a:r>
              <a:rPr lang="en-US" sz="1675" dirty="0"/>
              <a:t>profit motive for firms </a:t>
            </a:r>
            <a:r>
              <a:rPr lang="en-US" sz="1675" dirty="0" smtClean="0"/>
              <a:t>means there </a:t>
            </a:r>
            <a:r>
              <a:rPr lang="en-US" sz="1675" dirty="0"/>
              <a:t>is less of an incentive to produce more goods and services or to </a:t>
            </a:r>
            <a:r>
              <a:rPr lang="en-US" sz="1675" dirty="0" smtClean="0"/>
              <a:t>produce these </a:t>
            </a:r>
            <a:r>
              <a:rPr lang="en-US" sz="1675" dirty="0"/>
              <a:t>at a higher quality. Much of economics assumes </a:t>
            </a:r>
            <a:r>
              <a:rPr lang="en-US" sz="1675" dirty="0" smtClean="0"/>
              <a:t>that </a:t>
            </a:r>
            <a:r>
              <a:rPr lang="en-US" sz="1675" dirty="0"/>
              <a:t>economic agents </a:t>
            </a:r>
            <a:r>
              <a:rPr lang="en-US" sz="1675" dirty="0" smtClean="0"/>
              <a:t>react to incentives</a:t>
            </a:r>
            <a:r>
              <a:rPr lang="en-US" sz="1675" dirty="0"/>
              <a:t>. The lack of incentives can therefore limit the standard of living </a:t>
            </a:r>
            <a:r>
              <a:rPr lang="en-US" sz="1675" dirty="0" smtClean="0"/>
              <a:t>for </a:t>
            </a:r>
            <a:r>
              <a:rPr lang="en-US" sz="1675" dirty="0"/>
              <a:t>people in command economics.</a:t>
            </a:r>
          </a:p>
          <a:p>
            <a:pPr marL="620713" indent="-263525">
              <a:buClr>
                <a:srgbClr val="00B050"/>
              </a:buClr>
              <a:buFont typeface="Arial" panose="020B0604020202020204" pitchFamily="34" charset="0"/>
              <a:buChar char="•"/>
            </a:pPr>
            <a:r>
              <a:rPr lang="en-US" sz="1675" b="1" dirty="0" smtClean="0"/>
              <a:t>Bureaucracy</a:t>
            </a:r>
            <a:r>
              <a:rPr lang="en-US" sz="1675" dirty="0" smtClean="0"/>
              <a:t> </a:t>
            </a:r>
            <a:r>
              <a:rPr lang="en-US" sz="1675" dirty="0"/>
              <a:t>- For a planned economy to work effectively, many officials </a:t>
            </a:r>
            <a:r>
              <a:rPr lang="en-US" sz="1675" dirty="0" smtClean="0"/>
              <a:t>are needed </a:t>
            </a:r>
            <a:r>
              <a:rPr lang="en-US" sz="1675" dirty="0"/>
              <a:t>to administer and operate the system. Bureaucrats </a:t>
            </a:r>
            <a:r>
              <a:rPr lang="en-US" sz="1675" dirty="0" smtClean="0"/>
              <a:t>are </a:t>
            </a:r>
            <a:r>
              <a:rPr lang="en-US" sz="1675" dirty="0"/>
              <a:t>responsible for decisions, bur they do nor rake </a:t>
            </a:r>
            <a:r>
              <a:rPr lang="en-US" sz="1675" dirty="0" smtClean="0"/>
              <a:t>entrepreneurial risks </a:t>
            </a:r>
            <a:r>
              <a:rPr lang="en-US" sz="1675" dirty="0"/>
              <a:t>- unlike private owners of businesses in marker economies. Hence, </a:t>
            </a:r>
            <a:r>
              <a:rPr lang="en-US" sz="1675" dirty="0" smtClean="0"/>
              <a:t>production Economic systems decisions </a:t>
            </a:r>
            <a:r>
              <a:rPr lang="en-US" sz="1675" dirty="0"/>
              <a:t>can be very inefficient when price docs nor determine the allocation </a:t>
            </a:r>
            <a:r>
              <a:rPr lang="en-US" sz="1675" dirty="0" smtClean="0"/>
              <a:t>of resources, </a:t>
            </a:r>
            <a:r>
              <a:rPr lang="en-US" sz="1675" dirty="0"/>
              <a:t>leading to shortages in some industries and </a:t>
            </a:r>
            <a:r>
              <a:rPr lang="en-US" sz="1675" dirty="0" smtClean="0"/>
              <a:t>surpluses in </a:t>
            </a:r>
            <a:r>
              <a:rPr lang="en-US" sz="1675" dirty="0"/>
              <a:t>others.</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Disadvantages</a:t>
            </a:r>
            <a:endParaRPr lang="en-GB" sz="30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14</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3576752"/>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786199"/>
          </a:xfrm>
          <a:prstGeom prst="rect">
            <a:avLst/>
          </a:prstGeom>
        </p:spPr>
        <p:txBody>
          <a:bodyPr wrap="square">
            <a:spAutoFit/>
          </a:bodyPr>
          <a:lstStyle/>
          <a:p>
            <a:pPr marL="14288">
              <a:buClr>
                <a:srgbClr val="00B050"/>
              </a:buClr>
            </a:pPr>
            <a:r>
              <a:rPr lang="en-US" sz="1850" b="1" dirty="0"/>
              <a:t>Case Study: Top-paid jobs</a:t>
            </a:r>
          </a:p>
          <a:p>
            <a:pPr marL="347663" indent="-333375">
              <a:buClr>
                <a:srgbClr val="00B050"/>
              </a:buClr>
              <a:buFont typeface="Wingdings 3" panose="05040102010807070707" pitchFamily="18" charset="2"/>
              <a:buChar char=""/>
            </a:pPr>
            <a:r>
              <a:rPr lang="en-US" sz="1850" dirty="0"/>
              <a:t>Some jobs a re paid more than others - see Table 2.1 for data from the USA . Due to the </a:t>
            </a:r>
            <a:r>
              <a:rPr lang="en-US" sz="1850" dirty="0" smtClean="0"/>
              <a:t>vast complexities </a:t>
            </a:r>
            <a:r>
              <a:rPr lang="en-US" sz="1850" dirty="0"/>
              <a:t>of the job, the world's highest-paid profession in 2013 was surgeons, with </a:t>
            </a:r>
            <a:r>
              <a:rPr lang="en-US" sz="1850" dirty="0" smtClean="0"/>
              <a:t>the average </a:t>
            </a:r>
            <a:r>
              <a:rPr lang="en-US" sz="1850" dirty="0"/>
              <a:t>surgeon at the top end of the pay scale in the USA earning </a:t>
            </a:r>
            <a:r>
              <a:rPr lang="en-US" sz="1850" dirty="0" smtClean="0"/>
              <a:t>$181,850.</a:t>
            </a:r>
          </a:p>
          <a:p>
            <a:pPr marL="347663" indent="-333375">
              <a:buClr>
                <a:srgbClr val="00B050"/>
              </a:buClr>
              <a:buFont typeface="Wingdings 3" panose="05040102010807070707" pitchFamily="18" charset="2"/>
              <a:buChar char=""/>
            </a:pPr>
            <a:endParaRPr lang="en-US" sz="1850" dirty="0" smtClean="0"/>
          </a:p>
          <a:p>
            <a:pPr marL="347663" indent="-333375">
              <a:buClr>
                <a:srgbClr val="00B050"/>
              </a:buClr>
              <a:buFont typeface="Wingdings 3" panose="05040102010807070707" pitchFamily="18" charset="2"/>
              <a:buChar char=""/>
            </a:pPr>
            <a:endParaRPr lang="en-US" sz="1850" dirty="0"/>
          </a:p>
          <a:p>
            <a:pPr marL="347663" indent="-333375">
              <a:buClr>
                <a:srgbClr val="00B050"/>
              </a:buClr>
              <a:buFont typeface="Wingdings 3" panose="05040102010807070707" pitchFamily="18" charset="2"/>
              <a:buChar char=""/>
            </a:pPr>
            <a:endParaRPr lang="en-US" sz="1850" dirty="0" smtClean="0"/>
          </a:p>
          <a:p>
            <a:pPr marL="347663" indent="-333375">
              <a:buClr>
                <a:srgbClr val="00B050"/>
              </a:buClr>
              <a:buFont typeface="Wingdings 3" panose="05040102010807070707" pitchFamily="18" charset="2"/>
              <a:buChar char=""/>
            </a:pPr>
            <a:endParaRPr lang="en-US" sz="1850" dirty="0"/>
          </a:p>
          <a:p>
            <a:pPr marL="347663" indent="-333375">
              <a:buClr>
                <a:srgbClr val="00B050"/>
              </a:buClr>
              <a:buFont typeface="Wingdings 3" panose="05040102010807070707" pitchFamily="18" charset="2"/>
              <a:buChar char=""/>
            </a:pPr>
            <a:endParaRPr lang="en-US" sz="1850" dirty="0" smtClean="0"/>
          </a:p>
          <a:p>
            <a:pPr marL="347663" indent="-333375">
              <a:buClr>
                <a:srgbClr val="00B050"/>
              </a:buClr>
              <a:buFont typeface="Wingdings 3" panose="05040102010807070707" pitchFamily="18" charset="2"/>
              <a:buChar char=""/>
            </a:pPr>
            <a:endParaRPr lang="en-US" sz="1850" dirty="0"/>
          </a:p>
          <a:p>
            <a:pPr marL="347663" indent="-333375">
              <a:buClr>
                <a:srgbClr val="00B050"/>
              </a:buClr>
              <a:buFont typeface="Wingdings 3" panose="05040102010807070707" pitchFamily="18" charset="2"/>
              <a:buChar char=""/>
            </a:pPr>
            <a:endParaRPr lang="en-US" sz="1850" dirty="0" smtClean="0"/>
          </a:p>
          <a:p>
            <a:pPr marL="347663" indent="-333375">
              <a:buClr>
                <a:srgbClr val="00B050"/>
              </a:buClr>
              <a:buFont typeface="Wingdings 3" panose="05040102010807070707" pitchFamily="18" charset="2"/>
              <a:buChar char=""/>
            </a:pPr>
            <a:endParaRPr lang="en-US" sz="1850" dirty="0"/>
          </a:p>
          <a:p>
            <a:pPr marL="347663" indent="-333375">
              <a:buClr>
                <a:srgbClr val="00B050"/>
              </a:buClr>
              <a:buFont typeface="Wingdings 3" panose="05040102010807070707" pitchFamily="18" charset="2"/>
              <a:buChar char=""/>
            </a:pPr>
            <a:endParaRPr lang="en-US" sz="1850" dirty="0" smtClean="0"/>
          </a:p>
          <a:p>
            <a:pPr marL="347663" indent="-333375">
              <a:buClr>
                <a:srgbClr val="00B050"/>
              </a:buClr>
              <a:buFont typeface="Wingdings 3" panose="05040102010807070707" pitchFamily="18" charset="2"/>
              <a:buChar char=""/>
            </a:pPr>
            <a:endParaRPr lang="en-US" sz="1850" dirty="0"/>
          </a:p>
          <a:p>
            <a:pPr marL="347663" indent="-333375">
              <a:buClr>
                <a:srgbClr val="00B050"/>
              </a:buClr>
              <a:buFont typeface="Wingdings 3" panose="05040102010807070707" pitchFamily="18" charset="2"/>
              <a:buChar char=""/>
            </a:pPr>
            <a:endParaRPr lang="en-US" sz="1850" dirty="0"/>
          </a:p>
          <a:p>
            <a:pPr marL="347663" indent="-333375">
              <a:buClr>
                <a:srgbClr val="00B050"/>
              </a:buClr>
              <a:buFont typeface="Wingdings 3" panose="05040102010807070707" pitchFamily="18" charset="2"/>
              <a:buChar char=""/>
            </a:pPr>
            <a:r>
              <a:rPr lang="en-US" sz="1850" b="1" dirty="0"/>
              <a:t>Table 2.1 </a:t>
            </a:r>
            <a:r>
              <a:rPr lang="en-US" sz="1850" dirty="0" smtClean="0"/>
              <a:t>Top five highest-paid jobs in the USA, 2013</a:t>
            </a:r>
          </a:p>
          <a:p>
            <a:pPr marL="347663" indent="-333375">
              <a:buClr>
                <a:srgbClr val="00B050"/>
              </a:buClr>
              <a:buFont typeface="Wingdings 3" panose="05040102010807070707" pitchFamily="18" charset="2"/>
              <a:buChar char=""/>
            </a:pPr>
            <a:endParaRPr lang="en-US" sz="1000" dirty="0" smtClean="0"/>
          </a:p>
          <a:p>
            <a:r>
              <a:rPr lang="en-GB" sz="1850" b="1" dirty="0" smtClean="0">
                <a:solidFill>
                  <a:srgbClr val="FF0000"/>
                </a:solidFill>
              </a:rPr>
              <a:t>Activity - </a:t>
            </a:r>
            <a:r>
              <a:rPr lang="en-US" sz="1850" dirty="0" smtClean="0">
                <a:solidFill>
                  <a:srgbClr val="FF0000"/>
                </a:solidFill>
              </a:rPr>
              <a:t>Refer </a:t>
            </a:r>
            <a:r>
              <a:rPr lang="en-US" sz="1850" dirty="0">
                <a:solidFill>
                  <a:srgbClr val="FF0000"/>
                </a:solidFill>
              </a:rPr>
              <a:t>to the case study above. Discuss the incentives for people wanting to </a:t>
            </a:r>
            <a:r>
              <a:rPr lang="en-US" sz="1850" dirty="0" smtClean="0">
                <a:solidFill>
                  <a:srgbClr val="FF0000"/>
                </a:solidFill>
              </a:rPr>
              <a:t>become </a:t>
            </a:r>
            <a:r>
              <a:rPr lang="en-GB" sz="1850" dirty="0" smtClean="0">
                <a:solidFill>
                  <a:srgbClr val="FF0000"/>
                </a:solidFill>
              </a:rPr>
              <a:t>dentists, pilots and surgeons</a:t>
            </a:r>
            <a:r>
              <a:rPr lang="en-GB" sz="1850" dirty="0">
                <a:solidFill>
                  <a:srgbClr val="FF0000"/>
                </a:solidFill>
              </a:rPr>
              <a:t>.</a:t>
            </a:r>
            <a:endParaRPr lang="en-US" sz="18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Disadvantages</a:t>
            </a:r>
            <a:endParaRPr lang="en-GB" sz="3000" dirty="0"/>
          </a:p>
        </p:txBody>
      </p:sp>
      <p:graphicFrame>
        <p:nvGraphicFramePr>
          <p:cNvPr id="2" name="Table 1"/>
          <p:cNvGraphicFramePr>
            <a:graphicFrameLocks noGrp="1"/>
          </p:cNvGraphicFramePr>
          <p:nvPr>
            <p:extLst>
              <p:ext uri="{D42A27DB-BD31-4B8C-83A1-F6EECF244321}">
                <p14:modId xmlns:p14="http://schemas.microsoft.com/office/powerpoint/2010/main" val="308452935"/>
              </p:ext>
            </p:extLst>
          </p:nvPr>
        </p:nvGraphicFramePr>
        <p:xfrm>
          <a:off x="323528" y="2636912"/>
          <a:ext cx="8424936" cy="2763520"/>
        </p:xfrm>
        <a:graphic>
          <a:graphicData uri="http://schemas.openxmlformats.org/drawingml/2006/table">
            <a:tbl>
              <a:tblPr firstRow="1" bandRow="1">
                <a:tableStyleId>{5C22544A-7EE6-4342-B048-85BDC9FD1C3A}</a:tableStyleId>
              </a:tblPr>
              <a:tblGrid>
                <a:gridCol w="792088"/>
                <a:gridCol w="2304256"/>
                <a:gridCol w="2880320"/>
                <a:gridCol w="2448272"/>
              </a:tblGrid>
              <a:tr h="370840">
                <a:tc>
                  <a:txBody>
                    <a:bodyPr/>
                    <a:lstStyle/>
                    <a:p>
                      <a:r>
                        <a:rPr lang="en-GB" dirty="0" smtClean="0">
                          <a:latin typeface="Arial" panose="020B0604020202020204" pitchFamily="34" charset="0"/>
                          <a:cs typeface="Arial" panose="020B0604020202020204" pitchFamily="34" charset="0"/>
                        </a:rPr>
                        <a:t>Rank</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Profession</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Annual Salary (top end)</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Training time (years)</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mn-lt"/>
                          <a:ea typeface="+mn-ea"/>
                          <a:cs typeface="+mn-cs"/>
                        </a:rPr>
                        <a:t>Surgeon</a:t>
                      </a:r>
                      <a:endParaRPr lang="en-GB" dirty="0">
                        <a:latin typeface="Arial" panose="020B0604020202020204" pitchFamily="34" charset="0"/>
                        <a:cs typeface="Arial" panose="020B0604020202020204" pitchFamily="34" charset="0"/>
                      </a:endParaRPr>
                    </a:p>
                  </a:txBody>
                  <a:tcPr/>
                </a:tc>
                <a:tc>
                  <a:txBody>
                    <a:bodyPr/>
                    <a:lstStyle/>
                    <a:p>
                      <a:pPr algn="ctr"/>
                      <a:r>
                        <a:rPr kumimoji="0" lang="en-GB" sz="1800" b="0" i="0" u="none" strike="noStrike" kern="1200" baseline="0" dirty="0" smtClean="0">
                          <a:solidFill>
                            <a:schemeClr val="dk1"/>
                          </a:solidFill>
                          <a:latin typeface="+mn-lt"/>
                          <a:ea typeface="+mn-ea"/>
                          <a:cs typeface="+mn-cs"/>
                        </a:rPr>
                        <a:t>$181850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10-15</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mn-lt"/>
                          <a:ea typeface="+mn-ea"/>
                          <a:cs typeface="+mn-cs"/>
                        </a:rPr>
                        <a:t>Chief executive officer</a:t>
                      </a:r>
                      <a:endParaRPr lang="en-GB" dirty="0">
                        <a:latin typeface="Arial" panose="020B0604020202020204" pitchFamily="34" charset="0"/>
                        <a:cs typeface="Arial" panose="020B0604020202020204" pitchFamily="34" charset="0"/>
                      </a:endParaRPr>
                    </a:p>
                  </a:txBody>
                  <a:tcPr/>
                </a:tc>
                <a:tc>
                  <a:txBody>
                    <a:bodyPr/>
                    <a:lstStyle/>
                    <a:p>
                      <a:pPr algn="ctr"/>
                      <a:r>
                        <a:rPr kumimoji="0" lang="en-GB" sz="1800" b="0" i="0" u="none" strike="noStrike" kern="1200" baseline="0" dirty="0" smtClean="0">
                          <a:solidFill>
                            <a:schemeClr val="dk1"/>
                          </a:solidFill>
                          <a:latin typeface="+mn-lt"/>
                          <a:ea typeface="+mn-ea"/>
                          <a:cs typeface="+mn-cs"/>
                        </a:rPr>
                        <a:t>$140890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Variable</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mn-lt"/>
                          <a:ea typeface="+mn-ea"/>
                          <a:cs typeface="+mn-cs"/>
                        </a:rPr>
                        <a:t>Engineering manager</a:t>
                      </a:r>
                      <a:endParaRPr lang="en-GB" dirty="0">
                        <a:latin typeface="Arial" panose="020B0604020202020204" pitchFamily="34" charset="0"/>
                        <a:cs typeface="Arial" panose="020B0604020202020204" pitchFamily="34" charset="0"/>
                      </a:endParaRPr>
                    </a:p>
                  </a:txBody>
                  <a:tcPr/>
                </a:tc>
                <a:tc>
                  <a:txBody>
                    <a:bodyPr/>
                    <a:lstStyle/>
                    <a:p>
                      <a:pPr algn="ctr"/>
                      <a:r>
                        <a:rPr kumimoji="0" lang="en-GB" sz="1800" b="0" i="0" u="none" strike="noStrike" kern="1200" baseline="0" dirty="0" smtClean="0">
                          <a:solidFill>
                            <a:schemeClr val="dk1"/>
                          </a:solidFill>
                          <a:latin typeface="+mn-lt"/>
                          <a:ea typeface="+mn-ea"/>
                          <a:cs typeface="+mn-cs"/>
                        </a:rPr>
                        <a:t>$140210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6-7</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mn-lt"/>
                          <a:ea typeface="+mn-ea"/>
                          <a:cs typeface="+mn-cs"/>
                        </a:rPr>
                        <a:t>Airline pilot</a:t>
                      </a:r>
                      <a:endParaRPr lang="en-GB" dirty="0">
                        <a:latin typeface="Arial" panose="020B0604020202020204" pitchFamily="34" charset="0"/>
                        <a:cs typeface="Arial" panose="020B0604020202020204" pitchFamily="34" charset="0"/>
                      </a:endParaRPr>
                    </a:p>
                  </a:txBody>
                  <a:tcPr/>
                </a:tc>
                <a:tc>
                  <a:txBody>
                    <a:bodyPr/>
                    <a:lstStyle/>
                    <a:p>
                      <a:pPr algn="ctr"/>
                      <a:r>
                        <a:rPr kumimoji="0" lang="en-GB" sz="1800" b="0" i="0" u="none" strike="noStrike" kern="1200" baseline="0" dirty="0" smtClean="0">
                          <a:solidFill>
                            <a:schemeClr val="dk1"/>
                          </a:solidFill>
                          <a:latin typeface="+mn-lt"/>
                          <a:ea typeface="+mn-ea"/>
                          <a:cs typeface="+mn-cs"/>
                        </a:rPr>
                        <a:t>$134090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5-10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Dentist</a:t>
                      </a:r>
                      <a:endParaRPr lang="en-GB" dirty="0">
                        <a:latin typeface="Arial" panose="020B0604020202020204" pitchFamily="34" charset="0"/>
                        <a:cs typeface="Arial" panose="020B0604020202020204" pitchFamily="34" charset="0"/>
                      </a:endParaRPr>
                    </a:p>
                  </a:txBody>
                  <a:tcPr/>
                </a:tc>
                <a:tc>
                  <a:txBody>
                    <a:bodyPr/>
                    <a:lstStyle/>
                    <a:p>
                      <a:pPr algn="ctr"/>
                      <a:r>
                        <a:rPr kumimoji="0" lang="en-GB" sz="1800" b="0" i="0" u="none" strike="noStrike" kern="1200" baseline="0" dirty="0" smtClean="0">
                          <a:solidFill>
                            <a:schemeClr val="dk1"/>
                          </a:solidFill>
                          <a:latin typeface="+mn-lt"/>
                          <a:ea typeface="+mn-ea"/>
                          <a:cs typeface="+mn-cs"/>
                        </a:rPr>
                        <a:t>$132702</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8</a:t>
                      </a:r>
                      <a:endParaRPr lang="en-GB" dirty="0">
                        <a:latin typeface="Arial" panose="020B0604020202020204" pitchFamily="34" charset="0"/>
                        <a:cs typeface="Arial" panose="020B0604020202020204" pitchFamily="34" charset="0"/>
                      </a:endParaRPr>
                    </a:p>
                  </a:txBody>
                  <a:tcPr/>
                </a:tc>
              </a:tr>
            </a:tbl>
          </a:graphicData>
        </a:graphic>
      </p:graphicFrame>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15</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9197289"/>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493812"/>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950" dirty="0"/>
              <a:t>This economic system relics on the marker forces of demand and supply to </a:t>
            </a:r>
            <a:r>
              <a:rPr lang="en-US" sz="1950" dirty="0" smtClean="0"/>
              <a:t>allocate resources</a:t>
            </a:r>
            <a:r>
              <a:rPr lang="en-US" sz="1950" dirty="0"/>
              <a:t>. The private sector decides on the fundamental questions of what, how </a:t>
            </a:r>
            <a:r>
              <a:rPr lang="en-US" sz="1950" dirty="0" smtClean="0"/>
              <a:t>and for </a:t>
            </a:r>
            <a:r>
              <a:rPr lang="en-US" sz="1950" dirty="0"/>
              <a:t>whom production should rake place. The marker economic system is also </a:t>
            </a:r>
            <a:r>
              <a:rPr lang="en-US" sz="1950" dirty="0" smtClean="0"/>
              <a:t>known as </a:t>
            </a:r>
            <a:r>
              <a:rPr lang="en-US" sz="1950" dirty="0"/>
              <a:t>the free market system or the capitalist economy. Features of the </a:t>
            </a:r>
            <a:r>
              <a:rPr lang="en-US" sz="1950" dirty="0" smtClean="0"/>
              <a:t>market system include </a:t>
            </a:r>
            <a:r>
              <a:rPr lang="en-US" sz="1950" dirty="0"/>
              <a:t>the following:</a:t>
            </a:r>
          </a:p>
          <a:p>
            <a:pPr marL="690563" indent="-342900">
              <a:buClr>
                <a:srgbClr val="00B050"/>
              </a:buClr>
              <a:buFont typeface="Arial" panose="020B0604020202020204" pitchFamily="34" charset="0"/>
              <a:buChar char="•"/>
            </a:pPr>
            <a:r>
              <a:rPr lang="en-US" sz="1950" b="1" dirty="0" smtClean="0"/>
              <a:t>No </a:t>
            </a:r>
            <a:r>
              <a:rPr lang="en-US" sz="1950" b="1" dirty="0"/>
              <a:t>government interference in economic activities </a:t>
            </a:r>
            <a:r>
              <a:rPr lang="en-US" sz="1950" dirty="0"/>
              <a:t>- resources are owned </a:t>
            </a:r>
            <a:r>
              <a:rPr lang="en-US" sz="1950" dirty="0" smtClean="0"/>
              <a:t>by private </a:t>
            </a:r>
            <a:r>
              <a:rPr lang="en-US" sz="1950" dirty="0"/>
              <a:t>economic agents who are free to allocate them without </a:t>
            </a:r>
            <a:r>
              <a:rPr lang="en-US" sz="1950" dirty="0" smtClean="0"/>
              <a:t>interference from the </a:t>
            </a:r>
            <a:r>
              <a:rPr lang="en-US" sz="1950" dirty="0"/>
              <a:t>government.</a:t>
            </a:r>
          </a:p>
          <a:p>
            <a:pPr marL="690563" indent="-342900">
              <a:buClr>
                <a:srgbClr val="00B050"/>
              </a:buClr>
              <a:buFont typeface="Arial" panose="020B0604020202020204" pitchFamily="34" charset="0"/>
              <a:buChar char="•"/>
            </a:pPr>
            <a:r>
              <a:rPr lang="en-US" sz="1950" b="1" dirty="0" smtClean="0"/>
              <a:t>Resources </a:t>
            </a:r>
            <a:r>
              <a:rPr lang="en-US" sz="1950" b="1" dirty="0"/>
              <a:t>are allocated on the basis of price </a:t>
            </a:r>
            <a:r>
              <a:rPr lang="en-US" sz="1950" dirty="0"/>
              <a:t>- a high price encourages more </a:t>
            </a:r>
            <a:r>
              <a:rPr lang="en-US" sz="1950" dirty="0" smtClean="0"/>
              <a:t>supply whereas </a:t>
            </a:r>
            <a:r>
              <a:rPr lang="en-US" sz="1950" dirty="0"/>
              <a:t>a low price encourages consumer spending. </a:t>
            </a:r>
            <a:r>
              <a:rPr lang="en-US" sz="1950" dirty="0" smtClean="0"/>
              <a:t>Resources </a:t>
            </a:r>
            <a:r>
              <a:rPr lang="en-US" sz="1950" dirty="0"/>
              <a:t>are sold to </a:t>
            </a:r>
            <a:r>
              <a:rPr lang="en-US" sz="1950" dirty="0" smtClean="0"/>
              <a:t>those who </a:t>
            </a:r>
            <a:r>
              <a:rPr lang="en-US" sz="1950" dirty="0"/>
              <a:t>have the willingness and ability to pay.</a:t>
            </a:r>
          </a:p>
          <a:p>
            <a:pPr marL="690563" indent="-342900">
              <a:buClr>
                <a:srgbClr val="00B050"/>
              </a:buClr>
              <a:buFont typeface="Arial" panose="020B0604020202020204" pitchFamily="34" charset="0"/>
              <a:buChar char="•"/>
            </a:pPr>
            <a:r>
              <a:rPr lang="en-US" sz="1950" b="1" dirty="0" smtClean="0"/>
              <a:t>Financial </a:t>
            </a:r>
            <a:r>
              <a:rPr lang="en-US" sz="1950" b="1" dirty="0"/>
              <a:t>incentives allocate scarce resources </a:t>
            </a:r>
            <a:r>
              <a:rPr lang="en-US" sz="1950" dirty="0" smtClean="0"/>
              <a:t>– e.g., </a:t>
            </a:r>
            <a:r>
              <a:rPr lang="en-US" sz="1950" dirty="0"/>
              <a:t>agricultural land </a:t>
            </a:r>
            <a:r>
              <a:rPr lang="en-US" sz="1950" dirty="0" smtClean="0"/>
              <a:t>is used </a:t>
            </a:r>
            <a:r>
              <a:rPr lang="en-US" sz="1950" dirty="0"/>
              <a:t>for harvesting crops with the greatest financial return, whilst </a:t>
            </a:r>
            <a:r>
              <a:rPr lang="en-US" sz="1950" dirty="0" smtClean="0"/>
              <a:t>unprofitable products </a:t>
            </a:r>
            <a:r>
              <a:rPr lang="en-US" sz="1950" dirty="0"/>
              <a:t>arc no longer </a:t>
            </a:r>
            <a:r>
              <a:rPr lang="en-US" sz="1950" dirty="0" smtClean="0"/>
              <a:t>produced. Competition </a:t>
            </a:r>
            <a:r>
              <a:rPr lang="en-US" sz="1950" dirty="0"/>
              <a:t>creates choice and </a:t>
            </a:r>
            <a:r>
              <a:rPr lang="en-US" sz="1950" dirty="0" smtClean="0"/>
              <a:t>opportunities </a:t>
            </a:r>
            <a:r>
              <a:rPr lang="en-US" sz="1950" dirty="0"/>
              <a:t>for </a:t>
            </a:r>
            <a:r>
              <a:rPr lang="en-US" sz="1950" dirty="0" smtClean="0"/>
              <a:t>firms </a:t>
            </a:r>
            <a:r>
              <a:rPr lang="en-US" sz="1950" dirty="0"/>
              <a:t>and private </a:t>
            </a:r>
            <a:r>
              <a:rPr lang="en-US" sz="1950" dirty="0" smtClean="0"/>
              <a:t>individuals. Consumers </a:t>
            </a:r>
            <a:r>
              <a:rPr lang="en-US" sz="1950" dirty="0"/>
              <a:t>can thus benefit from a variety of innovative products, at </a:t>
            </a:r>
            <a:r>
              <a:rPr lang="en-US" sz="1950" dirty="0" smtClean="0"/>
              <a:t>competitive prices </a:t>
            </a:r>
            <a:r>
              <a:rPr lang="en-US" sz="1950" dirty="0"/>
              <a:t>and of high quality.</a:t>
            </a:r>
            <a:endParaRPr lang="en-US" sz="19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Market System</a:t>
            </a:r>
            <a:endParaRPr lang="en-GB" sz="30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15</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7344947"/>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1892826"/>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950" dirty="0"/>
              <a:t>The market economy is central to supply-side </a:t>
            </a:r>
            <a:r>
              <a:rPr lang="en-US" sz="1950" dirty="0" smtClean="0"/>
              <a:t>economics </a:t>
            </a:r>
            <a:r>
              <a:rPr lang="en-US" sz="1950" dirty="0"/>
              <a:t>and </a:t>
            </a:r>
            <a:r>
              <a:rPr lang="en-US" sz="1950" dirty="0" smtClean="0"/>
              <a:t>the associated </a:t>
            </a:r>
            <a:r>
              <a:rPr lang="en-US" sz="1950" dirty="0"/>
              <a:t>gains from free international </a:t>
            </a:r>
            <a:r>
              <a:rPr lang="en-US" sz="1950" dirty="0" smtClean="0"/>
              <a:t>trade.</a:t>
            </a:r>
            <a:endParaRPr lang="en-US" sz="1950" dirty="0"/>
          </a:p>
          <a:p>
            <a:pPr marL="347663" indent="-333375">
              <a:buClr>
                <a:srgbClr val="00B050"/>
              </a:buClr>
              <a:buFont typeface="Wingdings 3" panose="05040102010807070707" pitchFamily="18" charset="2"/>
              <a:buChar char=""/>
            </a:pPr>
            <a:r>
              <a:rPr lang="en-US" sz="1950" dirty="0"/>
              <a:t>The Heritage Foundation compiles an annual economic freedom index for </a:t>
            </a:r>
            <a:r>
              <a:rPr lang="en-US" sz="1950" dirty="0" smtClean="0"/>
              <a:t>all countries</a:t>
            </a:r>
            <a:r>
              <a:rPr lang="en-US" sz="1950" dirty="0"/>
              <a:t>. Hong Kong has topped the league table as the world's freest </a:t>
            </a:r>
            <a:r>
              <a:rPr lang="en-US" sz="1950" dirty="0" smtClean="0"/>
              <a:t>economy since </a:t>
            </a:r>
            <a:r>
              <a:rPr lang="en-US" sz="1950" dirty="0"/>
              <a:t>records began in 1995, with Singapore being ranked second during the </a:t>
            </a:r>
            <a:r>
              <a:rPr lang="en-US" sz="1950" dirty="0" smtClean="0"/>
              <a:t>same time </a:t>
            </a:r>
            <a:r>
              <a:rPr lang="en-US" sz="1950" dirty="0"/>
              <a:t>period (sec Figures 2.2a and 2.2b).</a:t>
            </a:r>
            <a:endParaRPr lang="en-US" sz="195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Market System</a:t>
            </a:r>
            <a:endParaRPr lang="en-GB" sz="3000" dirty="0"/>
          </a:p>
        </p:txBody>
      </p:sp>
      <p:grpSp>
        <p:nvGrpSpPr>
          <p:cNvPr id="4" name="Group 3"/>
          <p:cNvGrpSpPr/>
          <p:nvPr/>
        </p:nvGrpSpPr>
        <p:grpSpPr>
          <a:xfrm>
            <a:off x="6444208" y="3045959"/>
            <a:ext cx="2304256" cy="3551393"/>
            <a:chOff x="5508104" y="2983243"/>
            <a:chExt cx="2304256" cy="3551393"/>
          </a:xfrm>
        </p:grpSpPr>
        <p:pic>
          <p:nvPicPr>
            <p:cNvPr id="9218" name="Picture 2" descr="Image result for heritage council annual economic freedom index"/>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508104" y="2983243"/>
              <a:ext cx="2304256" cy="31320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156176" y="6165304"/>
              <a:ext cx="697627" cy="369332"/>
            </a:xfrm>
            <a:prstGeom prst="rect">
              <a:avLst/>
            </a:prstGeom>
            <a:noFill/>
          </p:spPr>
          <p:txBody>
            <a:bodyPr wrap="none" rtlCol="0">
              <a:spAutoFit/>
            </a:bodyPr>
            <a:lstStyle/>
            <a:p>
              <a:r>
                <a:rPr lang="en-GB" dirty="0" smtClean="0"/>
                <a:t>2016</a:t>
              </a:r>
              <a:endParaRPr lang="en-GB" dirty="0"/>
            </a:p>
          </p:txBody>
        </p:sp>
      </p:grp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51520" y="3045958"/>
            <a:ext cx="5904656" cy="3387167"/>
          </a:xfrm>
          <a:prstGeom prst="rect">
            <a:avLst/>
          </a:prstGeom>
        </p:spPr>
      </p:pic>
      <p:sp>
        <p:nvSpPr>
          <p:cNvPr id="9" name="Round Same Side Corner Rectangle 8">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15</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6136221"/>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21512"/>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960" dirty="0"/>
              <a:t>According to the Heritage Foundation, there is a high correlation between </a:t>
            </a:r>
            <a:r>
              <a:rPr lang="en-US" sz="1960" dirty="0" smtClean="0"/>
              <a:t>a country's </a:t>
            </a:r>
            <a:r>
              <a:rPr lang="en-US" sz="1960" dirty="0"/>
              <a:t>level of economic freedom and its standard of </a:t>
            </a:r>
            <a:r>
              <a:rPr lang="en-US" sz="1960" dirty="0" smtClean="0"/>
              <a:t>living.</a:t>
            </a:r>
            <a:endParaRPr lang="en-US" sz="1960" dirty="0"/>
          </a:p>
          <a:p>
            <a:pPr marL="347663" indent="-333375">
              <a:buClr>
                <a:srgbClr val="00B050"/>
              </a:buClr>
              <a:buFont typeface="Wingdings 3" panose="05040102010807070707" pitchFamily="18" charset="2"/>
              <a:buChar char=""/>
            </a:pPr>
            <a:r>
              <a:rPr lang="en-US" sz="1960" dirty="0"/>
              <a:t>Its research data suggest that market economies substantially </a:t>
            </a:r>
            <a:r>
              <a:rPr lang="en-US" sz="1960" dirty="0" smtClean="0"/>
              <a:t>out perform </a:t>
            </a:r>
            <a:r>
              <a:rPr lang="en-US" sz="1960" dirty="0"/>
              <a:t>others </a:t>
            </a:r>
            <a:r>
              <a:rPr lang="en-US" sz="1960" dirty="0" smtClean="0"/>
              <a:t>in terms </a:t>
            </a:r>
            <a:r>
              <a:rPr lang="en-US" sz="1960" dirty="0"/>
              <a:t>of economic growth, health care, education, protection </a:t>
            </a:r>
            <a:r>
              <a:rPr lang="en-US" sz="1960" dirty="0" smtClean="0"/>
              <a:t>of the environment and </a:t>
            </a:r>
            <a:r>
              <a:rPr lang="en-US" sz="1960" dirty="0"/>
              <a:t>the reduction </a:t>
            </a:r>
            <a:r>
              <a:rPr lang="en-US" sz="1960" dirty="0" smtClean="0"/>
              <a:t>of poverty</a:t>
            </a:r>
            <a:r>
              <a:rPr lang="en-US" sz="1960" dirty="0"/>
              <a:t>.</a:t>
            </a:r>
          </a:p>
          <a:p>
            <a:pPr marL="14288">
              <a:buClr>
                <a:srgbClr val="00B050"/>
              </a:buClr>
            </a:pPr>
            <a:r>
              <a:rPr lang="en-US" sz="1960" b="1" dirty="0"/>
              <a:t>Advantages of the market system</a:t>
            </a:r>
          </a:p>
          <a:p>
            <a:pPr marL="347663" indent="-333375">
              <a:buClr>
                <a:srgbClr val="00B050"/>
              </a:buClr>
              <a:buFont typeface="Wingdings 3" panose="05040102010807070707" pitchFamily="18" charset="2"/>
              <a:buChar char=""/>
            </a:pPr>
            <a:r>
              <a:rPr lang="en-US" sz="1960" dirty="0"/>
              <a:t>The </a:t>
            </a:r>
            <a:r>
              <a:rPr lang="en-US" sz="1960" dirty="0" smtClean="0"/>
              <a:t>market </a:t>
            </a:r>
            <a:r>
              <a:rPr lang="en-US" sz="1960" dirty="0"/>
              <a:t>system has the following benefits:</a:t>
            </a:r>
          </a:p>
          <a:p>
            <a:pPr marL="630238" indent="-234950">
              <a:buClr>
                <a:srgbClr val="00B050"/>
              </a:buClr>
              <a:buFont typeface="Arial" panose="020B0604020202020204" pitchFamily="34" charset="0"/>
              <a:buChar char="•"/>
            </a:pPr>
            <a:r>
              <a:rPr lang="en-US" sz="1960" b="1" dirty="0" smtClean="0"/>
              <a:t>Efficiency</a:t>
            </a:r>
            <a:r>
              <a:rPr lang="en-US" sz="1960" dirty="0" smtClean="0"/>
              <a:t> </a:t>
            </a:r>
            <a:r>
              <a:rPr lang="en-US" sz="1960" dirty="0"/>
              <a:t>- Competition helps to ensure that private individuals and firms </a:t>
            </a:r>
            <a:r>
              <a:rPr lang="en-US" sz="1960" dirty="0" smtClean="0"/>
              <a:t>pay attention </a:t>
            </a:r>
            <a:r>
              <a:rPr lang="en-US" sz="1960" dirty="0"/>
              <a:t>to what customers want. This helps to stimulate innovation, </a:t>
            </a:r>
            <a:r>
              <a:rPr lang="en-US" sz="1960" dirty="0" smtClean="0"/>
              <a:t>thereby making market </a:t>
            </a:r>
            <a:r>
              <a:rPr lang="en-US" sz="1960" dirty="0"/>
              <a:t>economies more responsive and dynamic.</a:t>
            </a:r>
          </a:p>
          <a:p>
            <a:pPr marL="630238" indent="-234950">
              <a:buClr>
                <a:srgbClr val="00B050"/>
              </a:buClr>
              <a:buFont typeface="Arial" panose="020B0604020202020204" pitchFamily="34" charset="0"/>
              <a:buChar char="•"/>
            </a:pPr>
            <a:r>
              <a:rPr lang="en-US" sz="1960" b="1" dirty="0" smtClean="0"/>
              <a:t>Freedom </a:t>
            </a:r>
            <a:r>
              <a:rPr lang="en-US" sz="1960" b="1" dirty="0"/>
              <a:t>of choice</a:t>
            </a:r>
            <a:r>
              <a:rPr lang="en-US" sz="1960" dirty="0"/>
              <a:t> - Individuals can choose which goods and services to </a:t>
            </a:r>
            <a:r>
              <a:rPr lang="en-US" sz="1960" dirty="0" smtClean="0"/>
              <a:t>purchase and </a:t>
            </a:r>
            <a:r>
              <a:rPr lang="en-US" sz="1960" dirty="0"/>
              <a:t>which career to pursue, without being restricted by </a:t>
            </a:r>
            <a:r>
              <a:rPr lang="en-US" sz="1960" dirty="0" smtClean="0"/>
              <a:t>government </a:t>
            </a:r>
            <a:r>
              <a:rPr lang="en-US" sz="1960" dirty="0"/>
              <a:t>regulations.</a:t>
            </a:r>
          </a:p>
          <a:p>
            <a:pPr marL="630238" indent="-234950">
              <a:buClr>
                <a:srgbClr val="00B050"/>
              </a:buClr>
              <a:buFont typeface="Arial" panose="020B0604020202020204" pitchFamily="34" charset="0"/>
              <a:buChar char="•"/>
            </a:pPr>
            <a:r>
              <a:rPr lang="en-US" sz="1960" b="1" dirty="0" smtClean="0"/>
              <a:t>Incentives</a:t>
            </a:r>
            <a:r>
              <a:rPr lang="en-US" sz="1960" dirty="0" smtClean="0"/>
              <a:t> </a:t>
            </a:r>
            <a:r>
              <a:rPr lang="en-US" sz="1960" dirty="0"/>
              <a:t>- The profit motive for firms and the </a:t>
            </a:r>
            <a:r>
              <a:rPr lang="en-US" sz="1960" dirty="0" smtClean="0"/>
              <a:t>accessibility </a:t>
            </a:r>
            <a:r>
              <a:rPr lang="en-US" sz="1960" dirty="0"/>
              <a:t>for individuals to </a:t>
            </a:r>
            <a:r>
              <a:rPr lang="en-US" sz="1960" dirty="0" smtClean="0"/>
              <a:t>earn unlimited </a:t>
            </a:r>
            <a:r>
              <a:rPr lang="en-US" sz="1960" dirty="0"/>
              <a:t>wealth creates incentives to work hard. This helps to boost </a:t>
            </a:r>
            <a:r>
              <a:rPr lang="en-US" sz="1960" dirty="0" smtClean="0"/>
              <a:t>economic growth </a:t>
            </a:r>
            <a:r>
              <a:rPr lang="en-US" sz="1960" dirty="0"/>
              <a:t>and living standards in the country.</a:t>
            </a:r>
            <a:endParaRPr lang="en-US" sz="196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Market System</a:t>
            </a:r>
            <a:endParaRPr lang="en-GB" sz="30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196350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823133"/>
          </a:xfrm>
          <a:prstGeom prst="rect">
            <a:avLst/>
          </a:prstGeom>
        </p:spPr>
        <p:txBody>
          <a:bodyPr wrap="square">
            <a:spAutoFit/>
          </a:bodyPr>
          <a:lstStyle/>
          <a:p>
            <a:pPr marL="14288">
              <a:buClr>
                <a:srgbClr val="00B050"/>
              </a:buClr>
            </a:pPr>
            <a:r>
              <a:rPr lang="en-US" sz="1940" b="1" dirty="0" smtClean="0"/>
              <a:t>Disadvantages of the market system</a:t>
            </a:r>
          </a:p>
          <a:p>
            <a:pPr marL="347663" indent="-333375">
              <a:buClr>
                <a:srgbClr val="00B050"/>
              </a:buClr>
              <a:buFont typeface="Wingdings 3" panose="05040102010807070707" pitchFamily="18" charset="2"/>
              <a:buChar char=""/>
            </a:pPr>
            <a:r>
              <a:rPr lang="en-US" sz="1940" dirty="0" smtClean="0"/>
              <a:t>The marker system also has a number of disadvantages:</a:t>
            </a:r>
          </a:p>
          <a:p>
            <a:pPr marL="630238" indent="-284163">
              <a:buClr>
                <a:srgbClr val="00B050"/>
              </a:buClr>
              <a:buFont typeface="Arial" panose="020B0604020202020204" pitchFamily="34" charset="0"/>
              <a:buChar char="•"/>
            </a:pPr>
            <a:r>
              <a:rPr lang="en-US" sz="1940" b="1" dirty="0" smtClean="0"/>
              <a:t>Environmental </a:t>
            </a:r>
            <a:r>
              <a:rPr lang="en-US" sz="1940" b="1" dirty="0"/>
              <a:t>issues </a:t>
            </a:r>
            <a:r>
              <a:rPr lang="en-US" sz="1940" dirty="0"/>
              <a:t>- There are negative consequences of economic </a:t>
            </a:r>
            <a:r>
              <a:rPr lang="en-US" sz="1940" dirty="0" smtClean="0"/>
              <a:t>prosperity under </a:t>
            </a:r>
            <a:r>
              <a:rPr lang="en-US" sz="1940" dirty="0"/>
              <a:t>the marker system, such as resource depletion, pollution and climate change.</a:t>
            </a:r>
          </a:p>
          <a:p>
            <a:pPr marL="630238" indent="-284163">
              <a:buClr>
                <a:srgbClr val="00B050"/>
              </a:buClr>
              <a:buFont typeface="Arial" panose="020B0604020202020204" pitchFamily="34" charset="0"/>
              <a:buChar char="•"/>
            </a:pPr>
            <a:r>
              <a:rPr lang="en-US" sz="1940" b="1" dirty="0" smtClean="0"/>
              <a:t>Income </a:t>
            </a:r>
            <a:r>
              <a:rPr lang="en-US" sz="1940" b="1" dirty="0"/>
              <a:t>and wealth </a:t>
            </a:r>
            <a:r>
              <a:rPr lang="en-US" sz="1940" b="1" dirty="0" smtClean="0"/>
              <a:t>inequalities </a:t>
            </a:r>
            <a:r>
              <a:rPr lang="en-US" sz="1940" dirty="0"/>
              <a:t>- In a </a:t>
            </a:r>
            <a:r>
              <a:rPr lang="en-US" sz="1940" dirty="0" smtClean="0"/>
              <a:t>market </a:t>
            </a:r>
            <a:r>
              <a:rPr lang="en-US" sz="1940" dirty="0"/>
              <a:t>system, the rich have far </a:t>
            </a:r>
            <a:r>
              <a:rPr lang="en-US" sz="1940" dirty="0" smtClean="0"/>
              <a:t>more choice </a:t>
            </a:r>
            <a:r>
              <a:rPr lang="en-US" sz="1940" dirty="0"/>
              <a:t>and economic freedom. Production is geared to meet the needs and </a:t>
            </a:r>
            <a:r>
              <a:rPr lang="en-US" sz="1940" dirty="0" smtClean="0"/>
              <a:t>wants of </a:t>
            </a:r>
            <a:r>
              <a:rPr lang="en-US" sz="1940" dirty="0"/>
              <a:t>those with plenty of money, thus basic services for the poorer members </a:t>
            </a:r>
            <a:r>
              <a:rPr lang="en-US" sz="1940" dirty="0" smtClean="0"/>
              <a:t>of society </a:t>
            </a:r>
            <a:r>
              <a:rPr lang="en-US" sz="1940" dirty="0"/>
              <a:t>may be neglected.</a:t>
            </a:r>
          </a:p>
          <a:p>
            <a:pPr marL="630238" indent="-284163">
              <a:buClr>
                <a:srgbClr val="00B050"/>
              </a:buClr>
              <a:buFont typeface="Arial" panose="020B0604020202020204" pitchFamily="34" charset="0"/>
              <a:buChar char="•"/>
            </a:pPr>
            <a:r>
              <a:rPr lang="en-US" sz="1940" b="1" dirty="0" smtClean="0"/>
              <a:t>Social </a:t>
            </a:r>
            <a:r>
              <a:rPr lang="en-US" sz="1940" b="1" dirty="0"/>
              <a:t>hardship </a:t>
            </a:r>
            <a:r>
              <a:rPr lang="en-US" sz="1940" dirty="0"/>
              <a:t>- The absence of government control means the provision </a:t>
            </a:r>
            <a:r>
              <a:rPr lang="en-US" sz="1940" dirty="0" smtClean="0"/>
              <a:t>of public goods such </a:t>
            </a:r>
            <a:r>
              <a:rPr lang="en-US" sz="1940" dirty="0"/>
              <a:t>as </a:t>
            </a:r>
            <a:r>
              <a:rPr lang="en-US" sz="1940" dirty="0" smtClean="0"/>
              <a:t>street lighting</a:t>
            </a:r>
            <a:r>
              <a:rPr lang="en-US" sz="1940" dirty="0"/>
              <a:t>, public roads and </a:t>
            </a:r>
            <a:r>
              <a:rPr lang="en-US" sz="1940" dirty="0" smtClean="0"/>
              <a:t>national defense </a:t>
            </a:r>
            <a:r>
              <a:rPr lang="en-US" sz="1940" dirty="0"/>
              <a:t>may not be provided. </a:t>
            </a:r>
            <a:r>
              <a:rPr lang="en-US" sz="1940" dirty="0" smtClean="0"/>
              <a:t>Relief of poverty </a:t>
            </a:r>
            <a:r>
              <a:rPr lang="en-US" sz="1940" dirty="0"/>
              <a:t>in society might only be </a:t>
            </a:r>
            <a:r>
              <a:rPr lang="en-US" sz="1940" dirty="0" smtClean="0"/>
              <a:t>done through </a:t>
            </a:r>
            <a:r>
              <a:rPr lang="en-US" sz="1940" dirty="0"/>
              <a:t>voluntary charities</a:t>
            </a:r>
            <a:r>
              <a:rPr lang="en-US" sz="1940" dirty="0" smtClean="0"/>
              <a:t>.</a:t>
            </a:r>
          </a:p>
          <a:p>
            <a:pPr marL="630238" indent="-284163">
              <a:buClr>
                <a:srgbClr val="00B050"/>
              </a:buClr>
              <a:buFont typeface="Arial" panose="020B0604020202020204" pitchFamily="34" charset="0"/>
              <a:buChar char="•"/>
            </a:pPr>
            <a:r>
              <a:rPr lang="en-US" sz="1940" b="1" dirty="0" smtClean="0"/>
              <a:t>Wasteful </a:t>
            </a:r>
            <a:r>
              <a:rPr lang="en-US" sz="1940" b="1" dirty="0"/>
              <a:t>competition</a:t>
            </a:r>
            <a:r>
              <a:rPr lang="en-US" sz="1940" dirty="0"/>
              <a:t> - Competitive pressures can mean that firms use </a:t>
            </a:r>
            <a:r>
              <a:rPr lang="en-US" sz="1940" dirty="0" smtClean="0"/>
              <a:t>up unnecessary </a:t>
            </a:r>
            <a:r>
              <a:rPr lang="en-US" sz="1940" dirty="0"/>
              <a:t>resources to gain competitive </a:t>
            </a:r>
            <a:r>
              <a:rPr lang="en-US" sz="1940" dirty="0" smtClean="0"/>
              <a:t>advantages </a:t>
            </a:r>
            <a:r>
              <a:rPr lang="en-US" sz="1940" dirty="0"/>
              <a:t>over their rivals, </a:t>
            </a:r>
            <a:r>
              <a:rPr lang="en-US" sz="1940" dirty="0" smtClean="0"/>
              <a:t>such as </a:t>
            </a:r>
            <a:r>
              <a:rPr lang="en-US" sz="1940" dirty="0"/>
              <a:t>excess packaging and advertising clutter. Consumers might be </a:t>
            </a:r>
            <a:r>
              <a:rPr lang="en-US" sz="1940" dirty="0" smtClean="0"/>
              <a:t>exploited by </a:t>
            </a:r>
            <a:r>
              <a:rPr lang="en-US" sz="1940" dirty="0"/>
              <a:t>marketing tactics such as pester power (see the activity below). The lack </a:t>
            </a:r>
            <a:r>
              <a:rPr lang="en-US" sz="1940" dirty="0" smtClean="0"/>
              <a:t>of government involvement </a:t>
            </a:r>
            <a:r>
              <a:rPr lang="en-US" sz="1940" dirty="0"/>
              <a:t>could also mean that products are </a:t>
            </a:r>
            <a:r>
              <a:rPr lang="en-US" sz="1940" dirty="0" smtClean="0"/>
              <a:t>less </a:t>
            </a:r>
            <a:r>
              <a:rPr lang="en-US" sz="1940" dirty="0"/>
              <a:t>safe for consumers.</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Market System</a:t>
            </a:r>
            <a:endParaRPr lang="en-GB" sz="30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16</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0928683"/>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1585049"/>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940" b="1" dirty="0" err="1">
                <a:solidFill>
                  <a:srgbClr val="FF0000"/>
                </a:solidFill>
              </a:rPr>
              <a:t>Pesterpower</a:t>
            </a:r>
            <a:r>
              <a:rPr lang="en-US" sz="1940" dirty="0">
                <a:solidFill>
                  <a:srgbClr val="FF0000"/>
                </a:solidFill>
              </a:rPr>
              <a:t> </a:t>
            </a:r>
            <a:r>
              <a:rPr lang="en-US" sz="1940" dirty="0" smtClean="0">
                <a:solidFill>
                  <a:srgbClr val="FF0000"/>
                </a:solidFill>
              </a:rPr>
              <a:t>is the marketing term used to describe the ability that children have to persuade their parents to make certain purchasing decisions, perhaps by constant nagging or </a:t>
            </a:r>
            <a:r>
              <a:rPr lang="en-US" sz="1940" dirty="0">
                <a:solidFill>
                  <a:srgbClr val="FF0000"/>
                </a:solidFill>
              </a:rPr>
              <a:t>annoyance.</a:t>
            </a:r>
          </a:p>
          <a:p>
            <a:pPr marL="347663" indent="-333375">
              <a:buClr>
                <a:srgbClr val="00B050"/>
              </a:buClr>
              <a:buFont typeface="Wingdings 3" panose="05040102010807070707" pitchFamily="18" charset="2"/>
              <a:buChar char=""/>
            </a:pPr>
            <a:r>
              <a:rPr lang="en-US" sz="1940" dirty="0">
                <a:solidFill>
                  <a:srgbClr val="FF0000"/>
                </a:solidFill>
              </a:rPr>
              <a:t>Use the internet to find examples of pester power and be prepared to share </a:t>
            </a:r>
            <a:r>
              <a:rPr lang="en-US" sz="1940" dirty="0" smtClean="0">
                <a:solidFill>
                  <a:srgbClr val="FF0000"/>
                </a:solidFill>
              </a:rPr>
              <a:t>your findings </a:t>
            </a:r>
            <a:r>
              <a:rPr lang="en-US" sz="1940" dirty="0">
                <a:solidFill>
                  <a:srgbClr val="FF0000"/>
                </a:solidFill>
              </a:rPr>
              <a:t>with the class.</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Market System</a:t>
            </a:r>
            <a:endParaRPr lang="en-GB" sz="3000" dirty="0"/>
          </a:p>
        </p:txBody>
      </p:sp>
      <p:pic>
        <p:nvPicPr>
          <p:cNvPr id="13314" name="Picture 2" descr="Image result for pesterpowe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11557" y="3140968"/>
            <a:ext cx="2476500" cy="1647825"/>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pesterpowe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987824" y="2789288"/>
            <a:ext cx="2664296" cy="1359792"/>
          </a:xfrm>
          <a:prstGeom prst="rect">
            <a:avLst/>
          </a:prstGeom>
          <a:noFill/>
          <a:extLst>
            <a:ext uri="{909E8E84-426E-40DD-AFC4-6F175D3DCCD1}">
              <a14:hiddenFill xmlns:a14="http://schemas.microsoft.com/office/drawing/2010/main">
                <a:solidFill>
                  <a:srgbClr val="FFFFFF"/>
                </a:solidFill>
              </a14:hiddenFill>
            </a:ext>
          </a:extLst>
        </p:spPr>
      </p:pic>
      <p:pic>
        <p:nvPicPr>
          <p:cNvPr id="13320" name="Picture 8" descr="Image result for pesterpowe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51887" y="3271339"/>
            <a:ext cx="2968585" cy="166983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pesterpowe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463753" y="4437112"/>
            <a:ext cx="3692423" cy="2233916"/>
          </a:xfrm>
          <a:prstGeom prst="rect">
            <a:avLst/>
          </a:prstGeom>
          <a:noFill/>
          <a:extLst>
            <a:ext uri="{909E8E84-426E-40DD-AFC4-6F175D3DCCD1}">
              <a14:hiddenFill xmlns:a14="http://schemas.microsoft.com/office/drawing/2010/main">
                <a:solidFill>
                  <a:srgbClr val="FFFFFF"/>
                </a:solidFill>
              </a14:hiddenFill>
            </a:ext>
          </a:extLst>
        </p:spPr>
      </p:pic>
      <p:sp>
        <p:nvSpPr>
          <p:cNvPr id="9" name="Round Same Side Corner Rectangle 8">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2310184"/>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5632311"/>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dirty="0" smtClean="0"/>
              <a:t>The </a:t>
            </a:r>
            <a:r>
              <a:rPr lang="en-US" dirty="0"/>
              <a:t>USA is often given as an example of a modern capitalist society. However, </a:t>
            </a:r>
            <a:r>
              <a:rPr lang="en-US" dirty="0" smtClean="0"/>
              <a:t>the State </a:t>
            </a:r>
            <a:r>
              <a:rPr lang="en-US" dirty="0"/>
              <a:t>and Federal governments do get involved in providing some basic </a:t>
            </a:r>
            <a:r>
              <a:rPr lang="en-US" dirty="0" smtClean="0"/>
              <a:t>services. In </a:t>
            </a:r>
            <a:r>
              <a:rPr lang="en-US" dirty="0"/>
              <a:t>reality, the USA is a mixed economy but with a much larger private </a:t>
            </a:r>
            <a:r>
              <a:rPr lang="en-US" dirty="0" smtClean="0"/>
              <a:t>sector proportionally </a:t>
            </a:r>
            <a:r>
              <a:rPr lang="en-US" dirty="0"/>
              <a:t>than most </a:t>
            </a:r>
            <a:r>
              <a:rPr lang="en-US" dirty="0" smtClean="0"/>
              <a:t>nations.</a:t>
            </a:r>
          </a:p>
          <a:p>
            <a:pPr marL="347663" indent="-333375">
              <a:buClr>
                <a:srgbClr val="00B050"/>
              </a:buClr>
              <a:buFont typeface="Wingdings 3" panose="05040102010807070707" pitchFamily="18" charset="2"/>
              <a:buChar char=""/>
            </a:pPr>
            <a:r>
              <a:rPr lang="en-US" dirty="0" smtClean="0"/>
              <a:t>The </a:t>
            </a:r>
            <a:r>
              <a:rPr lang="en-US" dirty="0"/>
              <a:t>mixed economic system is a combination of both the planned </a:t>
            </a:r>
            <a:r>
              <a:rPr lang="en-US" dirty="0" smtClean="0"/>
              <a:t>economy and </a:t>
            </a:r>
            <a:r>
              <a:rPr lang="en-US" dirty="0"/>
              <a:t>the market economy. The degree of public and </a:t>
            </a:r>
            <a:r>
              <a:rPr lang="en-US" dirty="0" smtClean="0"/>
              <a:t>private </a:t>
            </a:r>
            <a:r>
              <a:rPr lang="en-US" dirty="0"/>
              <a:t>sector </a:t>
            </a:r>
            <a:r>
              <a:rPr lang="en-US" dirty="0" smtClean="0"/>
              <a:t>involvement in economic </a:t>
            </a:r>
            <a:r>
              <a:rPr lang="en-US" dirty="0"/>
              <a:t>activity is determined by the </a:t>
            </a:r>
            <a:r>
              <a:rPr lang="en-US" dirty="0" smtClean="0"/>
              <a:t>government</a:t>
            </a:r>
            <a:r>
              <a:rPr lang="en-US" dirty="0"/>
              <a:t>. </a:t>
            </a:r>
            <a:r>
              <a:rPr lang="en-US" dirty="0" smtClean="0"/>
              <a:t>Essential </a:t>
            </a:r>
            <a:r>
              <a:rPr lang="en-US" dirty="0"/>
              <a:t>services are </a:t>
            </a:r>
            <a:r>
              <a:rPr lang="en-US" dirty="0" smtClean="0"/>
              <a:t>provided by </a:t>
            </a:r>
            <a:r>
              <a:rPr lang="en-US" dirty="0"/>
              <a:t>the public sector, such as state education, health care and postal services. </a:t>
            </a:r>
            <a:r>
              <a:rPr lang="en-US" dirty="0" smtClean="0"/>
              <a:t>The government </a:t>
            </a:r>
            <a:r>
              <a:rPr lang="en-US" dirty="0"/>
              <a:t>exists to redistribute income by providing unemployment benefits </a:t>
            </a:r>
            <a:r>
              <a:rPr lang="en-US" dirty="0" smtClean="0"/>
              <a:t>and state </a:t>
            </a:r>
            <a:r>
              <a:rPr lang="en-US" dirty="0"/>
              <a:t>pensions, for example. In the private sector, profit acts as the motive for firms </a:t>
            </a:r>
            <a:r>
              <a:rPr lang="en-US" dirty="0" smtClean="0"/>
              <a:t>to provide </a:t>
            </a:r>
            <a:r>
              <a:rPr lang="en-US" dirty="0"/>
              <a:t>the goods and services demanded by consumers.</a:t>
            </a:r>
          </a:p>
          <a:p>
            <a:pPr marL="347663" indent="-333375">
              <a:buClr>
                <a:srgbClr val="00B050"/>
              </a:buClr>
              <a:buFont typeface="Wingdings 3" panose="05040102010807070707" pitchFamily="18" charset="2"/>
              <a:buChar char=""/>
            </a:pPr>
            <a:r>
              <a:rPr lang="en-US" dirty="0"/>
              <a:t>In the UK, the public sector accounts for around </a:t>
            </a:r>
            <a:r>
              <a:rPr lang="en-US" dirty="0" smtClean="0"/>
              <a:t>45% </a:t>
            </a:r>
            <a:r>
              <a:rPr lang="en-US" dirty="0"/>
              <a:t>of gross </a:t>
            </a:r>
            <a:r>
              <a:rPr lang="en-US" dirty="0" smtClean="0"/>
              <a:t>domestic product </a:t>
            </a:r>
            <a:r>
              <a:rPr lang="en-US" dirty="0"/>
              <a:t>(GDP) whereas in France this figure is around </a:t>
            </a:r>
            <a:r>
              <a:rPr lang="en-US" dirty="0" smtClean="0"/>
              <a:t>43%, </a:t>
            </a:r>
            <a:r>
              <a:rPr lang="en-US" dirty="0"/>
              <a:t>so both are </a:t>
            </a:r>
            <a:r>
              <a:rPr lang="en-US" dirty="0" smtClean="0"/>
              <a:t>good examples </a:t>
            </a:r>
            <a:r>
              <a:rPr lang="en-US" dirty="0"/>
              <a:t>of mixed economies. Other examples </a:t>
            </a:r>
            <a:r>
              <a:rPr lang="en-US" dirty="0" smtClean="0"/>
              <a:t>are </a:t>
            </a:r>
            <a:r>
              <a:rPr lang="en-US" dirty="0"/>
              <a:t>Australia, Japan, Iceland, </a:t>
            </a:r>
            <a:r>
              <a:rPr lang="en-US" dirty="0" smtClean="0"/>
              <a:t>Sweden and </a:t>
            </a:r>
            <a:r>
              <a:rPr lang="en-US" dirty="0"/>
              <a:t>Italy</a:t>
            </a:r>
            <a:r>
              <a:rPr lang="en-US" dirty="0" smtClean="0"/>
              <a:t>.</a:t>
            </a:r>
            <a:endParaRPr lang="en-US" dirty="0"/>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Mixed System</a:t>
            </a:r>
            <a:endParaRPr lang="en-GB" sz="3000" dirty="0"/>
          </a:p>
        </p:txBody>
      </p:sp>
      <p:graphicFrame>
        <p:nvGraphicFramePr>
          <p:cNvPr id="4" name="Table 3"/>
          <p:cNvGraphicFramePr>
            <a:graphicFrameLocks noGrp="1"/>
          </p:cNvGraphicFramePr>
          <p:nvPr>
            <p:extLst>
              <p:ext uri="{D42A27DB-BD31-4B8C-83A1-F6EECF244321}">
                <p14:modId xmlns:p14="http://schemas.microsoft.com/office/powerpoint/2010/main" val="3852507460"/>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28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280" baseline="0" dirty="0" smtClean="0">
                          <a:solidFill>
                            <a:srgbClr val="FF0000"/>
                          </a:solidFill>
                          <a:effectLst/>
                          <a:latin typeface="Arial" pitchFamily="34" charset="0"/>
                          <a:ea typeface="Times New Roman"/>
                          <a:cs typeface="Arial" pitchFamily="34" charset="0"/>
                        </a:rPr>
                        <a:t>How many countries have a free health care system</a:t>
                      </a:r>
                    </a:p>
                    <a:p>
                      <a:pPr marL="177800" indent="-177800" algn="l">
                        <a:spcAft>
                          <a:spcPts val="600"/>
                        </a:spcAft>
                        <a:buFontTx/>
                        <a:buBlip>
                          <a:blip r:embed="rId3"/>
                        </a:buBlip>
                      </a:pPr>
                      <a:r>
                        <a:rPr lang="en-GB" sz="1280" baseline="0" dirty="0" smtClean="0">
                          <a:solidFill>
                            <a:schemeClr val="tx1"/>
                          </a:solidFill>
                          <a:effectLst/>
                          <a:latin typeface="Arial" pitchFamily="34" charset="0"/>
                          <a:ea typeface="Times New Roman"/>
                          <a:cs typeface="Arial" pitchFamily="34" charset="0"/>
                        </a:rPr>
                        <a:t>How many countries have a free university system</a:t>
                      </a:r>
                    </a:p>
                    <a:p>
                      <a:pPr marL="177800" indent="-177800" algn="l">
                        <a:spcAft>
                          <a:spcPts val="600"/>
                        </a:spcAft>
                        <a:buFontTx/>
                        <a:buBlip>
                          <a:blip r:embed="rId3"/>
                        </a:buBlip>
                      </a:pPr>
                      <a:r>
                        <a:rPr lang="en-GB" sz="1280" baseline="0" dirty="0" smtClean="0">
                          <a:solidFill>
                            <a:srgbClr val="FF0000"/>
                          </a:solidFill>
                          <a:effectLst/>
                          <a:latin typeface="Arial" pitchFamily="34" charset="0"/>
                          <a:ea typeface="Times New Roman"/>
                          <a:cs typeface="Arial" pitchFamily="34" charset="0"/>
                        </a:rPr>
                        <a:t>The difference between private and state prison systems</a:t>
                      </a:r>
                    </a:p>
                    <a:p>
                      <a:pPr marL="177800" indent="-177800" algn="l">
                        <a:spcAft>
                          <a:spcPts val="600"/>
                        </a:spcAft>
                        <a:buFontTx/>
                        <a:buBlip>
                          <a:blip r:embed="rId3"/>
                        </a:buBlip>
                      </a:pPr>
                      <a:r>
                        <a:rPr lang="en-GB" sz="1280" baseline="0" dirty="0" smtClean="0">
                          <a:solidFill>
                            <a:schemeClr val="tx1"/>
                          </a:solidFill>
                          <a:effectLst/>
                          <a:latin typeface="Arial" pitchFamily="34" charset="0"/>
                          <a:ea typeface="Times New Roman"/>
                          <a:cs typeface="Arial" pitchFamily="34" charset="0"/>
                        </a:rPr>
                        <a:t>Government and bank bailouts</a:t>
                      </a:r>
                    </a:p>
                    <a:p>
                      <a:pPr marL="177800" indent="-177800" algn="l">
                        <a:spcAft>
                          <a:spcPts val="600"/>
                        </a:spcAft>
                        <a:buFontTx/>
                        <a:buBlip>
                          <a:blip r:embed="rId3"/>
                        </a:buBlip>
                      </a:pPr>
                      <a:r>
                        <a:rPr lang="en-US" sz="1280" baseline="0" dirty="0" smtClean="0">
                          <a:solidFill>
                            <a:srgbClr val="FF0000"/>
                          </a:solidFill>
                          <a:effectLst/>
                          <a:latin typeface="Arial" pitchFamily="34" charset="0"/>
                          <a:ea typeface="Times New Roman"/>
                          <a:cs typeface="Arial" pitchFamily="34" charset="0"/>
                        </a:rPr>
                        <a:t>France’s 6 month unemployment benefit system</a:t>
                      </a:r>
                    </a:p>
                    <a:p>
                      <a:pPr marL="177800" indent="-177800" algn="l">
                        <a:spcAft>
                          <a:spcPts val="600"/>
                        </a:spcAft>
                        <a:buFontTx/>
                        <a:buBlip>
                          <a:blip r:embed="rId3"/>
                        </a:buBlip>
                      </a:pPr>
                      <a:r>
                        <a:rPr lang="en-US" sz="1280" baseline="0" dirty="0" smtClean="0">
                          <a:solidFill>
                            <a:schemeClr val="tx1"/>
                          </a:solidFill>
                          <a:effectLst/>
                          <a:latin typeface="Arial" pitchFamily="34" charset="0"/>
                          <a:ea typeface="Times New Roman"/>
                          <a:cs typeface="Arial" pitchFamily="34" charset="0"/>
                        </a:rPr>
                        <a:t>Why mixed economies are also capitalist societies</a:t>
                      </a:r>
                    </a:p>
                    <a:p>
                      <a:pPr marL="177800" indent="-177800" algn="l">
                        <a:spcAft>
                          <a:spcPts val="600"/>
                        </a:spcAft>
                        <a:buFontTx/>
                        <a:buBlip>
                          <a:blip r:embed="rId3"/>
                        </a:buBlip>
                      </a:pPr>
                      <a:r>
                        <a:rPr lang="en-US" sz="1280" baseline="0" dirty="0" smtClean="0">
                          <a:solidFill>
                            <a:srgbClr val="FF0000"/>
                          </a:solidFill>
                          <a:effectLst/>
                          <a:latin typeface="Arial" pitchFamily="34" charset="0"/>
                          <a:ea typeface="Times New Roman"/>
                          <a:cs typeface="Arial" pitchFamily="34" charset="0"/>
                        </a:rPr>
                        <a:t>Why the pension age has to change.</a:t>
                      </a:r>
                      <a:endParaRPr lang="en-GB" sz="128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6707855"/>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5466112"/>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940" dirty="0"/>
              <a:t>The mixed economic system obtains the best of both the planned and </a:t>
            </a:r>
            <a:r>
              <a:rPr lang="en-US" sz="1940" dirty="0" smtClean="0"/>
              <a:t>market systems</a:t>
            </a:r>
            <a:r>
              <a:rPr lang="en-US" sz="1940" dirty="0"/>
              <a:t>. For example, necessary services are provided for everyone whilst most </a:t>
            </a:r>
            <a:r>
              <a:rPr lang="en-US" sz="1940" dirty="0" smtClean="0"/>
              <a:t>other goods </a:t>
            </a:r>
            <a:r>
              <a:rPr lang="en-US" sz="1940" dirty="0"/>
              <a:t>arc </a:t>
            </a:r>
            <a:r>
              <a:rPr lang="en-US" sz="1940" dirty="0" smtClean="0"/>
              <a:t>competitively </a:t>
            </a:r>
            <a:r>
              <a:rPr lang="en-US" sz="1940" dirty="0"/>
              <a:t>marketed. Producers and workers have incentives to </a:t>
            </a:r>
            <a:r>
              <a:rPr lang="en-US" sz="1940" dirty="0" smtClean="0"/>
              <a:t>work hard</a:t>
            </a:r>
            <a:r>
              <a:rPr lang="en-US" sz="1940" dirty="0"/>
              <a:t>, to invest and to save. There is large degree of economic freedom with plenty </a:t>
            </a:r>
            <a:r>
              <a:rPr lang="en-US" sz="1940" dirty="0" smtClean="0"/>
              <a:t>of choice </a:t>
            </a:r>
            <a:r>
              <a:rPr lang="en-US" sz="1940" dirty="0"/>
              <a:t>for private individuals and firms.</a:t>
            </a:r>
          </a:p>
          <a:p>
            <a:pPr marL="347663" indent="-333375">
              <a:buClr>
                <a:srgbClr val="00B050"/>
              </a:buClr>
              <a:buFont typeface="Wingdings 3" panose="05040102010807070707" pitchFamily="18" charset="2"/>
              <a:buChar char=""/>
            </a:pPr>
            <a:r>
              <a:rPr lang="en-US" sz="1940" dirty="0"/>
              <a:t>The </a:t>
            </a:r>
            <a:r>
              <a:rPr lang="en-US" sz="1940" dirty="0" smtClean="0"/>
              <a:t>disadvantages </a:t>
            </a:r>
            <a:r>
              <a:rPr lang="en-US" sz="1940" dirty="0"/>
              <a:t>of the extreme economic systems also apply to the </a:t>
            </a:r>
            <a:r>
              <a:rPr lang="en-US" sz="1940" dirty="0" smtClean="0"/>
              <a:t>mixed economy</a:t>
            </a:r>
            <a:r>
              <a:rPr lang="en-US" sz="1940" dirty="0"/>
              <a:t>. </a:t>
            </a:r>
            <a:r>
              <a:rPr lang="en-US" sz="1940" dirty="0" smtClean="0"/>
              <a:t>E.g., </a:t>
            </a:r>
            <a:r>
              <a:rPr lang="en-US" sz="1940" dirty="0"/>
              <a:t>consumers still pay higher prices due to the profit </a:t>
            </a:r>
            <a:r>
              <a:rPr lang="en-US" sz="1940" dirty="0" smtClean="0"/>
              <a:t>motive of private </a:t>
            </a:r>
            <a:r>
              <a:rPr lang="en-US" sz="1940" dirty="0"/>
              <a:t>sector businesses. Public sector activities must also be funded by taxes </a:t>
            </a:r>
            <a:r>
              <a:rPr lang="en-US" sz="1940" dirty="0" smtClean="0"/>
              <a:t>and other </a:t>
            </a:r>
            <a:r>
              <a:rPr lang="en-US" sz="1940" dirty="0"/>
              <a:t>government fees and </a:t>
            </a:r>
            <a:r>
              <a:rPr lang="en-US" sz="1940" dirty="0" smtClean="0"/>
              <a:t>charges.</a:t>
            </a:r>
            <a:endParaRPr lang="en-US" sz="1940" dirty="0"/>
          </a:p>
          <a:p>
            <a:pPr marL="14288">
              <a:buClr>
                <a:srgbClr val="00B050"/>
              </a:buClr>
            </a:pPr>
            <a:r>
              <a:rPr lang="en-US" sz="1940" b="1" dirty="0">
                <a:solidFill>
                  <a:srgbClr val="FF0000"/>
                </a:solidFill>
              </a:rPr>
              <a:t>Activity</a:t>
            </a:r>
          </a:p>
          <a:p>
            <a:pPr marL="347663" indent="-333375">
              <a:buClr>
                <a:srgbClr val="00B050"/>
              </a:buClr>
              <a:buFont typeface="Wingdings 3" panose="05040102010807070707" pitchFamily="18" charset="2"/>
              <a:buChar char=""/>
            </a:pPr>
            <a:r>
              <a:rPr lang="en-US" sz="1940" dirty="0">
                <a:solidFill>
                  <a:srgbClr val="FF0000"/>
                </a:solidFill>
              </a:rPr>
              <a:t>Use the internet to find relevant economic data for two different countries (such as </a:t>
            </a:r>
            <a:r>
              <a:rPr lang="en-US" sz="1940" dirty="0" smtClean="0">
                <a:solidFill>
                  <a:srgbClr val="FF0000"/>
                </a:solidFill>
              </a:rPr>
              <a:t>North Korea </a:t>
            </a:r>
            <a:r>
              <a:rPr lang="en-US" sz="1940" dirty="0">
                <a:solidFill>
                  <a:srgbClr val="FF0000"/>
                </a:solidFill>
              </a:rPr>
              <a:t>and Hong Kong) to distinguish between the two main types of economic </a:t>
            </a:r>
            <a:r>
              <a:rPr lang="en-US" sz="1940" dirty="0" smtClean="0">
                <a:solidFill>
                  <a:srgbClr val="FF0000"/>
                </a:solidFill>
              </a:rPr>
              <a:t>system. You </a:t>
            </a:r>
            <a:r>
              <a:rPr lang="en-US" sz="1940" dirty="0">
                <a:solidFill>
                  <a:srgbClr val="FF0000"/>
                </a:solidFill>
              </a:rPr>
              <a:t>might also find it useful to look at newspaper articles on current topics related </a:t>
            </a:r>
            <a:r>
              <a:rPr lang="en-US" sz="1940" dirty="0" smtClean="0">
                <a:solidFill>
                  <a:srgbClr val="FF0000"/>
                </a:solidFill>
              </a:rPr>
              <a:t>to economic </a:t>
            </a:r>
            <a:r>
              <a:rPr lang="en-US" sz="1940" dirty="0">
                <a:solidFill>
                  <a:srgbClr val="FF0000"/>
                </a:solidFill>
              </a:rPr>
              <a:t>systems.</a:t>
            </a: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Mixed System</a:t>
            </a:r>
            <a:endParaRPr lang="en-GB" sz="3000" dirty="0"/>
          </a:p>
        </p:txBody>
      </p:sp>
      <p:graphicFrame>
        <p:nvGraphicFramePr>
          <p:cNvPr id="4" name="Table 3"/>
          <p:cNvGraphicFramePr>
            <a:graphicFrameLocks noGrp="1"/>
          </p:cNvGraphicFramePr>
          <p:nvPr>
            <p:extLst>
              <p:ext uri="{D42A27DB-BD31-4B8C-83A1-F6EECF244321}">
                <p14:modId xmlns:p14="http://schemas.microsoft.com/office/powerpoint/2010/main" val="3852507460"/>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28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280" baseline="0" dirty="0" smtClean="0">
                          <a:solidFill>
                            <a:srgbClr val="FF0000"/>
                          </a:solidFill>
                          <a:effectLst/>
                          <a:latin typeface="Arial" pitchFamily="34" charset="0"/>
                          <a:ea typeface="Times New Roman"/>
                          <a:cs typeface="Arial" pitchFamily="34" charset="0"/>
                        </a:rPr>
                        <a:t>How many countries have a free health care system</a:t>
                      </a:r>
                    </a:p>
                    <a:p>
                      <a:pPr marL="177800" indent="-177800" algn="l">
                        <a:spcAft>
                          <a:spcPts val="600"/>
                        </a:spcAft>
                        <a:buFontTx/>
                        <a:buBlip>
                          <a:blip r:embed="rId3"/>
                        </a:buBlip>
                      </a:pPr>
                      <a:r>
                        <a:rPr lang="en-GB" sz="1280" baseline="0" dirty="0" smtClean="0">
                          <a:solidFill>
                            <a:schemeClr val="tx1"/>
                          </a:solidFill>
                          <a:effectLst/>
                          <a:latin typeface="Arial" pitchFamily="34" charset="0"/>
                          <a:ea typeface="Times New Roman"/>
                          <a:cs typeface="Arial" pitchFamily="34" charset="0"/>
                        </a:rPr>
                        <a:t>How many countries have a free university system</a:t>
                      </a:r>
                    </a:p>
                    <a:p>
                      <a:pPr marL="177800" indent="-177800" algn="l">
                        <a:spcAft>
                          <a:spcPts val="600"/>
                        </a:spcAft>
                        <a:buFontTx/>
                        <a:buBlip>
                          <a:blip r:embed="rId3"/>
                        </a:buBlip>
                      </a:pPr>
                      <a:r>
                        <a:rPr lang="en-GB" sz="1280" baseline="0" dirty="0" smtClean="0">
                          <a:solidFill>
                            <a:srgbClr val="FF0000"/>
                          </a:solidFill>
                          <a:effectLst/>
                          <a:latin typeface="Arial" pitchFamily="34" charset="0"/>
                          <a:ea typeface="Times New Roman"/>
                          <a:cs typeface="Arial" pitchFamily="34" charset="0"/>
                        </a:rPr>
                        <a:t>The difference between private and state prison systems</a:t>
                      </a:r>
                    </a:p>
                    <a:p>
                      <a:pPr marL="177800" indent="-177800" algn="l">
                        <a:spcAft>
                          <a:spcPts val="600"/>
                        </a:spcAft>
                        <a:buFontTx/>
                        <a:buBlip>
                          <a:blip r:embed="rId3"/>
                        </a:buBlip>
                      </a:pPr>
                      <a:r>
                        <a:rPr lang="en-GB" sz="1280" baseline="0" dirty="0" smtClean="0">
                          <a:solidFill>
                            <a:schemeClr val="tx1"/>
                          </a:solidFill>
                          <a:effectLst/>
                          <a:latin typeface="Arial" pitchFamily="34" charset="0"/>
                          <a:ea typeface="Times New Roman"/>
                          <a:cs typeface="Arial" pitchFamily="34" charset="0"/>
                        </a:rPr>
                        <a:t>Government and bank bailouts</a:t>
                      </a:r>
                    </a:p>
                    <a:p>
                      <a:pPr marL="177800" indent="-177800" algn="l">
                        <a:spcAft>
                          <a:spcPts val="600"/>
                        </a:spcAft>
                        <a:buFontTx/>
                        <a:buBlip>
                          <a:blip r:embed="rId3"/>
                        </a:buBlip>
                      </a:pPr>
                      <a:r>
                        <a:rPr lang="en-US" sz="1280" baseline="0" dirty="0" smtClean="0">
                          <a:solidFill>
                            <a:srgbClr val="FF0000"/>
                          </a:solidFill>
                          <a:effectLst/>
                          <a:latin typeface="Arial" pitchFamily="34" charset="0"/>
                          <a:ea typeface="Times New Roman"/>
                          <a:cs typeface="Arial" pitchFamily="34" charset="0"/>
                        </a:rPr>
                        <a:t>France’s 6 month unemployment benefit system</a:t>
                      </a:r>
                    </a:p>
                    <a:p>
                      <a:pPr marL="177800" indent="-177800" algn="l">
                        <a:spcAft>
                          <a:spcPts val="600"/>
                        </a:spcAft>
                        <a:buFontTx/>
                        <a:buBlip>
                          <a:blip r:embed="rId3"/>
                        </a:buBlip>
                      </a:pPr>
                      <a:r>
                        <a:rPr lang="en-US" sz="1280" baseline="0" dirty="0" smtClean="0">
                          <a:solidFill>
                            <a:schemeClr val="tx1"/>
                          </a:solidFill>
                          <a:effectLst/>
                          <a:latin typeface="Arial" pitchFamily="34" charset="0"/>
                          <a:ea typeface="Times New Roman"/>
                          <a:cs typeface="Arial" pitchFamily="34" charset="0"/>
                        </a:rPr>
                        <a:t>Why mixed economies are also capitalist societies</a:t>
                      </a:r>
                    </a:p>
                    <a:p>
                      <a:pPr marL="177800" indent="-177800" algn="l">
                        <a:spcAft>
                          <a:spcPts val="600"/>
                        </a:spcAft>
                        <a:buFontTx/>
                        <a:buBlip>
                          <a:blip r:embed="rId3"/>
                        </a:buBlip>
                      </a:pPr>
                      <a:r>
                        <a:rPr lang="en-US" sz="1280" baseline="0" dirty="0" smtClean="0">
                          <a:solidFill>
                            <a:srgbClr val="FF0000"/>
                          </a:solidFill>
                          <a:effectLst/>
                          <a:latin typeface="Arial" pitchFamily="34" charset="0"/>
                          <a:ea typeface="Times New Roman"/>
                          <a:cs typeface="Arial" pitchFamily="34" charset="0"/>
                        </a:rPr>
                        <a:t>Why the pension age has to change.</a:t>
                      </a:r>
                      <a:endParaRPr lang="en-GB" sz="128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17</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5336335"/>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5539978"/>
          </a:xfrm>
          <a:prstGeom prst="rect">
            <a:avLst/>
          </a:prstGeom>
        </p:spPr>
        <p:txBody>
          <a:bodyPr wrap="square">
            <a:spAutoFit/>
          </a:bodyPr>
          <a:lstStyle/>
          <a:p>
            <a:pPr marL="14288">
              <a:buClr>
                <a:srgbClr val="00B050"/>
              </a:buClr>
            </a:pPr>
            <a:r>
              <a:rPr lang="en-US" sz="1770" b="1" dirty="0">
                <a:solidFill>
                  <a:srgbClr val="002060"/>
                </a:solidFill>
              </a:rPr>
              <a:t>Case Study: Education systems</a:t>
            </a:r>
          </a:p>
          <a:p>
            <a:pPr marL="347663" indent="-333375">
              <a:buClr>
                <a:srgbClr val="00B050"/>
              </a:buClr>
              <a:buFont typeface="Wingdings 3" panose="05040102010807070707" pitchFamily="18" charset="2"/>
              <a:buChar char=""/>
            </a:pPr>
            <a:r>
              <a:rPr lang="en-US" sz="1770" dirty="0">
                <a:solidFill>
                  <a:srgbClr val="002060"/>
                </a:solidFill>
              </a:rPr>
              <a:t>The Economist Intelligence Unit rankings of the world's top education systems, </a:t>
            </a:r>
            <a:r>
              <a:rPr lang="en-US" sz="1770" dirty="0" smtClean="0">
                <a:solidFill>
                  <a:srgbClr val="002060"/>
                </a:solidFill>
              </a:rPr>
              <a:t>which combine </a:t>
            </a:r>
            <a:r>
              <a:rPr lang="en-US" sz="1770" dirty="0">
                <a:solidFill>
                  <a:srgbClr val="002060"/>
                </a:solidFill>
              </a:rPr>
              <a:t>international test results and data such as graduation rates, showed that </a:t>
            </a:r>
            <a:r>
              <a:rPr lang="en-US" sz="1770" dirty="0" smtClean="0">
                <a:solidFill>
                  <a:srgbClr val="002060"/>
                </a:solidFill>
              </a:rPr>
              <a:t>two contrasting economies topped the league table for 2006-10</a:t>
            </a:r>
            <a:r>
              <a:rPr lang="en-US" sz="1770" dirty="0">
                <a:solidFill>
                  <a:srgbClr val="002060"/>
                </a:solidFill>
              </a:rPr>
              <a:t>: </a:t>
            </a:r>
            <a:r>
              <a:rPr lang="en-US" sz="1770" dirty="0" smtClean="0">
                <a:solidFill>
                  <a:srgbClr val="002060"/>
                </a:solidFill>
              </a:rPr>
              <a:t>Finland and South Korea </a:t>
            </a:r>
            <a:r>
              <a:rPr lang="en-US" sz="1770" dirty="0">
                <a:solidFill>
                  <a:srgbClr val="002060"/>
                </a:solidFill>
              </a:rPr>
              <a:t>.</a:t>
            </a:r>
            <a:r>
              <a:rPr lang="en-US" sz="1770" dirty="0" smtClean="0">
                <a:solidFill>
                  <a:srgbClr val="002060"/>
                </a:solidFill>
              </a:rPr>
              <a:t>The report </a:t>
            </a:r>
            <a:r>
              <a:rPr lang="en-US" sz="1770" dirty="0">
                <a:solidFill>
                  <a:srgbClr val="002060"/>
                </a:solidFill>
              </a:rPr>
              <a:t>concluded that, while the </a:t>
            </a:r>
            <a:r>
              <a:rPr lang="en-US" sz="1770" dirty="0" smtClean="0">
                <a:solidFill>
                  <a:srgbClr val="002060"/>
                </a:solidFill>
              </a:rPr>
              <a:t>amount of spending on education is important, it is less influential than an economy having a culture that is supportive of learning</a:t>
            </a:r>
            <a:r>
              <a:rPr lang="en-US" sz="1770" dirty="0">
                <a:solidFill>
                  <a:srgbClr val="002060"/>
                </a:solidFill>
              </a:rPr>
              <a:t>.</a:t>
            </a:r>
          </a:p>
          <a:p>
            <a:pPr marL="347663" indent="-333375">
              <a:buClr>
                <a:srgbClr val="00B050"/>
              </a:buClr>
              <a:buFont typeface="Wingdings 3" panose="05040102010807070707" pitchFamily="18" charset="2"/>
              <a:buChar char=""/>
            </a:pPr>
            <a:r>
              <a:rPr lang="en-US" sz="1770" dirty="0" smtClean="0">
                <a:solidFill>
                  <a:srgbClr val="002060"/>
                </a:solidFill>
              </a:rPr>
              <a:t>Education in Finland is 100% state funded and is rather unorthodox given that students </a:t>
            </a:r>
            <a:r>
              <a:rPr lang="en-US" sz="1770" dirty="0">
                <a:solidFill>
                  <a:srgbClr val="002060"/>
                </a:solidFill>
              </a:rPr>
              <a:t>do not start schooling until the age of seven and rarely have tests or </a:t>
            </a:r>
            <a:r>
              <a:rPr lang="en-US" sz="1770" dirty="0" smtClean="0">
                <a:solidFill>
                  <a:srgbClr val="002060"/>
                </a:solidFill>
              </a:rPr>
              <a:t>homework until their teenage years. In South Korea, education is crucial for success so huge pressures are placed on students who start school aged three</a:t>
            </a:r>
            <a:r>
              <a:rPr lang="en-US" sz="1770" dirty="0">
                <a:solidFill>
                  <a:srgbClr val="002060"/>
                </a:solidFill>
              </a:rPr>
              <a:t>. Testing is regular and </a:t>
            </a:r>
            <a:r>
              <a:rPr lang="en-US" sz="1770" dirty="0" smtClean="0">
                <a:solidFill>
                  <a:srgbClr val="002060"/>
                </a:solidFill>
              </a:rPr>
              <a:t>rigorous, making after-school private tuition classes extremely popular</a:t>
            </a:r>
            <a:r>
              <a:rPr lang="en-US" sz="1770" dirty="0">
                <a:solidFill>
                  <a:srgbClr val="002060"/>
                </a:solidFill>
              </a:rPr>
              <a:t>.</a:t>
            </a:r>
          </a:p>
          <a:p>
            <a:pPr marL="347663" indent="-333375">
              <a:buClr>
                <a:srgbClr val="00B050"/>
              </a:buClr>
              <a:buFont typeface="Wingdings 3" panose="05040102010807070707" pitchFamily="18" charset="2"/>
              <a:buChar char=""/>
            </a:pPr>
            <a:r>
              <a:rPr lang="en-US" sz="1770" dirty="0">
                <a:solidFill>
                  <a:srgbClr val="002060"/>
                </a:solidFill>
              </a:rPr>
              <a:t>According to the report, the top ten countries were ranked as </a:t>
            </a:r>
            <a:r>
              <a:rPr lang="en-US" sz="1770" dirty="0" smtClean="0">
                <a:solidFill>
                  <a:srgbClr val="002060"/>
                </a:solidFill>
              </a:rPr>
              <a:t>follows:</a:t>
            </a:r>
          </a:p>
          <a:p>
            <a:pPr marL="347663" indent="-333375">
              <a:buClr>
                <a:srgbClr val="00B050"/>
              </a:buClr>
              <a:buFont typeface="Wingdings 3" panose="05040102010807070707" pitchFamily="18" charset="2"/>
              <a:buChar char=""/>
            </a:pPr>
            <a:r>
              <a:rPr lang="en-US" sz="1770" dirty="0" smtClean="0">
                <a:solidFill>
                  <a:srgbClr val="002060"/>
                </a:solidFill>
              </a:rPr>
              <a:t>1 - Finland, 2 – South Korea, 3 - Hong Kong, 4 - Japan</a:t>
            </a:r>
            <a:r>
              <a:rPr lang="en-US" sz="1770" dirty="0">
                <a:solidFill>
                  <a:srgbClr val="002060"/>
                </a:solidFill>
              </a:rPr>
              <a:t> , </a:t>
            </a:r>
            <a:r>
              <a:rPr lang="en-US" sz="1770" dirty="0" smtClean="0">
                <a:solidFill>
                  <a:srgbClr val="002060"/>
                </a:solidFill>
              </a:rPr>
              <a:t>5 </a:t>
            </a:r>
            <a:r>
              <a:rPr lang="en-US" sz="1770" dirty="0">
                <a:solidFill>
                  <a:srgbClr val="002060"/>
                </a:solidFill>
              </a:rPr>
              <a:t>- </a:t>
            </a:r>
            <a:r>
              <a:rPr lang="en-US" sz="1770" dirty="0" smtClean="0">
                <a:solidFill>
                  <a:srgbClr val="002060"/>
                </a:solidFill>
              </a:rPr>
              <a:t>Singapore</a:t>
            </a:r>
            <a:r>
              <a:rPr lang="en-US" sz="1770" dirty="0">
                <a:solidFill>
                  <a:srgbClr val="002060"/>
                </a:solidFill>
              </a:rPr>
              <a:t> , </a:t>
            </a:r>
            <a:r>
              <a:rPr lang="en-US" sz="1770" dirty="0" smtClean="0">
                <a:solidFill>
                  <a:srgbClr val="002060"/>
                </a:solidFill>
              </a:rPr>
              <a:t>6 </a:t>
            </a:r>
            <a:r>
              <a:rPr lang="en-US" sz="1770" dirty="0">
                <a:solidFill>
                  <a:srgbClr val="002060"/>
                </a:solidFill>
              </a:rPr>
              <a:t>- </a:t>
            </a:r>
            <a:r>
              <a:rPr lang="en-US" sz="1770" dirty="0" smtClean="0">
                <a:solidFill>
                  <a:srgbClr val="002060"/>
                </a:solidFill>
              </a:rPr>
              <a:t>UK</a:t>
            </a:r>
            <a:r>
              <a:rPr lang="en-US" sz="1770" dirty="0">
                <a:solidFill>
                  <a:srgbClr val="002060"/>
                </a:solidFill>
              </a:rPr>
              <a:t> , </a:t>
            </a:r>
            <a:r>
              <a:rPr lang="en-US" sz="1770" dirty="0" smtClean="0">
                <a:solidFill>
                  <a:srgbClr val="002060"/>
                </a:solidFill>
              </a:rPr>
              <a:t>7 </a:t>
            </a:r>
            <a:r>
              <a:rPr lang="en-US" sz="1770" dirty="0">
                <a:solidFill>
                  <a:srgbClr val="002060"/>
                </a:solidFill>
              </a:rPr>
              <a:t>- </a:t>
            </a:r>
            <a:r>
              <a:rPr lang="en-US" sz="1770" dirty="0" smtClean="0">
                <a:solidFill>
                  <a:srgbClr val="002060"/>
                </a:solidFill>
              </a:rPr>
              <a:t>Netherlands</a:t>
            </a:r>
            <a:r>
              <a:rPr lang="en-US" sz="1770" dirty="0">
                <a:solidFill>
                  <a:srgbClr val="002060"/>
                </a:solidFill>
              </a:rPr>
              <a:t> , </a:t>
            </a:r>
            <a:r>
              <a:rPr lang="en-US" sz="1770" dirty="0" smtClean="0">
                <a:solidFill>
                  <a:srgbClr val="002060"/>
                </a:solidFill>
              </a:rPr>
              <a:t>8 – New Zealand </a:t>
            </a:r>
            <a:r>
              <a:rPr lang="en-US" sz="1770" dirty="0">
                <a:solidFill>
                  <a:srgbClr val="002060"/>
                </a:solidFill>
              </a:rPr>
              <a:t>, </a:t>
            </a:r>
            <a:r>
              <a:rPr lang="en-US" sz="1770" dirty="0" smtClean="0">
                <a:solidFill>
                  <a:srgbClr val="002060"/>
                </a:solidFill>
              </a:rPr>
              <a:t>9 </a:t>
            </a:r>
            <a:r>
              <a:rPr lang="en-US" sz="1770" dirty="0">
                <a:solidFill>
                  <a:srgbClr val="002060"/>
                </a:solidFill>
              </a:rPr>
              <a:t>- </a:t>
            </a:r>
            <a:r>
              <a:rPr lang="en-US" sz="1770" dirty="0" smtClean="0">
                <a:solidFill>
                  <a:srgbClr val="002060"/>
                </a:solidFill>
              </a:rPr>
              <a:t>Switzerland</a:t>
            </a:r>
            <a:r>
              <a:rPr lang="en-US" sz="1770" dirty="0">
                <a:solidFill>
                  <a:srgbClr val="002060"/>
                </a:solidFill>
              </a:rPr>
              <a:t> , </a:t>
            </a:r>
            <a:r>
              <a:rPr lang="en-US" sz="1770" dirty="0" smtClean="0">
                <a:solidFill>
                  <a:srgbClr val="002060"/>
                </a:solidFill>
              </a:rPr>
              <a:t>10 </a:t>
            </a:r>
            <a:r>
              <a:rPr lang="en-US" sz="1770" dirty="0">
                <a:solidFill>
                  <a:srgbClr val="002060"/>
                </a:solidFill>
              </a:rPr>
              <a:t>- </a:t>
            </a:r>
            <a:r>
              <a:rPr lang="en-US" sz="1770" dirty="0" smtClean="0">
                <a:solidFill>
                  <a:srgbClr val="002060"/>
                </a:solidFill>
              </a:rPr>
              <a:t>Canada</a:t>
            </a:r>
            <a:endParaRPr lang="en-US" sz="1770" dirty="0">
              <a:solidFill>
                <a:srgbClr val="002060"/>
              </a:solidFill>
            </a:endParaRPr>
          </a:p>
        </p:txBody>
      </p:sp>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Mixed System</a:t>
            </a:r>
            <a:endParaRPr lang="en-GB" sz="3000" dirty="0"/>
          </a:p>
        </p:txBody>
      </p:sp>
      <p:graphicFrame>
        <p:nvGraphicFramePr>
          <p:cNvPr id="4" name="Table 3"/>
          <p:cNvGraphicFramePr>
            <a:graphicFrameLocks noGrp="1"/>
          </p:cNvGraphicFramePr>
          <p:nvPr>
            <p:extLst>
              <p:ext uri="{D42A27DB-BD31-4B8C-83A1-F6EECF244321}">
                <p14:modId xmlns:p14="http://schemas.microsoft.com/office/powerpoint/2010/main" val="3852507460"/>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28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280" baseline="0" dirty="0" smtClean="0">
                          <a:solidFill>
                            <a:srgbClr val="FF0000"/>
                          </a:solidFill>
                          <a:effectLst/>
                          <a:latin typeface="Arial" pitchFamily="34" charset="0"/>
                          <a:ea typeface="Times New Roman"/>
                          <a:cs typeface="Arial" pitchFamily="34" charset="0"/>
                        </a:rPr>
                        <a:t>How many countries have a free health care system</a:t>
                      </a:r>
                    </a:p>
                    <a:p>
                      <a:pPr marL="177800" indent="-177800" algn="l">
                        <a:spcAft>
                          <a:spcPts val="600"/>
                        </a:spcAft>
                        <a:buFontTx/>
                        <a:buBlip>
                          <a:blip r:embed="rId3"/>
                        </a:buBlip>
                      </a:pPr>
                      <a:r>
                        <a:rPr lang="en-GB" sz="1280" baseline="0" dirty="0" smtClean="0">
                          <a:solidFill>
                            <a:schemeClr val="tx1"/>
                          </a:solidFill>
                          <a:effectLst/>
                          <a:latin typeface="Arial" pitchFamily="34" charset="0"/>
                          <a:ea typeface="Times New Roman"/>
                          <a:cs typeface="Arial" pitchFamily="34" charset="0"/>
                        </a:rPr>
                        <a:t>How many countries have a free university system</a:t>
                      </a:r>
                    </a:p>
                    <a:p>
                      <a:pPr marL="177800" indent="-177800" algn="l">
                        <a:spcAft>
                          <a:spcPts val="600"/>
                        </a:spcAft>
                        <a:buFontTx/>
                        <a:buBlip>
                          <a:blip r:embed="rId3"/>
                        </a:buBlip>
                      </a:pPr>
                      <a:r>
                        <a:rPr lang="en-GB" sz="1280" baseline="0" dirty="0" smtClean="0">
                          <a:solidFill>
                            <a:srgbClr val="FF0000"/>
                          </a:solidFill>
                          <a:effectLst/>
                          <a:latin typeface="Arial" pitchFamily="34" charset="0"/>
                          <a:ea typeface="Times New Roman"/>
                          <a:cs typeface="Arial" pitchFamily="34" charset="0"/>
                        </a:rPr>
                        <a:t>The difference between private and state prison systems</a:t>
                      </a:r>
                    </a:p>
                    <a:p>
                      <a:pPr marL="177800" indent="-177800" algn="l">
                        <a:spcAft>
                          <a:spcPts val="600"/>
                        </a:spcAft>
                        <a:buFontTx/>
                        <a:buBlip>
                          <a:blip r:embed="rId3"/>
                        </a:buBlip>
                      </a:pPr>
                      <a:r>
                        <a:rPr lang="en-GB" sz="1280" baseline="0" dirty="0" smtClean="0">
                          <a:solidFill>
                            <a:schemeClr val="tx1"/>
                          </a:solidFill>
                          <a:effectLst/>
                          <a:latin typeface="Arial" pitchFamily="34" charset="0"/>
                          <a:ea typeface="Times New Roman"/>
                          <a:cs typeface="Arial" pitchFamily="34" charset="0"/>
                        </a:rPr>
                        <a:t>Government and bank bailouts</a:t>
                      </a:r>
                    </a:p>
                    <a:p>
                      <a:pPr marL="177800" indent="-177800" algn="l">
                        <a:spcAft>
                          <a:spcPts val="600"/>
                        </a:spcAft>
                        <a:buFontTx/>
                        <a:buBlip>
                          <a:blip r:embed="rId3"/>
                        </a:buBlip>
                      </a:pPr>
                      <a:r>
                        <a:rPr lang="en-US" sz="1280" baseline="0" dirty="0" smtClean="0">
                          <a:solidFill>
                            <a:srgbClr val="FF0000"/>
                          </a:solidFill>
                          <a:effectLst/>
                          <a:latin typeface="Arial" pitchFamily="34" charset="0"/>
                          <a:ea typeface="Times New Roman"/>
                          <a:cs typeface="Arial" pitchFamily="34" charset="0"/>
                        </a:rPr>
                        <a:t>France’s 6 month unemployment benefit system</a:t>
                      </a:r>
                    </a:p>
                    <a:p>
                      <a:pPr marL="177800" indent="-177800" algn="l">
                        <a:spcAft>
                          <a:spcPts val="600"/>
                        </a:spcAft>
                        <a:buFontTx/>
                        <a:buBlip>
                          <a:blip r:embed="rId3"/>
                        </a:buBlip>
                      </a:pPr>
                      <a:r>
                        <a:rPr lang="en-US" sz="1280" baseline="0" dirty="0" smtClean="0">
                          <a:solidFill>
                            <a:schemeClr val="tx1"/>
                          </a:solidFill>
                          <a:effectLst/>
                          <a:latin typeface="Arial" pitchFamily="34" charset="0"/>
                          <a:ea typeface="Times New Roman"/>
                          <a:cs typeface="Arial" pitchFamily="34" charset="0"/>
                        </a:rPr>
                        <a:t>Why mixed economies are also capitalist societies</a:t>
                      </a:r>
                    </a:p>
                    <a:p>
                      <a:pPr marL="177800" indent="-177800" algn="l">
                        <a:spcAft>
                          <a:spcPts val="600"/>
                        </a:spcAft>
                        <a:buFontTx/>
                        <a:buBlip>
                          <a:blip r:embed="rId3"/>
                        </a:buBlip>
                      </a:pPr>
                      <a:r>
                        <a:rPr lang="en-US" sz="1280" baseline="0" dirty="0" smtClean="0">
                          <a:solidFill>
                            <a:srgbClr val="FF0000"/>
                          </a:solidFill>
                          <a:effectLst/>
                          <a:latin typeface="Arial" pitchFamily="34" charset="0"/>
                          <a:ea typeface="Times New Roman"/>
                          <a:cs typeface="Arial" pitchFamily="34" charset="0"/>
                        </a:rPr>
                        <a:t>Why the pension age has to change.</a:t>
                      </a:r>
                      <a:endParaRPr lang="en-GB" sz="128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5"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18</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8101648"/>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Exam Assessment</a:t>
            </a:r>
            <a:endParaRPr lang="en-GB" sz="4000" dirty="0"/>
          </a:p>
        </p:txBody>
      </p:sp>
      <p:sp>
        <p:nvSpPr>
          <p:cNvPr id="3" name="Rectangle 2"/>
          <p:cNvSpPr/>
          <p:nvPr/>
        </p:nvSpPr>
        <p:spPr>
          <a:xfrm>
            <a:off x="251520" y="1052736"/>
            <a:ext cx="8568952" cy="5693866"/>
          </a:xfrm>
          <a:prstGeom prst="rect">
            <a:avLst/>
          </a:prstGeom>
        </p:spPr>
        <p:txBody>
          <a:bodyPr wrap="square">
            <a:spAutoFit/>
          </a:bodyPr>
          <a:lstStyle/>
          <a:p>
            <a:pPr>
              <a:buClr>
                <a:srgbClr val="00B050"/>
              </a:buClr>
            </a:pPr>
            <a:r>
              <a:rPr lang="en-US" sz="2600" dirty="0"/>
              <a:t>The assessment has two </a:t>
            </a:r>
            <a:r>
              <a:rPr lang="en-US" sz="2600" dirty="0" smtClean="0"/>
              <a:t>components:</a:t>
            </a:r>
          </a:p>
          <a:p>
            <a:pPr marL="457200" indent="-457200">
              <a:buClr>
                <a:srgbClr val="00B050"/>
              </a:buClr>
              <a:buFont typeface="Wingdings 3" panose="05040102010807070707" pitchFamily="18" charset="2"/>
              <a:buChar char=""/>
            </a:pPr>
            <a:r>
              <a:rPr lang="en-US" sz="2600" dirty="0" smtClean="0"/>
              <a:t>Paper </a:t>
            </a:r>
            <a:r>
              <a:rPr lang="en-US" sz="2600" dirty="0"/>
              <a:t>1: Multiple choice and Paper 2: Structured questions. </a:t>
            </a:r>
            <a:r>
              <a:rPr lang="en-US" sz="2600" dirty="0" smtClean="0"/>
              <a:t>Candidates </a:t>
            </a:r>
            <a:r>
              <a:rPr lang="en-US" sz="2600" dirty="0"/>
              <a:t>must take both </a:t>
            </a:r>
            <a:r>
              <a:rPr lang="en-US" sz="2600" dirty="0" smtClean="0"/>
              <a:t>papers.</a:t>
            </a:r>
          </a:p>
          <a:p>
            <a:pPr marL="457200" indent="-457200">
              <a:buClr>
                <a:srgbClr val="00B050"/>
              </a:buClr>
              <a:buFont typeface="Wingdings 3" panose="05040102010807070707" pitchFamily="18" charset="2"/>
              <a:buChar char=""/>
            </a:pPr>
            <a:r>
              <a:rPr lang="en-US" sz="2600" dirty="0" smtClean="0"/>
              <a:t>Candidates </a:t>
            </a:r>
            <a:r>
              <a:rPr lang="en-US" sz="2600" dirty="0"/>
              <a:t>receive grades from A* to G.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1</a:t>
            </a:r>
            <a:r>
              <a:rPr lang="en-US" sz="2600" dirty="0"/>
              <a:t> </a:t>
            </a:r>
            <a:r>
              <a:rPr lang="en-US" sz="2600" dirty="0" smtClean="0"/>
              <a:t>- Multiple </a:t>
            </a:r>
            <a:r>
              <a:rPr lang="en-US" sz="2600" dirty="0"/>
              <a:t>choice 45 minutes </a:t>
            </a:r>
            <a:r>
              <a:rPr lang="en-US" sz="2600" dirty="0" smtClean="0"/>
              <a:t/>
            </a:r>
            <a:br>
              <a:rPr lang="en-US" sz="2600" dirty="0" smtClean="0"/>
            </a:br>
            <a:r>
              <a:rPr lang="en-US" sz="2600" dirty="0" smtClean="0"/>
              <a:t>Candidates </a:t>
            </a:r>
            <a:r>
              <a:rPr lang="en-US" sz="2600" dirty="0"/>
              <a:t>answer 30 multiple choice questions. Weighted at 30% of total available marks.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2</a:t>
            </a:r>
            <a:r>
              <a:rPr lang="en-US" sz="2600" dirty="0"/>
              <a:t> </a:t>
            </a:r>
            <a:r>
              <a:rPr lang="en-US" sz="2600" dirty="0" smtClean="0"/>
              <a:t>- Structured </a:t>
            </a:r>
            <a:r>
              <a:rPr lang="en-US" sz="2600" dirty="0"/>
              <a:t>questions 2 hours 15 </a:t>
            </a:r>
            <a:r>
              <a:rPr lang="en-US" sz="2600" dirty="0" smtClean="0"/>
              <a:t>minutes</a:t>
            </a:r>
            <a:br>
              <a:rPr lang="en-US" sz="2600" dirty="0" smtClean="0"/>
            </a:br>
            <a:r>
              <a:rPr lang="en-US" sz="2600" dirty="0" smtClean="0"/>
              <a:t>Candidates </a:t>
            </a:r>
            <a:r>
              <a:rPr lang="en-US" sz="2600" dirty="0"/>
              <a:t>answer </a:t>
            </a:r>
            <a:r>
              <a:rPr lang="en-US" sz="2600" b="1" dirty="0">
                <a:solidFill>
                  <a:srgbClr val="FF0000"/>
                </a:solidFill>
              </a:rPr>
              <a:t>one</a:t>
            </a:r>
            <a:r>
              <a:rPr lang="en-US" sz="2600" dirty="0"/>
              <a:t> compulsory question, which requires them to interpret and analyse previously unseen data relevant to a real economic situation, and </a:t>
            </a:r>
            <a:r>
              <a:rPr lang="en-US" sz="2600" b="1" dirty="0">
                <a:solidFill>
                  <a:srgbClr val="FF0000"/>
                </a:solidFill>
              </a:rPr>
              <a:t>three</a:t>
            </a:r>
            <a:r>
              <a:rPr lang="en-US" sz="2600" dirty="0">
                <a:solidFill>
                  <a:srgbClr val="FF0000"/>
                </a:solidFill>
              </a:rPr>
              <a:t> </a:t>
            </a:r>
            <a:r>
              <a:rPr lang="en-US" sz="2600" dirty="0"/>
              <a:t>optional questions from a choice of six. Weighted at 70% of total available marks.</a:t>
            </a:r>
            <a:endParaRPr lang="en-GB" sz="2600" dirty="0"/>
          </a:p>
        </p:txBody>
      </p:sp>
    </p:spTree>
    <p:extLst>
      <p:ext uri="{BB962C8B-B14F-4D97-AF65-F5344CB8AC3E}">
        <p14:creationId xmlns:p14="http://schemas.microsoft.com/office/powerpoint/2010/main" val="133374701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2.1 – Planned Economic System – Mixed System</a:t>
            </a:r>
            <a:endParaRPr lang="en-GB" sz="3000" dirty="0"/>
          </a:p>
        </p:txBody>
      </p:sp>
      <p:sp>
        <p:nvSpPr>
          <p:cNvPr id="2" name="TextBox 1"/>
          <p:cNvSpPr txBox="1"/>
          <p:nvPr/>
        </p:nvSpPr>
        <p:spPr>
          <a:xfrm>
            <a:off x="251520" y="5746030"/>
            <a:ext cx="8496944" cy="923330"/>
          </a:xfrm>
          <a:prstGeom prst="rect">
            <a:avLst/>
          </a:prstGeom>
          <a:noFill/>
        </p:spPr>
        <p:txBody>
          <a:bodyPr wrap="square" rtlCol="0">
            <a:spAutoFit/>
          </a:bodyPr>
          <a:lstStyle/>
          <a:p>
            <a:r>
              <a:rPr lang="en-GB" b="1" dirty="0" smtClean="0">
                <a:solidFill>
                  <a:srgbClr val="FF0000"/>
                </a:solidFill>
              </a:rPr>
              <a:t>Activity</a:t>
            </a:r>
          </a:p>
          <a:p>
            <a:r>
              <a:rPr lang="en-GB" dirty="0" smtClean="0">
                <a:solidFill>
                  <a:srgbClr val="FF0000"/>
                </a:solidFill>
              </a:rPr>
              <a:t>Discuss the Financial and Economical Implications of having an education system like this in your country. What would the benefits and pitfalls be?</a:t>
            </a:r>
            <a:endParaRPr lang="en-GB" dirty="0">
              <a:solidFill>
                <a:srgbClr val="FF0000"/>
              </a:solidFill>
            </a:endParaRPr>
          </a:p>
        </p:txBody>
      </p:sp>
      <p:pic>
        <p:nvPicPr>
          <p:cNvPr id="3" name="Education Finlan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9552" y="1096213"/>
            <a:ext cx="8064896" cy="4565035"/>
          </a:xfrm>
          <a:prstGeom prst="rect">
            <a:avLst/>
          </a:prstGeom>
        </p:spPr>
      </p:pic>
      <p:sp>
        <p:nvSpPr>
          <p:cNvPr id="6" name="TextBox 5">
            <a:hlinkClick r:id="rId6" action="ppaction://hlinkfile"/>
          </p:cNvPr>
          <p:cNvSpPr txBox="1"/>
          <p:nvPr/>
        </p:nvSpPr>
        <p:spPr>
          <a:xfrm>
            <a:off x="7034788" y="5661248"/>
            <a:ext cx="1646605" cy="369332"/>
          </a:xfrm>
          <a:prstGeom prst="rect">
            <a:avLst/>
          </a:prstGeom>
          <a:noFill/>
        </p:spPr>
        <p:txBody>
          <a:bodyPr wrap="none" rtlCol="0">
            <a:spAutoFit/>
          </a:bodyPr>
          <a:lstStyle/>
          <a:p>
            <a:r>
              <a:rPr lang="en-GB" b="1" dirty="0" smtClean="0"/>
              <a:t>Or Click Here</a:t>
            </a:r>
            <a:endParaRPr lang="en-GB" b="1" dirty="0"/>
          </a:p>
        </p:txBody>
      </p:sp>
      <p:sp>
        <p:nvSpPr>
          <p:cNvPr id="7" name="Round Same Side Corner Rectangle 6">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18</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695845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Unit 02 </a:t>
            </a:r>
            <a:r>
              <a:rPr lang="en-GB" sz="4000" dirty="0"/>
              <a:t>– </a:t>
            </a:r>
            <a:r>
              <a:rPr lang="en-GB" sz="4000" dirty="0" smtClean="0"/>
              <a:t>Exam Practice</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93866"/>
          </a:xfrm>
          <a:prstGeom prst="rect">
            <a:avLst/>
          </a:prstGeom>
        </p:spPr>
        <p:txBody>
          <a:bodyPr wrap="square">
            <a:spAutoFit/>
          </a:bodyPr>
          <a:lstStyle/>
          <a:p>
            <a:r>
              <a:rPr lang="en-US" sz="2600" b="1" dirty="0" smtClean="0">
                <a:solidFill>
                  <a:srgbClr val="FF0000"/>
                </a:solidFill>
              </a:rPr>
              <a:t>Exam </a:t>
            </a:r>
            <a:r>
              <a:rPr lang="en-US" sz="2600" b="1" dirty="0">
                <a:solidFill>
                  <a:srgbClr val="FF0000"/>
                </a:solidFill>
              </a:rPr>
              <a:t>practice</a:t>
            </a:r>
          </a:p>
          <a:p>
            <a:pPr marL="457200" indent="-457200">
              <a:buFont typeface="+mj-lt"/>
              <a:buAutoNum type="arabicPeriod"/>
            </a:pPr>
            <a:r>
              <a:rPr lang="en-US" sz="2600" dirty="0" smtClean="0">
                <a:solidFill>
                  <a:srgbClr val="FF0000"/>
                </a:solidFill>
              </a:rPr>
              <a:t>Describe </a:t>
            </a:r>
            <a:r>
              <a:rPr lang="en-US" sz="2600" dirty="0">
                <a:solidFill>
                  <a:srgbClr val="FF0000"/>
                </a:solidFill>
              </a:rPr>
              <a:t>how scarce resources are allocated in a mixed economy. [</a:t>
            </a:r>
            <a:r>
              <a:rPr lang="en-US" sz="2600" dirty="0" smtClean="0">
                <a:solidFill>
                  <a:srgbClr val="FF0000"/>
                </a:solidFill>
              </a:rPr>
              <a:t>3]</a:t>
            </a:r>
            <a:endParaRPr lang="en-US" sz="2600" dirty="0">
              <a:solidFill>
                <a:srgbClr val="FF0000"/>
              </a:solidFill>
            </a:endParaRPr>
          </a:p>
          <a:p>
            <a:pPr marL="457200" indent="-457200">
              <a:buFont typeface="+mj-lt"/>
              <a:buAutoNum type="arabicPeriod"/>
            </a:pPr>
            <a:r>
              <a:rPr lang="en-US" sz="2600" dirty="0" smtClean="0">
                <a:solidFill>
                  <a:srgbClr val="FF0000"/>
                </a:solidFill>
              </a:rPr>
              <a:t>Discuss </a:t>
            </a:r>
            <a:r>
              <a:rPr lang="en-US" sz="2600" dirty="0">
                <a:solidFill>
                  <a:srgbClr val="FF0000"/>
                </a:solidFill>
              </a:rPr>
              <a:t>whether education should be funded by the government. [</a:t>
            </a:r>
            <a:r>
              <a:rPr lang="en-US" sz="2600" dirty="0" smtClean="0">
                <a:solidFill>
                  <a:srgbClr val="FF0000"/>
                </a:solidFill>
              </a:rPr>
              <a:t>7</a:t>
            </a:r>
            <a:r>
              <a:rPr lang="en-US" sz="2600" dirty="0">
                <a:solidFill>
                  <a:srgbClr val="FF0000"/>
                </a:solidFill>
              </a:rPr>
              <a:t>]</a:t>
            </a:r>
            <a:endParaRPr lang="en-US" sz="2600" dirty="0" smtClean="0">
              <a:solidFill>
                <a:srgbClr val="FF0000"/>
              </a:solidFill>
            </a:endParaRPr>
          </a:p>
          <a:p>
            <a:r>
              <a:rPr lang="en-GB" sz="2600" b="1" dirty="0" smtClean="0">
                <a:solidFill>
                  <a:srgbClr val="FF0000"/>
                </a:solidFill>
              </a:rPr>
              <a:t>Chapter </a:t>
            </a:r>
            <a:r>
              <a:rPr lang="en-GB" sz="2600" b="1" dirty="0">
                <a:solidFill>
                  <a:srgbClr val="FF0000"/>
                </a:solidFill>
              </a:rPr>
              <a:t>review </a:t>
            </a:r>
            <a:r>
              <a:rPr lang="en-GB" sz="2600" b="1" dirty="0" smtClean="0">
                <a:solidFill>
                  <a:srgbClr val="FF0000"/>
                </a:solidFill>
              </a:rPr>
              <a:t>questions</a:t>
            </a:r>
            <a:endParaRPr lang="en-GB" sz="2600" b="1" dirty="0">
              <a:solidFill>
                <a:srgbClr val="FF0000"/>
              </a:solidFill>
            </a:endParaRPr>
          </a:p>
          <a:p>
            <a:pPr marL="457200" indent="-457200">
              <a:buFont typeface="+mj-lt"/>
              <a:buAutoNum type="arabicPeriod"/>
            </a:pPr>
            <a:r>
              <a:rPr lang="en-US" sz="2600" dirty="0" smtClean="0">
                <a:solidFill>
                  <a:srgbClr val="FF0000"/>
                </a:solidFill>
              </a:rPr>
              <a:t>What </a:t>
            </a:r>
            <a:r>
              <a:rPr lang="en-US" sz="2600" dirty="0">
                <a:solidFill>
                  <a:srgbClr val="FF0000"/>
                </a:solidFill>
              </a:rPr>
              <a:t>is meant by an economic system?</a:t>
            </a:r>
          </a:p>
          <a:p>
            <a:pPr marL="457200" indent="-457200">
              <a:buFont typeface="+mj-lt"/>
              <a:buAutoNum type="arabicPeriod"/>
            </a:pPr>
            <a:r>
              <a:rPr lang="en-US" sz="2600" dirty="0" smtClean="0">
                <a:solidFill>
                  <a:srgbClr val="FF0000"/>
                </a:solidFill>
              </a:rPr>
              <a:t>What </a:t>
            </a:r>
            <a:r>
              <a:rPr lang="en-US" sz="2600" dirty="0">
                <a:solidFill>
                  <a:srgbClr val="FF0000"/>
                </a:solidFill>
              </a:rPr>
              <a:t>are the three fundamental economic questions that any </a:t>
            </a:r>
            <a:r>
              <a:rPr lang="en-US" sz="2600" dirty="0" smtClean="0">
                <a:solidFill>
                  <a:srgbClr val="FF0000"/>
                </a:solidFill>
              </a:rPr>
              <a:t>economic </a:t>
            </a:r>
            <a:r>
              <a:rPr lang="en-GB" sz="2600" dirty="0" smtClean="0">
                <a:solidFill>
                  <a:srgbClr val="FF0000"/>
                </a:solidFill>
              </a:rPr>
              <a:t>system </a:t>
            </a:r>
            <a:r>
              <a:rPr lang="en-GB" sz="2600" dirty="0">
                <a:solidFill>
                  <a:srgbClr val="FF0000"/>
                </a:solidFill>
              </a:rPr>
              <a:t>seeks to answer?</a:t>
            </a:r>
          </a:p>
          <a:p>
            <a:pPr marL="457200" indent="-457200">
              <a:buFont typeface="+mj-lt"/>
              <a:buAutoNum type="arabicPeriod"/>
            </a:pPr>
            <a:r>
              <a:rPr lang="en-US" sz="2600" dirty="0" smtClean="0">
                <a:solidFill>
                  <a:srgbClr val="FF0000"/>
                </a:solidFill>
              </a:rPr>
              <a:t>How </a:t>
            </a:r>
            <a:r>
              <a:rPr lang="en-US" sz="2600" dirty="0">
                <a:solidFill>
                  <a:srgbClr val="FF0000"/>
                </a:solidFill>
              </a:rPr>
              <a:t>are resources allocated in a market economic system?</a:t>
            </a:r>
          </a:p>
          <a:p>
            <a:pPr marL="457200" indent="-457200">
              <a:buFont typeface="+mj-lt"/>
              <a:buAutoNum type="arabicPeriod"/>
            </a:pPr>
            <a:r>
              <a:rPr lang="en-US" sz="2600" dirty="0" smtClean="0">
                <a:solidFill>
                  <a:srgbClr val="FF0000"/>
                </a:solidFill>
              </a:rPr>
              <a:t>How </a:t>
            </a:r>
            <a:r>
              <a:rPr lang="en-US" sz="2600" dirty="0">
                <a:solidFill>
                  <a:srgbClr val="FF0000"/>
                </a:solidFill>
              </a:rPr>
              <a:t>are resources allocated in a planned economic system?</a:t>
            </a:r>
          </a:p>
          <a:p>
            <a:pPr marL="457200" indent="-457200">
              <a:buFont typeface="+mj-lt"/>
              <a:buAutoNum type="arabicPeriod"/>
            </a:pPr>
            <a:r>
              <a:rPr lang="en-US" sz="2600" dirty="0" smtClean="0">
                <a:solidFill>
                  <a:srgbClr val="FF0000"/>
                </a:solidFill>
              </a:rPr>
              <a:t>What </a:t>
            </a:r>
            <a:r>
              <a:rPr lang="en-US" sz="2600" dirty="0">
                <a:solidFill>
                  <a:srgbClr val="FF0000"/>
                </a:solidFill>
              </a:rPr>
              <a:t>are the merits of the market system?</a:t>
            </a:r>
            <a:endParaRPr lang="en-US" sz="2600" dirty="0" smtClean="0">
              <a:solidFill>
                <a:srgbClr val="FF0000"/>
              </a:solidFill>
            </a:endParaRPr>
          </a:p>
        </p:txBody>
      </p:sp>
      <p:sp>
        <p:nvSpPr>
          <p:cNvPr id="10" name="TextBox 9">
            <a:hlinkClick r:id="rId3" action="ppaction://hlinkfile"/>
          </p:cNvPr>
          <p:cNvSpPr txBox="1"/>
          <p:nvPr/>
        </p:nvSpPr>
        <p:spPr>
          <a:xfrm>
            <a:off x="8461711" y="105273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
        <p:nvSpPr>
          <p:cNvPr id="7" name="Round Same Side Corner Rectangle 6">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19</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0431129"/>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dirty="0" smtClean="0"/>
              <a:t>Key Terms</a:t>
            </a:r>
            <a:endParaRPr lang="en-GB" dirty="0"/>
          </a:p>
        </p:txBody>
      </p:sp>
      <p:sp>
        <p:nvSpPr>
          <p:cNvPr id="3" name="Rectangle 2"/>
          <p:cNvSpPr/>
          <p:nvPr/>
        </p:nvSpPr>
        <p:spPr>
          <a:xfrm>
            <a:off x="251520" y="980728"/>
            <a:ext cx="8496944" cy="5501506"/>
          </a:xfrm>
          <a:prstGeom prst="rect">
            <a:avLst/>
          </a:prstGeom>
        </p:spPr>
        <p:txBody>
          <a:bodyPr wrap="square">
            <a:spAutoFit/>
          </a:bodyPr>
          <a:lstStyle/>
          <a:p>
            <a:r>
              <a:rPr lang="en-GB" sz="1850" b="1" dirty="0" smtClean="0">
                <a:solidFill>
                  <a:srgbClr val="FF0000"/>
                </a:solidFill>
                <a:latin typeface="Arial" panose="020B0604020202020204" pitchFamily="34" charset="0"/>
                <a:cs typeface="Arial" panose="020B0604020202020204" pitchFamily="34" charset="0"/>
              </a:rPr>
              <a:t>Complements</a:t>
            </a:r>
            <a:r>
              <a:rPr lang="en-GB" sz="1850" dirty="0" smtClean="0">
                <a:solidFill>
                  <a:srgbClr val="FF0000"/>
                </a:solidFill>
                <a:latin typeface="Arial" panose="020B0604020202020204" pitchFamily="34" charset="0"/>
                <a:cs typeface="Arial" panose="020B0604020202020204" pitchFamily="34" charset="0"/>
              </a:rPr>
              <a:t> </a:t>
            </a:r>
            <a:r>
              <a:rPr lang="en-GB" sz="1850" dirty="0" smtClean="0">
                <a:solidFill>
                  <a:srgbClr val="E08331"/>
                </a:solidFill>
                <a:latin typeface="Arial" panose="020B0604020202020204" pitchFamily="34" charset="0"/>
                <a:cs typeface="Arial" panose="020B0604020202020204" pitchFamily="34" charset="0"/>
              </a:rPr>
              <a:t>-  </a:t>
            </a:r>
            <a:r>
              <a:rPr lang="en-GB" sz="1850" dirty="0" smtClean="0">
                <a:solidFill>
                  <a:srgbClr val="514C35"/>
                </a:solidFill>
                <a:latin typeface="Arial" panose="020B0604020202020204" pitchFamily="34" charset="0"/>
                <a:cs typeface="Arial" panose="020B0604020202020204" pitchFamily="34" charset="0"/>
              </a:rPr>
              <a:t>are products that are demanded (for their use) together with other products</a:t>
            </a:r>
            <a:r>
              <a:rPr lang="en-GB" sz="1850" dirty="0" smtClean="0">
                <a:solidFill>
                  <a:srgbClr val="2A2608"/>
                </a:solidFill>
                <a:latin typeface="Arial" panose="020B0604020202020204" pitchFamily="34" charset="0"/>
                <a:cs typeface="Arial" panose="020B0604020202020204" pitchFamily="34" charset="0"/>
              </a:rPr>
              <a:t>. </a:t>
            </a:r>
            <a:r>
              <a:rPr lang="en-US" sz="1850" dirty="0" smtClean="0">
                <a:solidFill>
                  <a:srgbClr val="514C35"/>
                </a:solidFill>
                <a:latin typeface="Arial" panose="020B0604020202020204" pitchFamily="34" charset="0"/>
                <a:cs typeface="Arial" panose="020B0604020202020204" pitchFamily="34" charset="0"/>
              </a:rPr>
              <a:t>E.g., </a:t>
            </a:r>
            <a:r>
              <a:rPr lang="en-US" sz="1850" dirty="0">
                <a:solidFill>
                  <a:srgbClr val="514C35"/>
                </a:solidFill>
                <a:latin typeface="Arial" panose="020B0604020202020204" pitchFamily="34" charset="0"/>
                <a:cs typeface="Arial" panose="020B0604020202020204" pitchFamily="34" charset="0"/>
              </a:rPr>
              <a:t>tea and milk or the cinema and popcorn are jointly demanded</a:t>
            </a:r>
            <a:r>
              <a:rPr lang="en-US" sz="1850" dirty="0">
                <a:solidFill>
                  <a:srgbClr val="2A2608"/>
                </a:solidFill>
                <a:latin typeface="Arial" panose="020B0604020202020204" pitchFamily="34" charset="0"/>
                <a:cs typeface="Arial" panose="020B0604020202020204" pitchFamily="34" charset="0"/>
              </a:rPr>
              <a:t>.</a:t>
            </a:r>
          </a:p>
          <a:p>
            <a:r>
              <a:rPr lang="en-US" sz="1850" b="1" dirty="0">
                <a:solidFill>
                  <a:srgbClr val="FF0000"/>
                </a:solidFill>
                <a:latin typeface="Arial" panose="020B0604020202020204" pitchFamily="34" charset="0"/>
                <a:cs typeface="Arial" panose="020B0604020202020204" pitchFamily="34" charset="0"/>
              </a:rPr>
              <a:t>Demand</a:t>
            </a:r>
            <a:r>
              <a:rPr lang="en-US" sz="1850" dirty="0">
                <a:solidFill>
                  <a:srgbClr val="FF0000"/>
                </a:solidFill>
                <a:latin typeface="Arial" panose="020B0604020202020204" pitchFamily="34" charset="0"/>
                <a:cs typeface="Arial" panose="020B0604020202020204" pitchFamily="34" charset="0"/>
              </a:rPr>
              <a:t> </a:t>
            </a:r>
            <a:r>
              <a:rPr lang="en-US" sz="1850" dirty="0">
                <a:solidFill>
                  <a:srgbClr val="514C35"/>
                </a:solidFill>
                <a:latin typeface="Arial" panose="020B0604020202020204" pitchFamily="34" charset="0"/>
                <a:cs typeface="Arial" panose="020B0604020202020204" pitchFamily="34" charset="0"/>
              </a:rPr>
              <a:t>refers to the willingness and the ability of customers to pay a given price to buy </a:t>
            </a:r>
            <a:r>
              <a:rPr lang="en-US" sz="1850" dirty="0" smtClean="0">
                <a:solidFill>
                  <a:srgbClr val="514C35"/>
                </a:solidFill>
                <a:latin typeface="Arial" panose="020B0604020202020204" pitchFamily="34" charset="0"/>
                <a:cs typeface="Arial" panose="020B0604020202020204" pitchFamily="34" charset="0"/>
              </a:rPr>
              <a:t>a good </a:t>
            </a:r>
            <a:r>
              <a:rPr lang="en-US" sz="1850" dirty="0">
                <a:solidFill>
                  <a:srgbClr val="514C35"/>
                </a:solidFill>
                <a:latin typeface="Arial" panose="020B0604020202020204" pitchFamily="34" charset="0"/>
                <a:cs typeface="Arial" panose="020B0604020202020204" pitchFamily="34" charset="0"/>
              </a:rPr>
              <a:t>or service</a:t>
            </a:r>
            <a:r>
              <a:rPr lang="en-US" sz="1850" dirty="0">
                <a:solidFill>
                  <a:srgbClr val="2A2608"/>
                </a:solidFill>
                <a:latin typeface="Arial" panose="020B0604020202020204" pitchFamily="34" charset="0"/>
                <a:cs typeface="Arial" panose="020B0604020202020204" pitchFamily="34" charset="0"/>
              </a:rPr>
              <a:t>. </a:t>
            </a:r>
            <a:r>
              <a:rPr lang="en-US" sz="1850" dirty="0">
                <a:solidFill>
                  <a:srgbClr val="514C35"/>
                </a:solidFill>
                <a:latin typeface="Arial" panose="020B0604020202020204" pitchFamily="34" charset="0"/>
                <a:cs typeface="Arial" panose="020B0604020202020204" pitchFamily="34" charset="0"/>
              </a:rPr>
              <a:t>The higher the price of a product, the lower its demand tends to be</a:t>
            </a:r>
            <a:r>
              <a:rPr lang="en-US" sz="1850" dirty="0">
                <a:solidFill>
                  <a:srgbClr val="2A2608"/>
                </a:solidFill>
                <a:latin typeface="Arial" panose="020B0604020202020204" pitchFamily="34" charset="0"/>
                <a:cs typeface="Arial" panose="020B0604020202020204" pitchFamily="34" charset="0"/>
              </a:rPr>
              <a:t>.</a:t>
            </a:r>
          </a:p>
          <a:p>
            <a:r>
              <a:rPr lang="en-US" sz="1850" b="1" dirty="0" smtClean="0">
                <a:solidFill>
                  <a:srgbClr val="FF0000"/>
                </a:solidFill>
                <a:latin typeface="Arial" panose="020B0604020202020204" pitchFamily="34" charset="0"/>
                <a:cs typeface="Arial" panose="020B0604020202020204" pitchFamily="34" charset="0"/>
              </a:rPr>
              <a:t>Equilibrium</a:t>
            </a:r>
            <a:r>
              <a:rPr lang="en-US" sz="1850" dirty="0" smtClean="0">
                <a:solidFill>
                  <a:srgbClr val="FF0000"/>
                </a:solidFill>
                <a:latin typeface="Arial" panose="020B0604020202020204" pitchFamily="34" charset="0"/>
                <a:cs typeface="Arial" panose="020B0604020202020204" pitchFamily="34" charset="0"/>
              </a:rPr>
              <a:t> </a:t>
            </a:r>
            <a:r>
              <a:rPr lang="en-US" sz="1850" dirty="0">
                <a:solidFill>
                  <a:srgbClr val="514C35"/>
                </a:solidFill>
                <a:latin typeface="Arial" panose="020B0604020202020204" pitchFamily="34" charset="0"/>
                <a:cs typeface="Arial" panose="020B0604020202020204" pitchFamily="34" charset="0"/>
              </a:rPr>
              <a:t>occurs when the quantity demanded for a product is equal to the </a:t>
            </a:r>
            <a:r>
              <a:rPr lang="en-US" sz="1850" dirty="0" smtClean="0">
                <a:solidFill>
                  <a:srgbClr val="514C35"/>
                </a:solidFill>
                <a:latin typeface="Arial" panose="020B0604020202020204" pitchFamily="34" charset="0"/>
                <a:cs typeface="Arial" panose="020B0604020202020204" pitchFamily="34" charset="0"/>
              </a:rPr>
              <a:t>quantity </a:t>
            </a:r>
            <a:r>
              <a:rPr lang="en-GB" sz="1850" dirty="0" smtClean="0">
                <a:solidFill>
                  <a:srgbClr val="514C35"/>
                </a:solidFill>
                <a:latin typeface="Arial" panose="020B0604020202020204" pitchFamily="34" charset="0"/>
                <a:cs typeface="Arial" panose="020B0604020202020204" pitchFamily="34" charset="0"/>
              </a:rPr>
              <a:t>supplied of the product (i.e</a:t>
            </a:r>
            <a:r>
              <a:rPr lang="en-GB" sz="1850" dirty="0">
                <a:solidFill>
                  <a:srgbClr val="2A2608"/>
                </a:solidFill>
                <a:latin typeface="Arial" panose="020B0604020202020204" pitchFamily="34" charset="0"/>
                <a:cs typeface="Arial" panose="020B0604020202020204" pitchFamily="34" charset="0"/>
              </a:rPr>
              <a:t>. </a:t>
            </a:r>
            <a:r>
              <a:rPr lang="en-GB" sz="1850" dirty="0" smtClean="0">
                <a:solidFill>
                  <a:srgbClr val="514C35"/>
                </a:solidFill>
                <a:latin typeface="Arial" panose="020B0604020202020204" pitchFamily="34" charset="0"/>
                <a:cs typeface="Arial" panose="020B0604020202020204" pitchFamily="34" charset="0"/>
              </a:rPr>
              <a:t>there are no shortages or surpluses</a:t>
            </a:r>
            <a:r>
              <a:rPr lang="en-GB" sz="1850" dirty="0">
                <a:solidFill>
                  <a:srgbClr val="514C35"/>
                </a:solidFill>
                <a:latin typeface="Arial" panose="020B0604020202020204" pitchFamily="34" charset="0"/>
                <a:cs typeface="Arial" panose="020B0604020202020204" pitchFamily="34" charset="0"/>
              </a:rPr>
              <a:t>)</a:t>
            </a:r>
            <a:r>
              <a:rPr lang="en-GB" sz="1850" dirty="0">
                <a:solidFill>
                  <a:srgbClr val="2A2608"/>
                </a:solidFill>
                <a:latin typeface="Arial" panose="020B0604020202020204" pitchFamily="34" charset="0"/>
                <a:cs typeface="Arial" panose="020B0604020202020204" pitchFamily="34" charset="0"/>
              </a:rPr>
              <a:t>.</a:t>
            </a:r>
          </a:p>
          <a:p>
            <a:r>
              <a:rPr lang="en-US" sz="1850" b="1" dirty="0" smtClean="0">
                <a:solidFill>
                  <a:srgbClr val="FF0000"/>
                </a:solidFill>
                <a:latin typeface="Arial" panose="020B0604020202020204" pitchFamily="34" charset="0"/>
                <a:cs typeface="Arial" panose="020B0604020202020204" pitchFamily="34" charset="0"/>
              </a:rPr>
              <a:t>Excess </a:t>
            </a:r>
            <a:r>
              <a:rPr lang="en-US" sz="1850" b="1" dirty="0">
                <a:solidFill>
                  <a:srgbClr val="FF0000"/>
                </a:solidFill>
                <a:latin typeface="Arial" panose="020B0604020202020204" pitchFamily="34" charset="0"/>
                <a:cs typeface="Arial" panose="020B0604020202020204" pitchFamily="34" charset="0"/>
              </a:rPr>
              <a:t>demand </a:t>
            </a:r>
            <a:r>
              <a:rPr lang="en-US" sz="1850" dirty="0">
                <a:solidFill>
                  <a:srgbClr val="514C35"/>
                </a:solidFill>
                <a:latin typeface="Arial" panose="020B0604020202020204" pitchFamily="34" charset="0"/>
                <a:cs typeface="Arial" panose="020B0604020202020204" pitchFamily="34" charset="0"/>
              </a:rPr>
              <a:t>occurs when the demand for a product exceeds the supply of the product at </a:t>
            </a:r>
            <a:r>
              <a:rPr lang="en-GB" sz="1850" dirty="0">
                <a:solidFill>
                  <a:srgbClr val="514C35"/>
                </a:solidFill>
                <a:latin typeface="Arial" panose="020B0604020202020204" pitchFamily="34" charset="0"/>
                <a:cs typeface="Arial" panose="020B0604020202020204" pitchFamily="34" charset="0"/>
              </a:rPr>
              <a:t>certain price levels. This happens when the price is set below the equilibrium price, resulting in shortages.</a:t>
            </a:r>
          </a:p>
          <a:p>
            <a:r>
              <a:rPr lang="en-US" sz="1850" b="1" dirty="0">
                <a:solidFill>
                  <a:srgbClr val="FF0000"/>
                </a:solidFill>
                <a:latin typeface="Arial" panose="020B0604020202020204" pitchFamily="34" charset="0"/>
                <a:cs typeface="Arial" panose="020B0604020202020204" pitchFamily="34" charset="0"/>
              </a:rPr>
              <a:t>Excess supply </a:t>
            </a:r>
            <a:r>
              <a:rPr lang="en-US" sz="1850" dirty="0">
                <a:solidFill>
                  <a:srgbClr val="514C35"/>
                </a:solidFill>
                <a:latin typeface="Arial" panose="020B0604020202020204" pitchFamily="34" charset="0"/>
                <a:cs typeface="Arial" panose="020B0604020202020204" pitchFamily="34" charset="0"/>
              </a:rPr>
              <a:t>occurs when the supply of a product exceeds the demand at certain </a:t>
            </a:r>
            <a:r>
              <a:rPr lang="en-GB" sz="1850" dirty="0">
                <a:solidFill>
                  <a:srgbClr val="514C35"/>
                </a:solidFill>
                <a:latin typeface="Arial" panose="020B0604020202020204" pitchFamily="34" charset="0"/>
                <a:cs typeface="Arial" panose="020B0604020202020204" pitchFamily="34" charset="0"/>
              </a:rPr>
              <a:t>price levels. This results in a surplus because the price is too high (i.e. above the market equilibrium price).</a:t>
            </a:r>
          </a:p>
          <a:p>
            <a:r>
              <a:rPr lang="en-GB" sz="1850" b="1" dirty="0">
                <a:solidFill>
                  <a:srgbClr val="FF0000"/>
                </a:solidFill>
                <a:latin typeface="Arial" panose="020B0604020202020204" pitchFamily="34" charset="0"/>
                <a:cs typeface="Arial" panose="020B0604020202020204" pitchFamily="34" charset="0"/>
              </a:rPr>
              <a:t>Substitutes</a:t>
            </a:r>
            <a:r>
              <a:rPr lang="en-GB" sz="1850" dirty="0">
                <a:solidFill>
                  <a:srgbClr val="FF0000"/>
                </a:solidFill>
                <a:latin typeface="Arial" panose="020B0604020202020204" pitchFamily="34" charset="0"/>
                <a:cs typeface="Arial" panose="020B0604020202020204" pitchFamily="34" charset="0"/>
              </a:rPr>
              <a:t> </a:t>
            </a:r>
            <a:r>
              <a:rPr lang="en-GB" sz="1850" dirty="0">
                <a:solidFill>
                  <a:srgbClr val="514C35"/>
                </a:solidFill>
                <a:latin typeface="Arial" panose="020B0604020202020204" pitchFamily="34" charset="0"/>
                <a:cs typeface="Arial" panose="020B0604020202020204" pitchFamily="34" charset="0"/>
              </a:rPr>
              <a:t>– are products that are in competitive demand as they can be used in place </a:t>
            </a:r>
            <a:r>
              <a:rPr lang="en-US" sz="1850" dirty="0">
                <a:solidFill>
                  <a:srgbClr val="514C35"/>
                </a:solidFill>
                <a:latin typeface="Arial" panose="020B0604020202020204" pitchFamily="34" charset="0"/>
                <a:cs typeface="Arial" panose="020B0604020202020204" pitchFamily="34" charset="0"/>
              </a:rPr>
              <a:t>of each other. E.g., tea and coffee or McDonald's and Burger King meals are </a:t>
            </a:r>
            <a:r>
              <a:rPr lang="en-GB" sz="1850" dirty="0">
                <a:solidFill>
                  <a:srgbClr val="514C35"/>
                </a:solidFill>
                <a:latin typeface="Arial" panose="020B0604020202020204" pitchFamily="34" charset="0"/>
                <a:cs typeface="Arial" panose="020B0604020202020204" pitchFamily="34" charset="0"/>
              </a:rPr>
              <a:t>substitute products.</a:t>
            </a:r>
          </a:p>
          <a:p>
            <a:r>
              <a:rPr lang="en-US" sz="1850" b="1" dirty="0">
                <a:solidFill>
                  <a:srgbClr val="FF0000"/>
                </a:solidFill>
                <a:latin typeface="Arial" panose="020B0604020202020204" pitchFamily="34" charset="0"/>
                <a:cs typeface="Arial" panose="020B0604020202020204" pitchFamily="34" charset="0"/>
              </a:rPr>
              <a:t>Supply</a:t>
            </a:r>
            <a:r>
              <a:rPr lang="en-US" sz="1850" dirty="0">
                <a:solidFill>
                  <a:srgbClr val="FF0000"/>
                </a:solidFill>
                <a:latin typeface="Arial" panose="020B0604020202020204" pitchFamily="34" charset="0"/>
                <a:cs typeface="Arial" panose="020B0604020202020204" pitchFamily="34" charset="0"/>
              </a:rPr>
              <a:t> </a:t>
            </a:r>
            <a:r>
              <a:rPr lang="en-US" sz="1850" dirty="0">
                <a:solidFill>
                  <a:srgbClr val="514C35"/>
                </a:solidFill>
                <a:latin typeface="Arial" panose="020B0604020202020204" pitchFamily="34" charset="0"/>
                <a:cs typeface="Arial" panose="020B0604020202020204" pitchFamily="34" charset="0"/>
              </a:rPr>
              <a:t>is the willingness and the ability of firms to provide a good or service at given prices. </a:t>
            </a:r>
            <a:r>
              <a:rPr lang="en-GB" sz="1850" dirty="0">
                <a:solidFill>
                  <a:srgbClr val="514C35"/>
                </a:solidFill>
                <a:latin typeface="Arial" panose="020B0604020202020204" pitchFamily="34" charset="0"/>
                <a:cs typeface="Arial" panose="020B0604020202020204" pitchFamily="34" charset="0"/>
              </a:rPr>
              <a:t>The higher the price of a product, the higher its supply tends to be.</a:t>
            </a:r>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19</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7243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539978"/>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770" dirty="0"/>
              <a:t>By the end of this chapter, you should be able to:</a:t>
            </a:r>
          </a:p>
          <a:p>
            <a:pPr marL="620713" indent="-263525">
              <a:buClr>
                <a:srgbClr val="00B050"/>
              </a:buClr>
              <a:buFont typeface="Arial" panose="020B0604020202020204" pitchFamily="34" charset="0"/>
              <a:buChar char="•"/>
            </a:pPr>
            <a:r>
              <a:rPr lang="en-US" sz="1770" dirty="0" smtClean="0"/>
              <a:t>Demonstrate </a:t>
            </a:r>
            <a:r>
              <a:rPr lang="en-US" sz="1770" dirty="0"/>
              <a:t>the principle of equilibrium price and analyse simple </a:t>
            </a:r>
            <a:r>
              <a:rPr lang="en-US" sz="1770" dirty="0" smtClean="0"/>
              <a:t>market situations </a:t>
            </a:r>
            <a:r>
              <a:rPr lang="en-US" sz="1770" dirty="0"/>
              <a:t>with changes in demand and supply</a:t>
            </a:r>
          </a:p>
          <a:p>
            <a:pPr marL="620713" indent="-263525">
              <a:buClr>
                <a:srgbClr val="00B050"/>
              </a:buClr>
              <a:buFont typeface="Arial" panose="020B0604020202020204" pitchFamily="34" charset="0"/>
              <a:buChar char="•"/>
            </a:pPr>
            <a:r>
              <a:rPr lang="en-US" sz="1770" dirty="0" smtClean="0"/>
              <a:t>Describe </a:t>
            </a:r>
            <a:r>
              <a:rPr lang="en-US" sz="1770" dirty="0"/>
              <a:t>the causes of changes in demand and supply conditions and </a:t>
            </a:r>
            <a:r>
              <a:rPr lang="en-US" sz="1770" dirty="0" smtClean="0"/>
              <a:t>analyse such </a:t>
            </a:r>
            <a:r>
              <a:rPr lang="en-US" sz="1770" dirty="0"/>
              <a:t>changes to show effects in the market.</a:t>
            </a:r>
          </a:p>
          <a:p>
            <a:pPr marL="347663" indent="-333375">
              <a:buClr>
                <a:srgbClr val="00B050"/>
              </a:buClr>
              <a:buFont typeface="Wingdings 3" panose="05040102010807070707" pitchFamily="18" charset="2"/>
              <a:buChar char=""/>
            </a:pPr>
            <a:r>
              <a:rPr lang="en-US" sz="1770" b="1" dirty="0" smtClean="0"/>
              <a:t>Demand</a:t>
            </a:r>
            <a:r>
              <a:rPr lang="en-US" sz="1770" dirty="0" smtClean="0"/>
              <a:t> </a:t>
            </a:r>
            <a:r>
              <a:rPr lang="en-US" sz="1770" dirty="0"/>
              <a:t>refers to both the willingness and the ability of customers to pay a </a:t>
            </a:r>
            <a:r>
              <a:rPr lang="en-US" sz="1770" dirty="0" smtClean="0"/>
              <a:t>given price </a:t>
            </a:r>
            <a:r>
              <a:rPr lang="en-US" sz="1770" dirty="0"/>
              <a:t>to buy a good or service. This is sometimes referred to as effective demand </a:t>
            </a:r>
            <a:r>
              <a:rPr lang="en-US" sz="1770" dirty="0" smtClean="0"/>
              <a:t>to distinguish </a:t>
            </a:r>
            <a:r>
              <a:rPr lang="en-US" sz="1770" dirty="0"/>
              <a:t>genuine demand from a </a:t>
            </a:r>
            <a:r>
              <a:rPr lang="en-US" sz="1770" dirty="0" smtClean="0"/>
              <a:t>want </a:t>
            </a:r>
            <a:r>
              <a:rPr lang="en-US" sz="1770" dirty="0"/>
              <a:t>or a desire to buy something. </a:t>
            </a:r>
            <a:r>
              <a:rPr lang="en-US" sz="1770" dirty="0" smtClean="0"/>
              <a:t>The amount of a </a:t>
            </a:r>
            <a:r>
              <a:rPr lang="en-US" sz="1770" dirty="0"/>
              <a:t>good or service demanded </a:t>
            </a:r>
            <a:r>
              <a:rPr lang="en-US" sz="1770" dirty="0" smtClean="0"/>
              <a:t>at </a:t>
            </a:r>
            <a:r>
              <a:rPr lang="en-US" sz="1770" dirty="0"/>
              <a:t>each price </a:t>
            </a:r>
            <a:r>
              <a:rPr lang="en-US" sz="1770" dirty="0" smtClean="0"/>
              <a:t>level </a:t>
            </a:r>
            <a:r>
              <a:rPr lang="en-US" sz="1770" dirty="0"/>
              <a:t>is called the quantity demanded.</a:t>
            </a:r>
          </a:p>
          <a:p>
            <a:pPr marL="347663" indent="-333375">
              <a:buClr>
                <a:srgbClr val="00B050"/>
              </a:buClr>
              <a:buFont typeface="Wingdings 3" panose="05040102010807070707" pitchFamily="18" charset="2"/>
              <a:buChar char=""/>
            </a:pPr>
            <a:r>
              <a:rPr lang="en-US" sz="1770" dirty="0"/>
              <a:t>In general, the quantity demanded falls as price rises, whilst the </a:t>
            </a:r>
            <a:r>
              <a:rPr lang="en-US" sz="1770" dirty="0" smtClean="0"/>
              <a:t>quantity demanded </a:t>
            </a:r>
            <a:r>
              <a:rPr lang="en-US" sz="1770" dirty="0"/>
              <a:t>rises at lower prices. Therefore, there is an inverse relationship between </a:t>
            </a:r>
            <a:r>
              <a:rPr lang="en-US" sz="1770" dirty="0" smtClean="0"/>
              <a:t>the price of a goal </a:t>
            </a:r>
            <a:r>
              <a:rPr lang="en-US" sz="1770" dirty="0"/>
              <a:t>or service and the demand. This rule is known as the law of </a:t>
            </a:r>
            <a:r>
              <a:rPr lang="en-US" sz="1770" dirty="0" smtClean="0"/>
              <a:t>demand.</a:t>
            </a:r>
          </a:p>
          <a:p>
            <a:pPr marL="347663" indent="-333375">
              <a:buClr>
                <a:srgbClr val="00B050"/>
              </a:buClr>
              <a:buFont typeface="Wingdings 3" panose="05040102010807070707" pitchFamily="18" charset="2"/>
              <a:buChar char=""/>
            </a:pPr>
            <a:r>
              <a:rPr lang="en-US" sz="1770" dirty="0" smtClean="0"/>
              <a:t>There are two reasons for this relationship:</a:t>
            </a:r>
          </a:p>
          <a:p>
            <a:pPr marL="620713" indent="-263525">
              <a:buClr>
                <a:srgbClr val="00B050"/>
              </a:buClr>
              <a:buFont typeface="Arial" panose="020B0604020202020204" pitchFamily="34" charset="0"/>
              <a:buChar char="•"/>
            </a:pPr>
            <a:r>
              <a:rPr lang="en-US" sz="1770" dirty="0" smtClean="0"/>
              <a:t>As </a:t>
            </a:r>
            <a:r>
              <a:rPr lang="en-US" sz="1770" dirty="0"/>
              <a:t>the price </a:t>
            </a:r>
            <a:r>
              <a:rPr lang="en-US" sz="1770" dirty="0" smtClean="0"/>
              <a:t>of a </a:t>
            </a:r>
            <a:r>
              <a:rPr lang="en-US" sz="1770" dirty="0"/>
              <a:t>good or service falls, the customer's 'real' income rises (i.e. </a:t>
            </a:r>
            <a:r>
              <a:rPr lang="en-US" sz="1770" dirty="0" smtClean="0"/>
              <a:t>with the </a:t>
            </a:r>
            <a:r>
              <a:rPr lang="en-US" sz="1770" dirty="0"/>
              <a:t>same </a:t>
            </a:r>
            <a:r>
              <a:rPr lang="en-US" sz="1770" dirty="0" smtClean="0"/>
              <a:t>amount of income</a:t>
            </a:r>
            <a:r>
              <a:rPr lang="en-US" sz="1770" dirty="0"/>
              <a:t>, the customer is able to buy more products at </a:t>
            </a:r>
            <a:r>
              <a:rPr lang="en-US" sz="1770" dirty="0" smtClean="0"/>
              <a:t>lower prices</a:t>
            </a:r>
            <a:r>
              <a:rPr lang="en-US" sz="1770" dirty="0"/>
              <a:t>).</a:t>
            </a:r>
          </a:p>
          <a:p>
            <a:pPr marL="620713" indent="-263525">
              <a:buClr>
                <a:srgbClr val="00B050"/>
              </a:buClr>
              <a:buFont typeface="Arial" panose="020B0604020202020204" pitchFamily="34" charset="0"/>
              <a:buChar char="•"/>
            </a:pPr>
            <a:r>
              <a:rPr lang="en-US" sz="1770" dirty="0" smtClean="0"/>
              <a:t>As </a:t>
            </a:r>
            <a:r>
              <a:rPr lang="en-US" sz="1770" dirty="0"/>
              <a:t>the price of a good or service falls, more customers are able to pay, so they </a:t>
            </a:r>
            <a:r>
              <a:rPr lang="en-US" sz="1770" dirty="0" smtClean="0"/>
              <a:t>are more </a:t>
            </a:r>
            <a:r>
              <a:rPr lang="en-US" sz="1770" dirty="0"/>
              <a:t>likely to buy the product.</a:t>
            </a:r>
            <a:endParaRPr lang="en-US" sz="177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smtClean="0"/>
              <a:t>2.2 – Meaning of Demand and Supply</a:t>
            </a:r>
            <a:endParaRPr lang="en-GB" sz="36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20</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1320204"/>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3960440" cy="5539978"/>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770" dirty="0" smtClean="0"/>
              <a:t>Diagrammatically</a:t>
            </a:r>
            <a:r>
              <a:rPr lang="en-US" sz="1770" dirty="0"/>
              <a:t>, the demand </a:t>
            </a:r>
            <a:r>
              <a:rPr lang="en-US" sz="1770" dirty="0" smtClean="0"/>
              <a:t>curve </a:t>
            </a:r>
            <a:r>
              <a:rPr lang="en-US" sz="1770" dirty="0"/>
              <a:t>is shown as a downward-sloping curve to </a:t>
            </a:r>
            <a:r>
              <a:rPr lang="en-US" sz="1770" dirty="0" smtClean="0"/>
              <a:t>show the inverse </a:t>
            </a:r>
            <a:r>
              <a:rPr lang="en-US" sz="1770" dirty="0"/>
              <a:t>relationship between price and quantity demanded (see Figure 3.1</a:t>
            </a:r>
            <a:r>
              <a:rPr lang="en-US" sz="1770" dirty="0" smtClean="0"/>
              <a:t>).</a:t>
            </a:r>
          </a:p>
          <a:p>
            <a:pPr marL="347663" indent="-333375">
              <a:buClr>
                <a:srgbClr val="00B050"/>
              </a:buClr>
              <a:buFont typeface="Wingdings 3" panose="05040102010807070707" pitchFamily="18" charset="2"/>
              <a:buChar char=""/>
            </a:pPr>
            <a:r>
              <a:rPr lang="en-US" sz="1770" dirty="0"/>
              <a:t>The market demand curve refers to the sum of all individual demand for a product</a:t>
            </a:r>
            <a:r>
              <a:rPr lang="en-US" sz="1770" dirty="0" smtClean="0"/>
              <a:t>. It </a:t>
            </a:r>
            <a:r>
              <a:rPr lang="en-US" sz="1770" dirty="0"/>
              <a:t>is found by adding up all individual demand at each price level (see Figure 3.2</a:t>
            </a:r>
            <a:r>
              <a:rPr lang="en-US" sz="1770" dirty="0" smtClean="0"/>
              <a:t>). For </a:t>
            </a:r>
            <a:r>
              <a:rPr lang="en-US" sz="1770" dirty="0"/>
              <a:t>instance, </a:t>
            </a:r>
            <a:r>
              <a:rPr lang="en-US" sz="1770" dirty="0" smtClean="0"/>
              <a:t>suppose </a:t>
            </a:r>
            <a:r>
              <a:rPr lang="en-US" sz="1770" dirty="0"/>
              <a:t>that a cinema charges $10 for its movie tickets and the </a:t>
            </a:r>
            <a:r>
              <a:rPr lang="en-US" sz="1770" dirty="0" smtClean="0"/>
              <a:t>demand from </a:t>
            </a:r>
            <a:r>
              <a:rPr lang="en-US" sz="1770" dirty="0"/>
              <a:t>male customers totals 500 per week while 400 females purchase tickets at </a:t>
            </a:r>
            <a:r>
              <a:rPr lang="en-US" sz="1770" dirty="0" smtClean="0"/>
              <a:t>that price </a:t>
            </a:r>
            <a:r>
              <a:rPr lang="en-US" sz="1770" dirty="0"/>
              <a:t>per week. The market demand for cinema tickets at $10 per ticket is </a:t>
            </a:r>
            <a:r>
              <a:rPr lang="en-US" sz="1770" dirty="0" smtClean="0"/>
              <a:t>therefore 900 </a:t>
            </a:r>
            <a:r>
              <a:rPr lang="en-US" sz="1770" dirty="0"/>
              <a:t>tickets per week.</a:t>
            </a:r>
          </a:p>
        </p:txBody>
      </p:sp>
      <p:sp>
        <p:nvSpPr>
          <p:cNvPr id="8" name="Title 2"/>
          <p:cNvSpPr>
            <a:spLocks noGrp="1"/>
          </p:cNvSpPr>
          <p:nvPr>
            <p:ph type="title"/>
          </p:nvPr>
        </p:nvSpPr>
        <p:spPr>
          <a:xfrm>
            <a:off x="70266" y="72008"/>
            <a:ext cx="8859452" cy="548680"/>
          </a:xfrm>
        </p:spPr>
        <p:txBody>
          <a:bodyPr>
            <a:noAutofit/>
          </a:bodyPr>
          <a:lstStyle/>
          <a:p>
            <a:r>
              <a:rPr lang="en-US" sz="3200" dirty="0" smtClean="0"/>
              <a:t>2.2 – Demand and Supply – Demand Curves</a:t>
            </a:r>
            <a:endParaRPr lang="en-GB" sz="3200" dirty="0"/>
          </a:p>
        </p:txBody>
      </p:sp>
      <p:pic>
        <p:nvPicPr>
          <p:cNvPr id="16386" name="Picture 2" descr="Image result for demand curv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27984" y="1090766"/>
            <a:ext cx="4392488" cy="2714317"/>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market demand curv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27984" y="4322639"/>
            <a:ext cx="4369154" cy="177065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404719" y="3822725"/>
            <a:ext cx="2767681" cy="338554"/>
          </a:xfrm>
          <a:prstGeom prst="rect">
            <a:avLst/>
          </a:prstGeom>
        </p:spPr>
        <p:txBody>
          <a:bodyPr wrap="none">
            <a:spAutoFit/>
          </a:bodyPr>
          <a:lstStyle/>
          <a:p>
            <a:r>
              <a:rPr lang="en-GB" sz="1600" b="1" dirty="0" smtClean="0">
                <a:solidFill>
                  <a:srgbClr val="222222"/>
                </a:solidFill>
                <a:latin typeface="Times New Roman" panose="02020603050405020304" pitchFamily="18" charset="0"/>
              </a:rPr>
              <a:t>Figure </a:t>
            </a:r>
            <a:r>
              <a:rPr lang="en-GB" sz="1600" b="1" dirty="0" smtClean="0">
                <a:solidFill>
                  <a:srgbClr val="4B4B4B"/>
                </a:solidFill>
                <a:latin typeface="Times New Roman" panose="02020603050405020304" pitchFamily="18" charset="0"/>
              </a:rPr>
              <a:t>3</a:t>
            </a:r>
            <a:r>
              <a:rPr lang="en-GB" sz="1600" b="1" dirty="0" smtClean="0">
                <a:solidFill>
                  <a:srgbClr val="222222"/>
                </a:solidFill>
                <a:latin typeface="Times New Roman" panose="02020603050405020304" pitchFamily="18" charset="0"/>
              </a:rPr>
              <a:t>.1</a:t>
            </a:r>
            <a:r>
              <a:rPr lang="en-GB" sz="1600" dirty="0" smtClean="0">
                <a:solidFill>
                  <a:srgbClr val="222222"/>
                </a:solidFill>
                <a:latin typeface="Times New Roman" panose="02020603050405020304" pitchFamily="18" charset="0"/>
              </a:rPr>
              <a:t> - </a:t>
            </a:r>
            <a:r>
              <a:rPr lang="en-GB" sz="1600" dirty="0" smtClean="0">
                <a:solidFill>
                  <a:srgbClr val="4B4B4B"/>
                </a:solidFill>
                <a:latin typeface="Times New Roman" panose="02020603050405020304" pitchFamily="18" charset="0"/>
              </a:rPr>
              <a:t>The demand curve</a:t>
            </a:r>
            <a:endParaRPr lang="en-GB" sz="4400" dirty="0"/>
          </a:p>
        </p:txBody>
      </p:sp>
      <p:sp>
        <p:nvSpPr>
          <p:cNvPr id="3" name="Rectangle 2"/>
          <p:cNvSpPr/>
          <p:nvPr/>
        </p:nvSpPr>
        <p:spPr>
          <a:xfrm>
            <a:off x="5312454" y="6254656"/>
            <a:ext cx="3424912" cy="338554"/>
          </a:xfrm>
          <a:prstGeom prst="rect">
            <a:avLst/>
          </a:prstGeom>
        </p:spPr>
        <p:txBody>
          <a:bodyPr wrap="none">
            <a:spAutoFit/>
          </a:bodyPr>
          <a:lstStyle/>
          <a:p>
            <a:r>
              <a:rPr lang="en-GB" sz="1600" b="1" dirty="0">
                <a:solidFill>
                  <a:srgbClr val="1E2528"/>
                </a:solidFill>
                <a:latin typeface="Times New Roman" panose="02020603050405020304" pitchFamily="18" charset="0"/>
              </a:rPr>
              <a:t>Figure </a:t>
            </a:r>
            <a:r>
              <a:rPr lang="en-GB" sz="1600" b="1" dirty="0">
                <a:solidFill>
                  <a:srgbClr val="4C4B4B"/>
                </a:solidFill>
                <a:latin typeface="Times New Roman" panose="02020603050405020304" pitchFamily="18" charset="0"/>
              </a:rPr>
              <a:t>3</a:t>
            </a:r>
            <a:r>
              <a:rPr lang="en-GB" sz="1600" b="1" dirty="0">
                <a:solidFill>
                  <a:srgbClr val="1E2528"/>
                </a:solidFill>
                <a:latin typeface="Times New Roman" panose="02020603050405020304" pitchFamily="18" charset="0"/>
              </a:rPr>
              <a:t>.2</a:t>
            </a:r>
            <a:r>
              <a:rPr lang="en-GB" sz="1600" dirty="0">
                <a:solidFill>
                  <a:srgbClr val="1E2528"/>
                </a:solidFill>
                <a:latin typeface="Times New Roman" panose="02020603050405020304" pitchFamily="18" charset="0"/>
              </a:rPr>
              <a:t> </a:t>
            </a:r>
            <a:r>
              <a:rPr lang="en-GB" sz="1600" dirty="0" smtClean="0">
                <a:solidFill>
                  <a:srgbClr val="1E2528"/>
                </a:solidFill>
                <a:latin typeface="Times New Roman" panose="02020603050405020304" pitchFamily="18" charset="0"/>
              </a:rPr>
              <a:t>– </a:t>
            </a:r>
            <a:r>
              <a:rPr lang="en-GB" sz="1600" dirty="0" smtClean="0">
                <a:solidFill>
                  <a:srgbClr val="4C4B4B"/>
                </a:solidFill>
                <a:latin typeface="Times New Roman" panose="02020603050405020304" pitchFamily="18" charset="0"/>
              </a:rPr>
              <a:t>The market demand curve</a:t>
            </a:r>
            <a:endParaRPr lang="en-GB" sz="4400" dirty="0"/>
          </a:p>
        </p:txBody>
      </p:sp>
      <p:sp>
        <p:nvSpPr>
          <p:cNvPr id="9" name="Round Same Side Corner Rectangle 8">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20</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906557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647700"/>
          </a:xfrm>
          <a:prstGeom prst="rect">
            <a:avLst/>
          </a:prstGeom>
        </p:spPr>
        <p:txBody>
          <a:bodyPr wrap="square">
            <a:spAutoFit/>
          </a:bodyPr>
          <a:lstStyle/>
          <a:p>
            <a:pPr marL="14288">
              <a:buClr>
                <a:srgbClr val="00B050"/>
              </a:buClr>
            </a:pPr>
            <a:r>
              <a:rPr lang="en-US" sz="1900" b="1" dirty="0">
                <a:solidFill>
                  <a:srgbClr val="FF0000"/>
                </a:solidFill>
              </a:rPr>
              <a:t>Activity</a:t>
            </a:r>
          </a:p>
          <a:p>
            <a:pPr marL="347663" indent="-333375">
              <a:buClr>
                <a:srgbClr val="00B050"/>
              </a:buClr>
              <a:buFont typeface="Wingdings 3" panose="05040102010807070707" pitchFamily="18" charset="2"/>
              <a:buChar char=""/>
            </a:pPr>
            <a:r>
              <a:rPr lang="en-US" sz="1900" dirty="0" smtClean="0">
                <a:solidFill>
                  <a:srgbClr val="FF0000"/>
                </a:solidFill>
              </a:rPr>
              <a:t>Choose an item that you can buy in your country</a:t>
            </a:r>
            <a:r>
              <a:rPr lang="en-US" sz="1900" dirty="0">
                <a:solidFill>
                  <a:srgbClr val="FF0000"/>
                </a:solidFill>
              </a:rPr>
              <a:t>.</a:t>
            </a:r>
          </a:p>
          <a:p>
            <a:pPr marL="690563" indent="-342900">
              <a:buClr>
                <a:srgbClr val="00B050"/>
              </a:buClr>
              <a:buFont typeface="+mj-lt"/>
              <a:buAutoNum type="arabicPeriod"/>
            </a:pPr>
            <a:r>
              <a:rPr lang="en-US" sz="1900" dirty="0" smtClean="0">
                <a:solidFill>
                  <a:srgbClr val="FF0000"/>
                </a:solidFill>
              </a:rPr>
              <a:t>What are the factors that affect the demand for this product?</a:t>
            </a:r>
            <a:br>
              <a:rPr lang="en-US" sz="1900" dirty="0" smtClean="0">
                <a:solidFill>
                  <a:srgbClr val="FF0000"/>
                </a:solidFill>
              </a:rPr>
            </a:br>
            <a:r>
              <a:rPr lang="en-US" sz="19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a:t>
            </a:r>
            <a:endParaRPr lang="en-US" sz="1900" dirty="0">
              <a:solidFill>
                <a:srgbClr val="FF0000"/>
              </a:solidFill>
            </a:endParaRPr>
          </a:p>
          <a:p>
            <a:pPr marL="690563" indent="-342900">
              <a:buClr>
                <a:srgbClr val="00B050"/>
              </a:buClr>
              <a:buFont typeface="+mj-lt"/>
              <a:buAutoNum type="arabicPeriod"/>
            </a:pPr>
            <a:r>
              <a:rPr lang="en-US" sz="1900" dirty="0" smtClean="0">
                <a:solidFill>
                  <a:srgbClr val="FF0000"/>
                </a:solidFill>
              </a:rPr>
              <a:t>Which </a:t>
            </a:r>
            <a:r>
              <a:rPr lang="en-US" sz="1900" dirty="0">
                <a:solidFill>
                  <a:srgbClr val="FF0000"/>
                </a:solidFill>
              </a:rPr>
              <a:t>factor is the most important? Why</a:t>
            </a:r>
            <a:r>
              <a:rPr lang="en-US" sz="1900" dirty="0" smtClean="0">
                <a:solidFill>
                  <a:srgbClr val="FF0000"/>
                </a:solidFill>
              </a:rPr>
              <a:t>?</a:t>
            </a:r>
            <a:br>
              <a:rPr lang="en-US" sz="1900" dirty="0" smtClean="0">
                <a:solidFill>
                  <a:srgbClr val="FF0000"/>
                </a:solidFill>
              </a:rPr>
            </a:br>
            <a:r>
              <a:rPr lang="en-US" sz="19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p>
          <a:p>
            <a:pPr marL="293688">
              <a:buClr>
                <a:srgbClr val="00B050"/>
              </a:buClr>
            </a:pPr>
            <a:r>
              <a:rPr lang="en-US" sz="1900" dirty="0" smtClean="0">
                <a:solidFill>
                  <a:srgbClr val="FF0000"/>
                </a:solidFill>
              </a:rPr>
              <a:t>Produce </a:t>
            </a:r>
            <a:r>
              <a:rPr lang="en-US" sz="1900" dirty="0">
                <a:solidFill>
                  <a:srgbClr val="FF0000"/>
                </a:solidFill>
              </a:rPr>
              <a:t>your findings in an </a:t>
            </a:r>
            <a:r>
              <a:rPr lang="en-US" sz="1900" dirty="0" smtClean="0">
                <a:solidFill>
                  <a:srgbClr val="FF0000"/>
                </a:solidFill>
              </a:rPr>
              <a:t>A3 </a:t>
            </a:r>
            <a:r>
              <a:rPr lang="en-US" sz="1900" dirty="0">
                <a:solidFill>
                  <a:srgbClr val="FF0000"/>
                </a:solidFill>
              </a:rPr>
              <a:t>poster format for displaying in the </a:t>
            </a:r>
            <a:r>
              <a:rPr lang="en-US" sz="1900" dirty="0" smtClean="0">
                <a:solidFill>
                  <a:srgbClr val="FF0000"/>
                </a:solidFill>
              </a:rPr>
              <a:t>classroom.</a:t>
            </a:r>
            <a:endParaRPr lang="en-US" sz="19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200" dirty="0" smtClean="0"/>
              <a:t>2.2 – Demand and Supply – Demand Curves</a:t>
            </a:r>
            <a:endParaRPr lang="en-GB" sz="3200" dirty="0"/>
          </a:p>
        </p:txBody>
      </p:sp>
      <p:sp>
        <p:nvSpPr>
          <p:cNvPr id="4" name="TextBox 3">
            <a:hlinkClick r:id="rId3" action="ppaction://hlinkfile"/>
          </p:cNvPr>
          <p:cNvSpPr txBox="1"/>
          <p:nvPr/>
        </p:nvSpPr>
        <p:spPr>
          <a:xfrm>
            <a:off x="8388424" y="1052736"/>
            <a:ext cx="463843" cy="923330"/>
          </a:xfrm>
          <a:prstGeom prst="rect">
            <a:avLst/>
          </a:prstGeom>
          <a:noFill/>
        </p:spPr>
        <p:txBody>
          <a:bodyPr wrap="square" rtlCol="0">
            <a:spAutoFit/>
          </a:bodyPr>
          <a:lstStyle/>
          <a:p>
            <a:r>
              <a:rPr lang="en-GB" sz="5400" b="1" dirty="0" smtClean="0">
                <a:solidFill>
                  <a:srgbClr val="FF0000"/>
                </a:solidFill>
              </a:rPr>
              <a:t>?</a:t>
            </a:r>
            <a:endParaRPr lang="en-GB" sz="5400" b="1" dirty="0">
              <a:solidFill>
                <a:srgbClr val="FF0000"/>
              </a:solidFill>
            </a:endParaRPr>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21</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2435169"/>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947594" cy="5539978"/>
          </a:xfrm>
          <a:prstGeom prst="rect">
            <a:avLst/>
          </a:prstGeom>
        </p:spPr>
        <p:txBody>
          <a:bodyPr wrap="square">
            <a:spAutoFit/>
          </a:bodyPr>
          <a:lstStyle/>
          <a:p>
            <a:pPr marL="347663" indent="-333375">
              <a:buClr>
                <a:srgbClr val="00B050"/>
              </a:buClr>
              <a:buFont typeface="Wingdings 3" panose="05040102010807070707" pitchFamily="18" charset="2"/>
              <a:buChar char=""/>
            </a:pPr>
            <a:r>
              <a:rPr lang="en-US" sz="1770" dirty="0" smtClean="0"/>
              <a:t>Although</a:t>
            </a:r>
            <a:r>
              <a:rPr lang="en-US" sz="1770" dirty="0"/>
              <a:t>, price is regarded as </a:t>
            </a:r>
            <a:r>
              <a:rPr lang="en-US" sz="1770" dirty="0" smtClean="0"/>
              <a:t>the key </a:t>
            </a:r>
            <a:r>
              <a:rPr lang="en-US" sz="1770" dirty="0"/>
              <a:t>determinant of the level </a:t>
            </a:r>
            <a:r>
              <a:rPr lang="en-US" sz="1770" dirty="0" smtClean="0"/>
              <a:t>of demand </a:t>
            </a:r>
            <a:r>
              <a:rPr lang="en-US" sz="1770" dirty="0"/>
              <a:t>for a good or service, </a:t>
            </a:r>
            <a:r>
              <a:rPr lang="en-US" sz="1770" dirty="0" smtClean="0"/>
              <a:t>it is </a:t>
            </a:r>
            <a:r>
              <a:rPr lang="en-US" sz="1770" dirty="0"/>
              <a:t>not the only factor that </a:t>
            </a:r>
            <a:r>
              <a:rPr lang="en-US" sz="1770" dirty="0" smtClean="0"/>
              <a:t>affects the </a:t>
            </a:r>
            <a:r>
              <a:rPr lang="en-US" sz="1770" dirty="0"/>
              <a:t>quantity demanded. </a:t>
            </a:r>
            <a:r>
              <a:rPr lang="en-US" sz="1770" dirty="0" smtClean="0"/>
              <a:t>Other factors that affect a person's level of </a:t>
            </a:r>
            <a:r>
              <a:rPr lang="en-US" sz="1770" dirty="0"/>
              <a:t>demand for goods and </a:t>
            </a:r>
            <a:r>
              <a:rPr lang="en-US" sz="1770" dirty="0" smtClean="0"/>
              <a:t>services are </a:t>
            </a:r>
            <a:r>
              <a:rPr lang="en-US" sz="1770" dirty="0"/>
              <a:t>listed below:</a:t>
            </a:r>
          </a:p>
          <a:p>
            <a:pPr marL="690563" indent="-333375">
              <a:buClr>
                <a:srgbClr val="00B050"/>
              </a:buClr>
              <a:buFont typeface="Arial" panose="020B0604020202020204" pitchFamily="34" charset="0"/>
              <a:buChar char="•"/>
            </a:pPr>
            <a:r>
              <a:rPr lang="en-US" sz="1770" b="1" dirty="0" smtClean="0"/>
              <a:t>Habits</a:t>
            </a:r>
            <a:r>
              <a:rPr lang="en-US" sz="1770" b="1" dirty="0"/>
              <a:t>, fashion and tastes</a:t>
            </a:r>
            <a:r>
              <a:rPr lang="en-US" sz="1770" dirty="0"/>
              <a:t> </a:t>
            </a:r>
            <a:r>
              <a:rPr lang="en-US" sz="1770" dirty="0" smtClean="0"/>
              <a:t>- Changes </a:t>
            </a:r>
            <a:r>
              <a:rPr lang="en-US" sz="1770" dirty="0"/>
              <a:t>in habits, fashion </a:t>
            </a:r>
            <a:r>
              <a:rPr lang="en-US" sz="1770" dirty="0" smtClean="0"/>
              <a:t>and taste </a:t>
            </a:r>
            <a:r>
              <a:rPr lang="en-US" sz="1770" dirty="0"/>
              <a:t>can affect the demand </a:t>
            </a:r>
            <a:r>
              <a:rPr lang="en-US" sz="1770" dirty="0" smtClean="0"/>
              <a:t>for Fashionable </a:t>
            </a:r>
            <a:r>
              <a:rPr lang="en-US" sz="1770" dirty="0"/>
              <a:t>products lead to an increase in </a:t>
            </a:r>
            <a:r>
              <a:rPr lang="en-US" sz="1770" dirty="0" smtClean="0"/>
              <a:t>demand all </a:t>
            </a:r>
            <a:r>
              <a:rPr lang="en-US" sz="1770" dirty="0"/>
              <a:t>types of goods and services.</a:t>
            </a:r>
          </a:p>
          <a:p>
            <a:pPr marL="690563" indent="-333375">
              <a:buClr>
                <a:srgbClr val="00B050"/>
              </a:buClr>
              <a:buFont typeface="Arial" panose="020B0604020202020204" pitchFamily="34" charset="0"/>
              <a:buChar char="•"/>
            </a:pPr>
            <a:r>
              <a:rPr lang="en-US" sz="1770" dirty="0"/>
              <a:t>Products that become fashionable (such as smartphones) enjoy an increase </a:t>
            </a:r>
            <a:r>
              <a:rPr lang="en-US" sz="1770" dirty="0" smtClean="0"/>
              <a:t>in demand</a:t>
            </a:r>
            <a:r>
              <a:rPr lang="en-US" sz="1770" dirty="0"/>
              <a:t>, whereas those that become unfashionable (such as last season's </a:t>
            </a:r>
            <a:r>
              <a:rPr lang="en-US" sz="1770" dirty="0" smtClean="0"/>
              <a:t>clothes) experience </a:t>
            </a:r>
            <a:r>
              <a:rPr lang="en-US" sz="1770" dirty="0"/>
              <a:t>a fall in the level of demand. Luxury fashion brands from France </a:t>
            </a:r>
            <a:r>
              <a:rPr lang="en-US" sz="1770" dirty="0" smtClean="0"/>
              <a:t>are highly </a:t>
            </a:r>
            <a:r>
              <a:rPr lang="en-US" sz="1770" dirty="0"/>
              <a:t>popular amongst women in China (see Table 3.1</a:t>
            </a:r>
            <a:r>
              <a:rPr lang="en-US" sz="1770" dirty="0" smtClean="0"/>
              <a:t>).</a:t>
            </a:r>
          </a:p>
          <a:p>
            <a:pPr marL="14288">
              <a:buClr>
                <a:srgbClr val="00B050"/>
              </a:buClr>
            </a:pPr>
            <a:r>
              <a:rPr lang="en-US" sz="1770" b="1" dirty="0">
                <a:solidFill>
                  <a:srgbClr val="0070C0"/>
                </a:solidFill>
              </a:rPr>
              <a:t>Study tips</a:t>
            </a:r>
          </a:p>
          <a:p>
            <a:pPr marL="347663" indent="-333375">
              <a:buClr>
                <a:srgbClr val="00B050"/>
              </a:buClr>
              <a:buFont typeface="Wingdings 3" panose="05040102010807070707" pitchFamily="18" charset="2"/>
              <a:buChar char=""/>
            </a:pPr>
            <a:r>
              <a:rPr lang="en-US" sz="1770" dirty="0">
                <a:solidFill>
                  <a:srgbClr val="0070C0"/>
                </a:solidFill>
              </a:rPr>
              <a:t>Some of </a:t>
            </a:r>
            <a:r>
              <a:rPr lang="en-US" sz="1770" dirty="0" smtClean="0">
                <a:solidFill>
                  <a:srgbClr val="0070C0"/>
                </a:solidFill>
              </a:rPr>
              <a:t>the non-price Determinants of </a:t>
            </a:r>
            <a:r>
              <a:rPr lang="en-US" sz="1770" dirty="0">
                <a:solidFill>
                  <a:srgbClr val="0070C0"/>
                </a:solidFill>
              </a:rPr>
              <a:t>demand </a:t>
            </a:r>
            <a:r>
              <a:rPr lang="en-US" sz="1770" dirty="0" smtClean="0">
                <a:solidFill>
                  <a:srgbClr val="0070C0"/>
                </a:solidFill>
              </a:rPr>
              <a:t>can be remembered by </a:t>
            </a:r>
            <a:r>
              <a:rPr lang="en-US" sz="1770" dirty="0">
                <a:solidFill>
                  <a:srgbClr val="0070C0"/>
                </a:solidFill>
              </a:rPr>
              <a:t>the </a:t>
            </a:r>
            <a:r>
              <a:rPr lang="en-US" sz="1770" dirty="0" smtClean="0">
                <a:solidFill>
                  <a:srgbClr val="0070C0"/>
                </a:solidFill>
              </a:rPr>
              <a:t>acronym MISC: marketing, income, substitutes and complements</a:t>
            </a:r>
            <a:r>
              <a:rPr lang="en-US" sz="1770" dirty="0">
                <a:solidFill>
                  <a:srgbClr val="0070C0"/>
                </a:solidFill>
              </a:rPr>
              <a:t>.</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Demand Determinants</a:t>
            </a:r>
            <a:endParaRPr lang="en-GB" sz="2800" dirty="0"/>
          </a:p>
        </p:txBody>
      </p:sp>
      <p:sp>
        <p:nvSpPr>
          <p:cNvPr id="4" name="Rectangle 3"/>
          <p:cNvSpPr/>
          <p:nvPr/>
        </p:nvSpPr>
        <p:spPr>
          <a:xfrm>
            <a:off x="6331489" y="2564904"/>
            <a:ext cx="2332690" cy="523220"/>
          </a:xfrm>
          <a:prstGeom prst="rect">
            <a:avLst/>
          </a:prstGeom>
        </p:spPr>
        <p:txBody>
          <a:bodyPr wrap="none">
            <a:spAutoFit/>
          </a:bodyPr>
          <a:lstStyle/>
          <a:p>
            <a:pPr algn="ctr"/>
            <a:r>
              <a:rPr lang="en-US" sz="1400" dirty="0"/>
              <a:t>Fashionable products lead </a:t>
            </a:r>
            <a:br>
              <a:rPr lang="en-US" sz="1400" dirty="0"/>
            </a:br>
            <a:r>
              <a:rPr lang="en-US" sz="1400" dirty="0"/>
              <a:t>to an increase in demand</a:t>
            </a:r>
            <a:endParaRPr lang="en-GB" sz="1400" dirty="0"/>
          </a:p>
        </p:txBody>
      </p:sp>
      <p:pic>
        <p:nvPicPr>
          <p:cNvPr id="22530" name="Picture 2" descr="Image result for iphone 7"/>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282137" y="1105786"/>
            <a:ext cx="2530878" cy="148681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359414" y="6146140"/>
            <a:ext cx="2372765" cy="523220"/>
          </a:xfrm>
          <a:prstGeom prst="rect">
            <a:avLst/>
          </a:prstGeom>
        </p:spPr>
        <p:txBody>
          <a:bodyPr wrap="none">
            <a:spAutoFit/>
          </a:bodyPr>
          <a:lstStyle/>
          <a:p>
            <a:pPr algn="ctr"/>
            <a:r>
              <a:rPr lang="en-GB" sz="1400" b="1" dirty="0" smtClean="0"/>
              <a:t>Table 3.1 </a:t>
            </a:r>
            <a:r>
              <a:rPr lang="en-GB" sz="1400" dirty="0"/>
              <a:t>- Top ten fashion </a:t>
            </a:r>
            <a:br>
              <a:rPr lang="en-GB" sz="1400" dirty="0"/>
            </a:br>
            <a:r>
              <a:rPr lang="en-GB" sz="1400" dirty="0"/>
              <a:t>brands for Chinese females</a:t>
            </a:r>
          </a:p>
        </p:txBody>
      </p:sp>
      <p:graphicFrame>
        <p:nvGraphicFramePr>
          <p:cNvPr id="6" name="Table 5"/>
          <p:cNvGraphicFramePr>
            <a:graphicFrameLocks noGrp="1"/>
          </p:cNvGraphicFramePr>
          <p:nvPr>
            <p:extLst>
              <p:ext uri="{D42A27DB-BD31-4B8C-83A1-F6EECF244321}">
                <p14:modId xmlns:p14="http://schemas.microsoft.com/office/powerpoint/2010/main" val="2868962443"/>
              </p:ext>
            </p:extLst>
          </p:nvPr>
        </p:nvGraphicFramePr>
        <p:xfrm>
          <a:off x="6282136" y="3126576"/>
          <a:ext cx="2538335" cy="3017520"/>
        </p:xfrm>
        <a:graphic>
          <a:graphicData uri="http://schemas.openxmlformats.org/drawingml/2006/table">
            <a:tbl>
              <a:tblPr firstRow="1" bandRow="1">
                <a:tableStyleId>{5C22544A-7EE6-4342-B048-85BDC9FD1C3A}</a:tableStyleId>
              </a:tblPr>
              <a:tblGrid>
                <a:gridCol w="749521"/>
                <a:gridCol w="1788814"/>
              </a:tblGrid>
              <a:tr h="269702">
                <a:tc>
                  <a:txBody>
                    <a:bodyPr/>
                    <a:lstStyle/>
                    <a:p>
                      <a:r>
                        <a:rPr lang="en-GB" sz="1200" dirty="0" smtClean="0">
                          <a:latin typeface="Arial" panose="020B0604020202020204" pitchFamily="34" charset="0"/>
                          <a:cs typeface="Arial" panose="020B0604020202020204" pitchFamily="34" charset="0"/>
                        </a:rPr>
                        <a:t>Rank</a:t>
                      </a:r>
                      <a:endParaRPr lang="en-GB" sz="1200" dirty="0">
                        <a:latin typeface="Arial" panose="020B0604020202020204" pitchFamily="34" charset="0"/>
                        <a:cs typeface="Arial" panose="020B0604020202020204" pitchFamily="34" charset="0"/>
                      </a:endParaRPr>
                    </a:p>
                  </a:txBody>
                  <a:tcPr/>
                </a:tc>
                <a:tc>
                  <a:txBody>
                    <a:bodyPr/>
                    <a:lstStyle/>
                    <a:p>
                      <a:r>
                        <a:rPr lang="en-GB" sz="1200" dirty="0" smtClean="0">
                          <a:latin typeface="Arial" panose="020B0604020202020204" pitchFamily="34" charset="0"/>
                          <a:cs typeface="Arial" panose="020B0604020202020204" pitchFamily="34" charset="0"/>
                        </a:rPr>
                        <a:t>Brand</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1</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Chanel(France)</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2</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err="1" smtClean="0">
                          <a:solidFill>
                            <a:schemeClr val="dk1"/>
                          </a:solidFill>
                          <a:latin typeface="Arial" panose="020B0604020202020204" pitchFamily="34" charset="0"/>
                          <a:ea typeface="+mn-ea"/>
                          <a:cs typeface="Arial" panose="020B0604020202020204" pitchFamily="34" charset="0"/>
                        </a:rPr>
                        <a:t>LouisVuitton</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(France)</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3</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Cartier(France)</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4</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err="1" smtClean="0">
                          <a:solidFill>
                            <a:schemeClr val="dk1"/>
                          </a:solidFill>
                          <a:latin typeface="Arial" panose="020B0604020202020204" pitchFamily="34" charset="0"/>
                          <a:ea typeface="+mn-ea"/>
                          <a:cs typeface="Arial" panose="020B0604020202020204" pitchFamily="34" charset="0"/>
                        </a:rPr>
                        <a:t>Tiffany&amp;Co</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 (USA)</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5</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Apple(USA}</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6</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Montblanc(Germany)</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7</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Gucci(</a:t>
                      </a:r>
                      <a:r>
                        <a:rPr kumimoji="0" lang="en-GB" sz="1200" b="0" i="0" u="none" strike="noStrike" kern="1200" baseline="0" dirty="0" err="1" smtClean="0">
                          <a:solidFill>
                            <a:schemeClr val="dk1"/>
                          </a:solidFill>
                          <a:latin typeface="Arial" panose="020B0604020202020204" pitchFamily="34" charset="0"/>
                          <a:ea typeface="+mn-ea"/>
                          <a:cs typeface="Arial" panose="020B0604020202020204" pitchFamily="34" charset="0"/>
                        </a:rPr>
                        <a:t>ltaly</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8</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Prada(</a:t>
                      </a:r>
                      <a:r>
                        <a:rPr kumimoji="0" lang="en-GB" sz="1200" b="0" i="0" u="none" strike="noStrike" kern="1200" baseline="0" dirty="0" err="1" smtClean="0">
                          <a:solidFill>
                            <a:schemeClr val="dk1"/>
                          </a:solidFill>
                          <a:latin typeface="Arial" panose="020B0604020202020204" pitchFamily="34" charset="0"/>
                          <a:ea typeface="+mn-ea"/>
                          <a:cs typeface="Arial" panose="020B0604020202020204" pitchFamily="34" charset="0"/>
                        </a:rPr>
                        <a:t>ltaly</a:t>
                      </a:r>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9</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Dior(France)</a:t>
                      </a:r>
                      <a:endParaRPr lang="en-GB" sz="1200" dirty="0">
                        <a:latin typeface="Arial" panose="020B0604020202020204" pitchFamily="34" charset="0"/>
                        <a:cs typeface="Arial" panose="020B0604020202020204" pitchFamily="34" charset="0"/>
                      </a:endParaRPr>
                    </a:p>
                  </a:txBody>
                  <a:tcPr/>
                </a:tc>
              </a:tr>
              <a:tr h="269702">
                <a:tc>
                  <a:txBody>
                    <a:bodyPr/>
                    <a:lstStyle/>
                    <a:p>
                      <a:pPr algn="ctr"/>
                      <a:r>
                        <a:rPr lang="en-GB" sz="1200" dirty="0" smtClean="0">
                          <a:latin typeface="Arial" panose="020B0604020202020204" pitchFamily="34" charset="0"/>
                          <a:cs typeface="Arial" panose="020B0604020202020204" pitchFamily="34" charset="0"/>
                        </a:rPr>
                        <a:t>10</a:t>
                      </a:r>
                      <a:endParaRPr lang="en-GB" sz="1200" dirty="0">
                        <a:latin typeface="Arial" panose="020B0604020202020204" pitchFamily="34" charset="0"/>
                        <a:cs typeface="Arial" panose="020B0604020202020204" pitchFamily="34" charset="0"/>
                      </a:endParaRPr>
                    </a:p>
                  </a:txBody>
                  <a:tcPr/>
                </a:tc>
                <a:tc>
                  <a:txBody>
                    <a:bodyPr/>
                    <a:lstStyle/>
                    <a:p>
                      <a:r>
                        <a:rPr kumimoji="0" lang="en-GB" sz="1200" b="0" i="0" u="none" strike="noStrike" kern="1200" baseline="0" dirty="0" smtClean="0">
                          <a:solidFill>
                            <a:schemeClr val="dk1"/>
                          </a:solidFill>
                          <a:latin typeface="Arial" panose="020B0604020202020204" pitchFamily="34" charset="0"/>
                          <a:ea typeface="+mn-ea"/>
                          <a:cs typeface="Arial" panose="020B0604020202020204" pitchFamily="34" charset="0"/>
                        </a:rPr>
                        <a:t>Burberry(UK)</a:t>
                      </a:r>
                      <a:endParaRPr lang="en-GB" sz="1200" dirty="0">
                        <a:latin typeface="Arial" panose="020B0604020202020204" pitchFamily="34" charset="0"/>
                        <a:cs typeface="Arial" panose="020B0604020202020204" pitchFamily="34" charset="0"/>
                      </a:endParaRPr>
                    </a:p>
                  </a:txBody>
                  <a:tcPr/>
                </a:tc>
              </a:tr>
            </a:tbl>
          </a:graphicData>
        </a:graphic>
      </p:graphicFrame>
      <p:sp>
        <p:nvSpPr>
          <p:cNvPr id="9" name="Round Same Side Corner Rectangle 8">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21</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8110202"/>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509200"/>
          </a:xfrm>
          <a:prstGeom prst="rect">
            <a:avLst/>
          </a:prstGeom>
        </p:spPr>
        <p:txBody>
          <a:bodyPr wrap="square">
            <a:spAutoFit/>
          </a:bodyPr>
          <a:lstStyle/>
          <a:p>
            <a:pPr marL="285750" indent="-285750">
              <a:buClr>
                <a:srgbClr val="00B050"/>
              </a:buClr>
              <a:buFont typeface="Arial" panose="020B0604020202020204" pitchFamily="34" charset="0"/>
              <a:buChar char="•"/>
            </a:pPr>
            <a:r>
              <a:rPr lang="en-US" sz="1770" b="1" dirty="0" smtClean="0"/>
              <a:t>Income</a:t>
            </a:r>
            <a:r>
              <a:rPr lang="en-US" sz="1770" dirty="0" smtClean="0"/>
              <a:t> </a:t>
            </a:r>
            <a:r>
              <a:rPr lang="en-US" sz="1770" dirty="0"/>
              <a:t>- Higher </a:t>
            </a:r>
            <a:r>
              <a:rPr lang="en-US" sz="1770" dirty="0" smtClean="0"/>
              <a:t>levels </a:t>
            </a:r>
            <a:r>
              <a:rPr lang="en-US" sz="1770" dirty="0"/>
              <a:t>of income mean that customers are able and willing to </a:t>
            </a:r>
            <a:r>
              <a:rPr lang="en-US" sz="1770" dirty="0" smtClean="0"/>
              <a:t>buy more </a:t>
            </a:r>
            <a:r>
              <a:rPr lang="en-US" sz="1770" dirty="0"/>
              <a:t>goods and services. </a:t>
            </a:r>
            <a:r>
              <a:rPr lang="en-US" sz="1770" dirty="0" smtClean="0"/>
              <a:t>E.g., </a:t>
            </a:r>
            <a:r>
              <a:rPr lang="en-US" sz="1770" dirty="0"/>
              <a:t>the average person in America has a higher </a:t>
            </a:r>
            <a:r>
              <a:rPr lang="en-US" sz="1770" dirty="0" smtClean="0"/>
              <a:t>level of </a:t>
            </a:r>
            <a:r>
              <a:rPr lang="en-US" sz="1770" dirty="0"/>
              <a:t>demand for goods and services than the average person in Vietnam or Turkey.</a:t>
            </a:r>
          </a:p>
          <a:p>
            <a:pPr marL="285750" indent="-285750">
              <a:buClr>
                <a:srgbClr val="00B050"/>
              </a:buClr>
              <a:buFont typeface="Arial" panose="020B0604020202020204" pitchFamily="34" charset="0"/>
              <a:buChar char="•"/>
            </a:pPr>
            <a:r>
              <a:rPr lang="en-US" sz="1770" b="1" dirty="0" smtClean="0"/>
              <a:t>Substitutes </a:t>
            </a:r>
            <a:r>
              <a:rPr lang="en-US" sz="1770" b="1" dirty="0"/>
              <a:t>and complements </a:t>
            </a:r>
            <a:r>
              <a:rPr lang="en-US" sz="1770" dirty="0"/>
              <a:t>- </a:t>
            </a:r>
            <a:r>
              <a:rPr lang="en-US" sz="1770" b="1" dirty="0">
                <a:solidFill>
                  <a:srgbClr val="FF0000"/>
                </a:solidFill>
              </a:rPr>
              <a:t>Substitutes</a:t>
            </a:r>
            <a:r>
              <a:rPr lang="en-US" sz="1770" dirty="0">
                <a:solidFill>
                  <a:srgbClr val="FF0000"/>
                </a:solidFill>
              </a:rPr>
              <a:t> </a:t>
            </a:r>
            <a:r>
              <a:rPr lang="en-US" sz="1770" dirty="0"/>
              <a:t>are goods or services that can </a:t>
            </a:r>
            <a:r>
              <a:rPr lang="en-US" sz="1770" dirty="0" smtClean="0"/>
              <a:t>be used </a:t>
            </a:r>
            <a:r>
              <a:rPr lang="en-US" sz="1770" dirty="0"/>
              <a:t>instead of each other, such as Coca-Cola or Pepsi and tea or coffee. If </a:t>
            </a:r>
            <a:r>
              <a:rPr lang="en-US" sz="1770" dirty="0" smtClean="0"/>
              <a:t>the price </a:t>
            </a:r>
            <a:r>
              <a:rPr lang="en-US" sz="1770" dirty="0"/>
              <a:t>of a product falls, </a:t>
            </a:r>
            <a:r>
              <a:rPr lang="en-US" sz="1770" dirty="0" smtClean="0"/>
              <a:t>then </a:t>
            </a:r>
            <a:r>
              <a:rPr lang="en-US" sz="1770" dirty="0"/>
              <a:t>it is likely the demand for the substitute will also </a:t>
            </a:r>
            <a:r>
              <a:rPr lang="en-US" sz="1770" dirty="0" smtClean="0"/>
              <a:t>fall.</a:t>
            </a:r>
            <a:br>
              <a:rPr lang="en-US" sz="1770" dirty="0" smtClean="0"/>
            </a:br>
            <a:r>
              <a:rPr lang="en-US" sz="1770" b="1" dirty="0" smtClean="0">
                <a:solidFill>
                  <a:srgbClr val="FF0000"/>
                </a:solidFill>
              </a:rPr>
              <a:t>Complements</a:t>
            </a:r>
            <a:r>
              <a:rPr lang="en-US" sz="1770" dirty="0" smtClean="0">
                <a:solidFill>
                  <a:srgbClr val="FF0000"/>
                </a:solidFill>
              </a:rPr>
              <a:t> </a:t>
            </a:r>
            <a:r>
              <a:rPr lang="en-US" sz="1770" dirty="0" smtClean="0"/>
              <a:t>are </a:t>
            </a:r>
            <a:r>
              <a:rPr lang="en-US" sz="1770" dirty="0"/>
              <a:t>products that are jointly demanded, such as tennis balls </a:t>
            </a:r>
            <a:r>
              <a:rPr lang="en-US" sz="1770" dirty="0" smtClean="0"/>
              <a:t>and tennis </a:t>
            </a:r>
            <a:r>
              <a:rPr lang="en-US" sz="1770" dirty="0"/>
              <a:t>racquets or cinema </a:t>
            </a:r>
            <a:r>
              <a:rPr lang="en-US" sz="1770" dirty="0" smtClean="0"/>
              <a:t>movies </a:t>
            </a:r>
            <a:r>
              <a:rPr lang="en-US" sz="1770" dirty="0"/>
              <a:t>and popcorn. If the price </a:t>
            </a:r>
            <a:r>
              <a:rPr lang="en-US" sz="1770" dirty="0" smtClean="0"/>
              <a:t>of a </a:t>
            </a:r>
            <a:r>
              <a:rPr lang="en-US" sz="1770" dirty="0"/>
              <a:t>product </a:t>
            </a:r>
            <a:r>
              <a:rPr lang="en-US" sz="1770" dirty="0" smtClean="0"/>
              <a:t>increases, then </a:t>
            </a:r>
            <a:r>
              <a:rPr lang="en-US" sz="1770" dirty="0"/>
              <a:t>the demand for its complement is likely to fall.</a:t>
            </a:r>
          </a:p>
          <a:p>
            <a:pPr marL="285750" indent="-285750">
              <a:buClr>
                <a:srgbClr val="00B050"/>
              </a:buClr>
              <a:buFont typeface="Arial" panose="020B0604020202020204" pitchFamily="34" charset="0"/>
              <a:buChar char="•"/>
            </a:pPr>
            <a:r>
              <a:rPr lang="en-US" sz="1770" b="1" dirty="0" smtClean="0"/>
              <a:t>Advertising</a:t>
            </a:r>
            <a:r>
              <a:rPr lang="en-US" sz="1770" dirty="0" smtClean="0"/>
              <a:t> </a:t>
            </a:r>
            <a:r>
              <a:rPr lang="en-US" sz="1770" dirty="0"/>
              <a:t>- Marketing messages are used to inform, remind and </a:t>
            </a:r>
            <a:r>
              <a:rPr lang="en-US" sz="1770" dirty="0" smtClean="0"/>
              <a:t>persuade customers </a:t>
            </a:r>
            <a:r>
              <a:rPr lang="en-US" sz="1770" dirty="0"/>
              <a:t>to buy a firm's products. Companies such as Coca-Cola, </a:t>
            </a:r>
            <a:r>
              <a:rPr lang="en-US" sz="1770" dirty="0" smtClean="0"/>
              <a:t>McDonald's, Apple </a:t>
            </a:r>
            <a:r>
              <a:rPr lang="en-US" sz="1770" dirty="0"/>
              <a:t>and Samsung spend hundreds of millions of dollars each year on </a:t>
            </a:r>
            <a:r>
              <a:rPr lang="en-US" sz="1770" dirty="0" smtClean="0"/>
              <a:t>their advertising </a:t>
            </a:r>
            <a:r>
              <a:rPr lang="en-US" sz="1770" dirty="0"/>
              <a:t>budgets to increase the demand for their products.</a:t>
            </a:r>
          </a:p>
          <a:p>
            <a:pPr marL="285750" indent="-285750">
              <a:buClr>
                <a:srgbClr val="00B050"/>
              </a:buClr>
              <a:buFont typeface="Arial" panose="020B0604020202020204" pitchFamily="34" charset="0"/>
              <a:buChar char="•"/>
            </a:pPr>
            <a:r>
              <a:rPr lang="en-US" sz="1770" b="1" dirty="0" smtClean="0"/>
              <a:t>Government </a:t>
            </a:r>
            <a:r>
              <a:rPr lang="en-US" sz="1770" b="1" dirty="0"/>
              <a:t>policies</a:t>
            </a:r>
            <a:r>
              <a:rPr lang="en-US" sz="1770" dirty="0"/>
              <a:t> - Rules and regulations such as the imposition of taxes </a:t>
            </a:r>
            <a:r>
              <a:rPr lang="en-US" sz="1770" dirty="0" smtClean="0"/>
              <a:t>on tobacco </a:t>
            </a:r>
            <a:r>
              <a:rPr lang="en-US" sz="1770" dirty="0"/>
              <a:t>and alcohol will </a:t>
            </a:r>
            <a:r>
              <a:rPr lang="en-US" sz="1770" dirty="0" smtClean="0"/>
              <a:t>affect </a:t>
            </a:r>
            <a:r>
              <a:rPr lang="en-US" sz="1770" dirty="0"/>
              <a:t>the demand for certain products. Sales taxes </a:t>
            </a:r>
            <a:r>
              <a:rPr lang="en-US" sz="1770" dirty="0" smtClean="0"/>
              <a:t>cause prices </a:t>
            </a:r>
            <a:r>
              <a:rPr lang="en-US" sz="1770" dirty="0"/>
              <a:t>to increase, thereby reducing the level of demand. By contrast, </a:t>
            </a:r>
            <a:r>
              <a:rPr lang="en-US" sz="1770" dirty="0" smtClean="0"/>
              <a:t>government subsidies </a:t>
            </a:r>
            <a:r>
              <a:rPr lang="en-US" sz="1770" dirty="0"/>
              <a:t>for educational </a:t>
            </a:r>
            <a:r>
              <a:rPr lang="en-US" sz="1770" dirty="0" smtClean="0"/>
              <a:t>establishments </a:t>
            </a:r>
            <a:r>
              <a:rPr lang="en-US" sz="1770" dirty="0"/>
              <a:t>and energy-efficient car-makers </a:t>
            </a:r>
            <a:r>
              <a:rPr lang="en-US" sz="1770" dirty="0" smtClean="0"/>
              <a:t>encourage more </a:t>
            </a:r>
            <a:r>
              <a:rPr lang="en-US" sz="1770" dirty="0"/>
              <a:t>demand for education and environmentally friendly cars due to the </a:t>
            </a:r>
            <a:r>
              <a:rPr lang="en-US" sz="1770" dirty="0" smtClean="0"/>
              <a:t>relatively </a:t>
            </a:r>
            <a:r>
              <a:rPr lang="en-GB" sz="1770" dirty="0" smtClean="0"/>
              <a:t>lower </a:t>
            </a:r>
            <a:r>
              <a:rPr lang="en-GB" sz="1770" dirty="0"/>
              <a:t>prices.</a:t>
            </a:r>
            <a:endParaRPr lang="en-US" sz="1770" dirty="0">
              <a:solidFill>
                <a:srgbClr val="0070C0"/>
              </a:solidFill>
            </a:endParaRP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Demand Determinants</a:t>
            </a:r>
            <a:endParaRPr lang="en-GB" sz="2800" dirty="0"/>
          </a:p>
        </p:txBody>
      </p:sp>
      <p:sp>
        <p:nvSpPr>
          <p:cNvPr id="4" name="Round Same Side Corner Rectangle 3">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6234567"/>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570756"/>
          </a:xfrm>
          <a:prstGeom prst="rect">
            <a:avLst/>
          </a:prstGeom>
        </p:spPr>
        <p:txBody>
          <a:bodyPr wrap="square">
            <a:spAutoFit/>
          </a:bodyPr>
          <a:lstStyle/>
          <a:p>
            <a:pPr marL="285750" indent="-285750">
              <a:buClr>
                <a:srgbClr val="00B050"/>
              </a:buClr>
              <a:buFont typeface="Arial" panose="020B0604020202020204" pitchFamily="34" charset="0"/>
              <a:buChar char="•"/>
            </a:pPr>
            <a:r>
              <a:rPr lang="en-US" sz="1780" b="1" dirty="0"/>
              <a:t>Economy</a:t>
            </a:r>
            <a:r>
              <a:rPr lang="en-US" sz="1780" dirty="0"/>
              <a:t> - The state of the economy (whether it is in an economic </a:t>
            </a:r>
            <a:r>
              <a:rPr lang="en-US" sz="1780" dirty="0" smtClean="0"/>
              <a:t>boom </a:t>
            </a:r>
            <a:r>
              <a:rPr lang="en-US" sz="1780" dirty="0"/>
              <a:t>or </a:t>
            </a:r>
            <a:r>
              <a:rPr lang="en-US" sz="1780" dirty="0" smtClean="0"/>
              <a:t>a recession</a:t>
            </a:r>
            <a:r>
              <a:rPr lang="en-US" sz="1780" dirty="0"/>
              <a:t>) also has a huge impact on the spending patterns of the population.</a:t>
            </a:r>
          </a:p>
          <a:p>
            <a:pPr marL="620713" indent="-285750">
              <a:buClr>
                <a:srgbClr val="00B050"/>
              </a:buClr>
              <a:buFont typeface="Courier New" panose="02070309020205020404" pitchFamily="49" charset="0"/>
              <a:buChar char="o"/>
            </a:pPr>
            <a:r>
              <a:rPr lang="en-US" sz="1780" dirty="0" smtClean="0"/>
              <a:t>The </a:t>
            </a:r>
            <a:r>
              <a:rPr lang="en-US" sz="1780" dirty="0"/>
              <a:t>global financial crisis </a:t>
            </a:r>
            <a:r>
              <a:rPr lang="en-US" sz="1780" dirty="0" smtClean="0"/>
              <a:t>of 2008</a:t>
            </a:r>
            <a:r>
              <a:rPr lang="en-US" sz="1780" dirty="0"/>
              <a:t>, </a:t>
            </a:r>
            <a:r>
              <a:rPr lang="en-US" sz="1780" dirty="0" smtClean="0"/>
              <a:t>caused </a:t>
            </a:r>
            <a:r>
              <a:rPr lang="en-US" sz="1780" dirty="0"/>
              <a:t>the demand for </a:t>
            </a:r>
            <a:r>
              <a:rPr lang="en-US" sz="1780" dirty="0" smtClean="0"/>
              <a:t>most goods </a:t>
            </a:r>
            <a:r>
              <a:rPr lang="en-US" sz="1780" dirty="0"/>
              <a:t>and services around the world to decline because households </a:t>
            </a:r>
            <a:r>
              <a:rPr lang="en-US" sz="1780" dirty="0" smtClean="0"/>
              <a:t>and businesses </a:t>
            </a:r>
            <a:r>
              <a:rPr lang="en-US" sz="1780" dirty="0"/>
              <a:t>lacked confidence in the economy.</a:t>
            </a:r>
          </a:p>
          <a:p>
            <a:pPr marL="620713" indent="-285750">
              <a:buClr>
                <a:srgbClr val="00B050"/>
              </a:buClr>
              <a:buFont typeface="Courier New" panose="02070309020205020404" pitchFamily="49" charset="0"/>
              <a:buChar char="o"/>
            </a:pPr>
            <a:r>
              <a:rPr lang="en-US" sz="1780" dirty="0" smtClean="0"/>
              <a:t>By </a:t>
            </a:r>
            <a:r>
              <a:rPr lang="en-US" sz="1780" dirty="0"/>
              <a:t>2013, the financial crisis had caused unemployment to exceed </a:t>
            </a:r>
            <a:r>
              <a:rPr lang="en-US" sz="1780" dirty="0" smtClean="0"/>
              <a:t>26% in both </a:t>
            </a:r>
            <a:r>
              <a:rPr lang="en-US" sz="1780" dirty="0"/>
              <a:t>Greece and Spain - the highest unemployment figures ever experienced </a:t>
            </a:r>
            <a:r>
              <a:rPr lang="en-US" sz="1780" dirty="0" smtClean="0"/>
              <a:t>in the </a:t>
            </a:r>
            <a:r>
              <a:rPr lang="en-US" sz="1780" dirty="0"/>
              <a:t>European Union. This undoubtedly reduced the level of demand for </a:t>
            </a:r>
            <a:r>
              <a:rPr lang="en-US" sz="1780" dirty="0" smtClean="0"/>
              <a:t>goods and </a:t>
            </a:r>
            <a:r>
              <a:rPr lang="en-US" sz="1780" dirty="0"/>
              <a:t>services in these </a:t>
            </a:r>
            <a:r>
              <a:rPr lang="en-US" sz="1780" dirty="0" smtClean="0"/>
              <a:t>countries</a:t>
            </a:r>
            <a:r>
              <a:rPr lang="en-US" sz="1780" dirty="0"/>
              <a:t>.</a:t>
            </a:r>
          </a:p>
          <a:p>
            <a:pPr marL="285750" indent="-285750">
              <a:buClr>
                <a:srgbClr val="00B050"/>
              </a:buClr>
              <a:buFont typeface="Wingdings 3" panose="05040102010807070707" pitchFamily="18" charset="2"/>
              <a:buChar char=""/>
            </a:pPr>
            <a:r>
              <a:rPr lang="en-US" sz="1780" dirty="0"/>
              <a:t>There </a:t>
            </a:r>
            <a:r>
              <a:rPr lang="en-US" sz="1780" dirty="0" smtClean="0"/>
              <a:t>are </a:t>
            </a:r>
            <a:r>
              <a:rPr lang="en-US" sz="1780" dirty="0"/>
              <a:t>many other factors that can influence the level of demand for a </a:t>
            </a:r>
            <a:r>
              <a:rPr lang="en-US" sz="1780" dirty="0" smtClean="0"/>
              <a:t>particular good </a:t>
            </a:r>
            <a:r>
              <a:rPr lang="en-US" sz="1780" dirty="0"/>
              <a:t>or service.</a:t>
            </a:r>
          </a:p>
          <a:p>
            <a:pPr marL="620713" indent="-285750">
              <a:buClr>
                <a:srgbClr val="00B050"/>
              </a:buClr>
              <a:buFont typeface="Arial" panose="020B0604020202020204" pitchFamily="34" charset="0"/>
              <a:buChar char="•"/>
            </a:pPr>
            <a:r>
              <a:rPr lang="en-US" sz="1780" dirty="0" smtClean="0"/>
              <a:t>E.g., </a:t>
            </a:r>
            <a:r>
              <a:rPr lang="en-US" sz="1780" dirty="0"/>
              <a:t>the weather can </a:t>
            </a:r>
            <a:r>
              <a:rPr lang="en-US" sz="1780" dirty="0" smtClean="0"/>
              <a:t>affect </a:t>
            </a:r>
            <a:r>
              <a:rPr lang="en-US" sz="1780" dirty="0"/>
              <a:t>the demand </a:t>
            </a:r>
            <a:r>
              <a:rPr lang="en-US" sz="1780" dirty="0" smtClean="0"/>
              <a:t>for </a:t>
            </a:r>
            <a:r>
              <a:rPr lang="en-US" sz="1780" dirty="0"/>
              <a:t>ice cream, beach </a:t>
            </a:r>
            <a:r>
              <a:rPr lang="en-US" sz="1780" dirty="0" smtClean="0"/>
              <a:t>resort holidays</a:t>
            </a:r>
            <a:r>
              <a:rPr lang="en-US" sz="1780" dirty="0"/>
              <a:t>, </a:t>
            </a:r>
            <a:r>
              <a:rPr lang="en-US" sz="1780" dirty="0" smtClean="0"/>
              <a:t>winter </a:t>
            </a:r>
            <a:r>
              <a:rPr lang="en-US" sz="1780" dirty="0"/>
              <a:t>jackets and umbrellas</a:t>
            </a:r>
            <a:r>
              <a:rPr lang="en-US" sz="1780" dirty="0" smtClean="0"/>
              <a:t>.</a:t>
            </a:r>
          </a:p>
          <a:p>
            <a:pPr marL="620713" indent="-285750">
              <a:buClr>
                <a:srgbClr val="00B050"/>
              </a:buClr>
              <a:buFont typeface="Arial" panose="020B0604020202020204" pitchFamily="34" charset="0"/>
              <a:buChar char="•"/>
            </a:pPr>
            <a:r>
              <a:rPr lang="en-US" sz="1780" b="1" dirty="0" smtClean="0"/>
              <a:t>The </a:t>
            </a:r>
            <a:r>
              <a:rPr lang="en-US" sz="1780" b="1" dirty="0"/>
              <a:t>size and the demographics</a:t>
            </a:r>
            <a:r>
              <a:rPr lang="en-US" sz="1780" dirty="0"/>
              <a:t> (such </a:t>
            </a:r>
            <a:r>
              <a:rPr lang="en-US" sz="1780" dirty="0" smtClean="0"/>
              <a:t/>
            </a:r>
            <a:br>
              <a:rPr lang="en-US" sz="1780" dirty="0" smtClean="0"/>
            </a:br>
            <a:r>
              <a:rPr lang="en-US" sz="1780" dirty="0" smtClean="0"/>
              <a:t>as </a:t>
            </a:r>
            <a:r>
              <a:rPr lang="en-US" sz="1780" dirty="0"/>
              <a:t>age, gender, ethnicity or religious </a:t>
            </a:r>
            <a:r>
              <a:rPr lang="en-US" sz="1780" dirty="0" smtClean="0"/>
              <a:t/>
            </a:r>
            <a:br>
              <a:rPr lang="en-US" sz="1780" dirty="0" smtClean="0"/>
            </a:br>
            <a:r>
              <a:rPr lang="en-US" sz="1780" dirty="0" smtClean="0"/>
              <a:t>beliefs) of </a:t>
            </a:r>
            <a:r>
              <a:rPr lang="en-US" sz="1780" dirty="0"/>
              <a:t>the population can also </a:t>
            </a:r>
            <a:r>
              <a:rPr lang="en-US" sz="1780" dirty="0" smtClean="0"/>
              <a:t>have </a:t>
            </a:r>
            <a:br>
              <a:rPr lang="en-US" sz="1780" dirty="0" smtClean="0"/>
            </a:br>
            <a:r>
              <a:rPr lang="en-US" sz="1780" dirty="0" smtClean="0"/>
              <a:t>an </a:t>
            </a:r>
            <a:r>
              <a:rPr lang="en-US" sz="1780" dirty="0"/>
              <a:t>effect on the </a:t>
            </a:r>
            <a:r>
              <a:rPr lang="en-US" sz="1780" dirty="0" smtClean="0"/>
              <a:t>level </a:t>
            </a:r>
            <a:r>
              <a:rPr lang="en-US" sz="1780" dirty="0"/>
              <a:t>of demand for </a:t>
            </a:r>
            <a:r>
              <a:rPr lang="en-US" sz="1780" dirty="0" smtClean="0"/>
              <a:t/>
            </a:r>
            <a:br>
              <a:rPr lang="en-US" sz="1780" dirty="0" smtClean="0"/>
            </a:br>
            <a:r>
              <a:rPr lang="en-US" sz="1780" dirty="0" smtClean="0"/>
              <a:t>goods and services</a:t>
            </a:r>
            <a:r>
              <a:rPr lang="en-US" sz="1780" dirty="0"/>
              <a:t>. </a:t>
            </a:r>
            <a:r>
              <a:rPr lang="en-US" sz="1780" dirty="0" smtClean="0"/>
              <a:t>E.g., </a:t>
            </a:r>
            <a:r>
              <a:rPr lang="en-US" sz="1780" dirty="0"/>
              <a:t>males and </a:t>
            </a:r>
            <a:r>
              <a:rPr lang="en-US" sz="1780" dirty="0" smtClean="0"/>
              <a:t/>
            </a:r>
            <a:br>
              <a:rPr lang="en-US" sz="1780" dirty="0" smtClean="0"/>
            </a:br>
            <a:r>
              <a:rPr lang="en-US" sz="1780" dirty="0" smtClean="0"/>
              <a:t>females </a:t>
            </a:r>
            <a:r>
              <a:rPr lang="en-US" sz="1780" dirty="0"/>
              <a:t>can have very different buying </a:t>
            </a:r>
            <a:r>
              <a:rPr lang="en-US" sz="1780" dirty="0" smtClean="0"/>
              <a:t/>
            </a:r>
            <a:br>
              <a:rPr lang="en-US" sz="1780" dirty="0" smtClean="0"/>
            </a:br>
            <a:r>
              <a:rPr lang="en-US" sz="1780" dirty="0" smtClean="0"/>
              <a:t>habits</a:t>
            </a:r>
            <a:r>
              <a:rPr lang="en-US" sz="1780" dirty="0"/>
              <a:t>.</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Demand Determinants</a:t>
            </a:r>
            <a:endParaRPr lang="en-GB" sz="2800" dirty="0"/>
          </a:p>
        </p:txBody>
      </p:sp>
      <p:pic>
        <p:nvPicPr>
          <p:cNvPr id="24578" name="Picture 2" descr="Image result for Demand Determinant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20072" y="4365104"/>
            <a:ext cx="3615876" cy="2270770"/>
          </a:xfrm>
          <a:prstGeom prst="rect">
            <a:avLst/>
          </a:prstGeom>
          <a:noFill/>
          <a:effectLst>
            <a:outerShdw blurRad="635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634359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632311"/>
          </a:xfrm>
          <a:prstGeom prst="rect">
            <a:avLst/>
          </a:prstGeom>
        </p:spPr>
        <p:txBody>
          <a:bodyPr wrap="square">
            <a:spAutoFit/>
          </a:bodyPr>
          <a:lstStyle/>
          <a:p>
            <a:pPr>
              <a:buClr>
                <a:srgbClr val="00B050"/>
              </a:buClr>
            </a:pPr>
            <a:r>
              <a:rPr lang="en-US" sz="2400" b="1" dirty="0">
                <a:solidFill>
                  <a:srgbClr val="DE0000"/>
                </a:solidFill>
              </a:rPr>
              <a:t>Activity</a:t>
            </a:r>
          </a:p>
          <a:p>
            <a:pPr marL="285750" indent="-285750">
              <a:buClr>
                <a:srgbClr val="00B050"/>
              </a:buClr>
              <a:buFont typeface="Wingdings 3" panose="05040102010807070707" pitchFamily="18" charset="2"/>
              <a:buChar char=""/>
            </a:pPr>
            <a:r>
              <a:rPr lang="en-US" sz="2400" dirty="0" smtClean="0">
                <a:solidFill>
                  <a:srgbClr val="DE0000"/>
                </a:solidFill>
              </a:rPr>
              <a:t>Visit your nearest shopping mall</a:t>
            </a:r>
            <a:r>
              <a:rPr lang="en-US" sz="2400" dirty="0">
                <a:solidFill>
                  <a:srgbClr val="DE0000"/>
                </a:solidFill>
              </a:rPr>
              <a:t>.</a:t>
            </a:r>
          </a:p>
          <a:p>
            <a:pPr marL="628650" indent="-342900">
              <a:buClr>
                <a:srgbClr val="00B050"/>
              </a:buClr>
              <a:buFont typeface="+mj-lt"/>
              <a:buAutoNum type="arabicPeriod"/>
            </a:pPr>
            <a:r>
              <a:rPr lang="en-US" sz="2400" dirty="0" smtClean="0">
                <a:solidFill>
                  <a:srgbClr val="DE0000"/>
                </a:solidFill>
              </a:rPr>
              <a:t>Investigate </a:t>
            </a:r>
            <a:r>
              <a:rPr lang="en-US" sz="2400" dirty="0">
                <a:solidFill>
                  <a:srgbClr val="DE0000"/>
                </a:solidFill>
              </a:rPr>
              <a:t>the number of stores which cater specifically (or primarily) for women </a:t>
            </a:r>
            <a:r>
              <a:rPr lang="en-US" sz="2400" dirty="0" smtClean="0">
                <a:solidFill>
                  <a:srgbClr val="DE0000"/>
                </a:solidFill>
              </a:rPr>
              <a:t>and compare </a:t>
            </a:r>
            <a:r>
              <a:rPr lang="en-US" sz="2400" dirty="0">
                <a:solidFill>
                  <a:srgbClr val="DE0000"/>
                </a:solidFill>
              </a:rPr>
              <a:t>this with the number of stores which cater only (or mainly) for men.</a:t>
            </a:r>
          </a:p>
          <a:p>
            <a:pPr marL="628650" indent="-342900">
              <a:buClr>
                <a:srgbClr val="00B050"/>
              </a:buClr>
              <a:buFont typeface="+mj-lt"/>
              <a:buAutoNum type="arabicPeriod"/>
            </a:pPr>
            <a:r>
              <a:rPr lang="en-US" sz="2400" dirty="0" smtClean="0">
                <a:solidFill>
                  <a:srgbClr val="DE0000"/>
                </a:solidFill>
              </a:rPr>
              <a:t>Using demand theory, explain why there is such a difference.</a:t>
            </a:r>
          </a:p>
          <a:p>
            <a:pPr marL="628650" indent="-342900">
              <a:buClr>
                <a:srgbClr val="00B050"/>
              </a:buClr>
              <a:buFont typeface="+mj-lt"/>
              <a:buAutoNum type="arabicPeriod"/>
            </a:pPr>
            <a:endParaRPr lang="en-US" sz="2400" dirty="0">
              <a:solidFill>
                <a:srgbClr val="DE0000"/>
              </a:solidFill>
            </a:endParaRPr>
          </a:p>
          <a:p>
            <a:pPr marL="285750">
              <a:buClr>
                <a:srgbClr val="00B050"/>
              </a:buClr>
            </a:pPr>
            <a:endParaRPr lang="en-US" sz="2400" dirty="0" smtClean="0">
              <a:solidFill>
                <a:srgbClr val="DE0000"/>
              </a:solidFill>
            </a:endParaRPr>
          </a:p>
          <a:p>
            <a:pPr marL="285750">
              <a:buClr>
                <a:srgbClr val="00B050"/>
              </a:buClr>
            </a:pPr>
            <a:endParaRPr lang="en-US" sz="2400" dirty="0">
              <a:solidFill>
                <a:srgbClr val="DE0000"/>
              </a:solidFill>
            </a:endParaRPr>
          </a:p>
          <a:p>
            <a:pPr marL="285750">
              <a:buClr>
                <a:srgbClr val="00B050"/>
              </a:buClr>
            </a:pPr>
            <a:endParaRPr lang="en-US" sz="2400" dirty="0" smtClean="0">
              <a:solidFill>
                <a:srgbClr val="DE0000"/>
              </a:solidFill>
            </a:endParaRPr>
          </a:p>
          <a:p>
            <a:pPr marL="285750">
              <a:buClr>
                <a:srgbClr val="00B050"/>
              </a:buClr>
            </a:pPr>
            <a:endParaRPr lang="en-US" sz="2400" dirty="0">
              <a:solidFill>
                <a:srgbClr val="DE0000"/>
              </a:solidFill>
            </a:endParaRPr>
          </a:p>
          <a:p>
            <a:pPr marL="285750">
              <a:buClr>
                <a:srgbClr val="00B050"/>
              </a:buClr>
            </a:pPr>
            <a:endParaRPr lang="en-US" sz="2400" dirty="0">
              <a:solidFill>
                <a:srgbClr val="DE0000"/>
              </a:solidFill>
            </a:endParaRPr>
          </a:p>
          <a:p>
            <a:pPr algn="ctr"/>
            <a:r>
              <a:rPr lang="en-US" sz="2400" dirty="0"/>
              <a:t>The demographics of a population can have an effect on the level of demand for </a:t>
            </a:r>
            <a:r>
              <a:rPr lang="en-US" sz="2400" dirty="0" smtClean="0"/>
              <a:t>goods </a:t>
            </a:r>
            <a:r>
              <a:rPr lang="en-GB" sz="2400" dirty="0" smtClean="0"/>
              <a:t>and </a:t>
            </a:r>
            <a:r>
              <a:rPr lang="en-GB" sz="2400" dirty="0"/>
              <a:t>services</a:t>
            </a:r>
            <a:endParaRPr lang="en-US" sz="2400" dirty="0">
              <a:solidFill>
                <a:srgbClr val="DE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Demand Determinants</a:t>
            </a:r>
            <a:endParaRPr lang="en-GB" sz="2800" dirty="0"/>
          </a:p>
        </p:txBody>
      </p:sp>
      <p:pic>
        <p:nvPicPr>
          <p:cNvPr id="1026" name="Picture 2" descr="Image result for shopping malls store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7181" y="3709745"/>
            <a:ext cx="2790356" cy="20927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hopping malls stor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36707" y="3698309"/>
            <a:ext cx="3168352" cy="210695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shopping malls stores men only"/>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649075" y="3709745"/>
            <a:ext cx="2099389" cy="2092767"/>
          </a:xfrm>
          <a:prstGeom prst="rect">
            <a:avLst/>
          </a:prstGeom>
          <a:noFill/>
          <a:extLst>
            <a:ext uri="{909E8E84-426E-40DD-AFC4-6F175D3DCCD1}">
              <a14:hiddenFill xmlns:a14="http://schemas.microsoft.com/office/drawing/2010/main">
                <a:solidFill>
                  <a:srgbClr val="FFFFFF"/>
                </a:solidFill>
              </a14:hiddenFill>
            </a:ext>
          </a:extLst>
        </p:spPr>
      </p:pic>
      <p:sp>
        <p:nvSpPr>
          <p:cNvPr id="9" name="Round Same Side Corner Rectangle 8">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4062805"/>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Aims</a:t>
            </a:r>
            <a:endParaRPr lang="en-GB" sz="4000" dirty="0"/>
          </a:p>
        </p:txBody>
      </p:sp>
      <p:sp>
        <p:nvSpPr>
          <p:cNvPr id="3" name="Rectangle 2"/>
          <p:cNvSpPr/>
          <p:nvPr/>
        </p:nvSpPr>
        <p:spPr>
          <a:xfrm>
            <a:off x="251520" y="1052736"/>
            <a:ext cx="8568952" cy="5355312"/>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dirty="0" smtClean="0"/>
              <a:t>The </a:t>
            </a:r>
            <a:r>
              <a:rPr lang="en-US" dirty="0"/>
              <a:t>aims below describe the educational purposes of a course in economics for the Cambridge </a:t>
            </a:r>
            <a:r>
              <a:rPr lang="en-US" dirty="0" smtClean="0"/>
              <a:t>IGCSE exam</a:t>
            </a:r>
            <a:r>
              <a:rPr lang="en-US" dirty="0"/>
              <a:t>.</a:t>
            </a:r>
          </a:p>
          <a:p>
            <a:pPr marL="457200" indent="-457200">
              <a:buClr>
                <a:srgbClr val="00B050"/>
              </a:buClr>
              <a:buFont typeface="Wingdings 3" panose="05040102010807070707" pitchFamily="18" charset="2"/>
              <a:buChar char=""/>
            </a:pPr>
            <a:r>
              <a:rPr lang="en-US" dirty="0"/>
              <a:t>The aims are to:</a:t>
            </a:r>
          </a:p>
          <a:p>
            <a:pPr marL="803275" indent="-341313">
              <a:buClr>
                <a:srgbClr val="00B050"/>
              </a:buClr>
              <a:buFont typeface="+mj-lt"/>
              <a:buAutoNum type="arabicPeriod"/>
            </a:pPr>
            <a:r>
              <a:rPr lang="en-US" dirty="0" smtClean="0"/>
              <a:t>Develop </a:t>
            </a:r>
            <a:r>
              <a:rPr lang="en-US" dirty="0"/>
              <a:t>candidates’ knowledge and understanding of economic terminology, principles and theories</a:t>
            </a:r>
          </a:p>
          <a:p>
            <a:pPr marL="803275" indent="-341313">
              <a:buClr>
                <a:srgbClr val="00B050"/>
              </a:buClr>
              <a:buFont typeface="+mj-lt"/>
              <a:buAutoNum type="arabicPeriod"/>
            </a:pPr>
            <a:r>
              <a:rPr lang="en-US" dirty="0" smtClean="0"/>
              <a:t>Develop </a:t>
            </a:r>
            <a:r>
              <a:rPr lang="en-US" dirty="0"/>
              <a:t>candidates’ basic economic numeracy and literacy and their ability to handle simple </a:t>
            </a:r>
            <a:r>
              <a:rPr lang="en-US" dirty="0" smtClean="0"/>
              <a:t>data including </a:t>
            </a:r>
            <a:r>
              <a:rPr lang="en-US" dirty="0"/>
              <a:t>graphs and diagrams</a:t>
            </a:r>
          </a:p>
          <a:p>
            <a:pPr marL="803275" indent="-341313">
              <a:buClr>
                <a:srgbClr val="00B050"/>
              </a:buClr>
              <a:buFont typeface="+mj-lt"/>
              <a:buAutoNum type="arabicPeriod"/>
            </a:pPr>
            <a:r>
              <a:rPr lang="en-US" dirty="0" smtClean="0"/>
              <a:t>Develop </a:t>
            </a:r>
            <a:r>
              <a:rPr lang="en-US" dirty="0"/>
              <a:t>candidates’ ability to use the tools of economic analysis in particular situations</a:t>
            </a:r>
          </a:p>
          <a:p>
            <a:pPr marL="803275" indent="-341313">
              <a:buClr>
                <a:srgbClr val="00B050"/>
              </a:buClr>
              <a:buFont typeface="+mj-lt"/>
              <a:buAutoNum type="arabicPeriod"/>
            </a:pPr>
            <a:r>
              <a:rPr lang="en-US" dirty="0" smtClean="0"/>
              <a:t>Show </a:t>
            </a:r>
            <a:r>
              <a:rPr lang="en-US" dirty="0"/>
              <a:t>candidates how to identify and discriminate between differing sources of information and how </a:t>
            </a:r>
            <a:r>
              <a:rPr lang="en-US" dirty="0" smtClean="0"/>
              <a:t>to distinguish </a:t>
            </a:r>
            <a:r>
              <a:rPr lang="en-US" dirty="0"/>
              <a:t>between facts and value judgements in economic issues</a:t>
            </a:r>
          </a:p>
          <a:p>
            <a:pPr marL="803275" indent="-341313">
              <a:buClr>
                <a:srgbClr val="00B050"/>
              </a:buClr>
              <a:buFont typeface="+mj-lt"/>
              <a:buAutoNum type="arabicPeriod"/>
            </a:pPr>
            <a:r>
              <a:rPr lang="en-US" dirty="0" smtClean="0"/>
              <a:t>Develop </a:t>
            </a:r>
            <a:r>
              <a:rPr lang="en-US" dirty="0"/>
              <a:t>candidates’ ability to use economic skills (with reference to individuals, groups </a:t>
            </a:r>
            <a:r>
              <a:rPr lang="en-US" dirty="0" smtClean="0"/>
              <a:t>and organisations</a:t>
            </a:r>
            <a:r>
              <a:rPr lang="en-US" dirty="0"/>
              <a:t>) to understand better the world in which they live</a:t>
            </a:r>
          </a:p>
          <a:p>
            <a:pPr marL="803275" indent="-341313">
              <a:buClr>
                <a:srgbClr val="00B050"/>
              </a:buClr>
              <a:buFont typeface="+mj-lt"/>
              <a:buAutoNum type="arabicPeriod"/>
            </a:pPr>
            <a:r>
              <a:rPr lang="en-US" dirty="0" smtClean="0"/>
              <a:t>Develop </a:t>
            </a:r>
            <a:r>
              <a:rPr lang="en-US" dirty="0"/>
              <a:t>candidates’ understanding of the economies of developed and developing nations and </a:t>
            </a:r>
            <a:r>
              <a:rPr lang="en-US" dirty="0" smtClean="0"/>
              <a:t>of the </a:t>
            </a:r>
            <a:r>
              <a:rPr lang="en-US" dirty="0"/>
              <a:t>relationships between them; and to develop their appreciation of these relationships from </a:t>
            </a:r>
            <a:r>
              <a:rPr lang="en-US" dirty="0" smtClean="0"/>
              <a:t>the perspective </a:t>
            </a:r>
            <a:r>
              <a:rPr lang="en-US" dirty="0"/>
              <a:t>of both developed and developing nations.</a:t>
            </a:r>
            <a:endParaRPr lang="en-GB" dirty="0"/>
          </a:p>
        </p:txBody>
      </p:sp>
    </p:spTree>
    <p:extLst>
      <p:ext uri="{BB962C8B-B14F-4D97-AF65-F5344CB8AC3E}">
        <p14:creationId xmlns:p14="http://schemas.microsoft.com/office/powerpoint/2010/main" val="3888284078"/>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632311"/>
          </a:xfrm>
          <a:prstGeom prst="rect">
            <a:avLst/>
          </a:prstGeom>
        </p:spPr>
        <p:txBody>
          <a:bodyPr wrap="square">
            <a:spAutoFit/>
          </a:bodyPr>
          <a:lstStyle/>
          <a:p>
            <a:pPr>
              <a:buClr>
                <a:srgbClr val="00B050"/>
              </a:buClr>
            </a:pPr>
            <a:r>
              <a:rPr lang="en-US" sz="2000" b="1" dirty="0" smtClean="0"/>
              <a:t>A </a:t>
            </a:r>
            <a:r>
              <a:rPr lang="en-US" sz="2000" b="1" dirty="0"/>
              <a:t>change in price</a:t>
            </a:r>
          </a:p>
          <a:p>
            <a:pPr marL="342900" indent="-342900">
              <a:buClr>
                <a:srgbClr val="00B050"/>
              </a:buClr>
              <a:buFont typeface="Wingdings 3" panose="05040102010807070707" pitchFamily="18" charset="2"/>
              <a:buChar char=""/>
            </a:pPr>
            <a:r>
              <a:rPr lang="en-US" sz="2000" dirty="0"/>
              <a:t>A change in the price </a:t>
            </a:r>
            <a:r>
              <a:rPr lang="en-US" sz="2000" dirty="0" smtClean="0"/>
              <a:t>of a </a:t>
            </a:r>
            <a:r>
              <a:rPr lang="en-US" sz="2000" dirty="0"/>
              <a:t>good or service causes a movement along the </a:t>
            </a:r>
            <a:r>
              <a:rPr lang="en-US" sz="2000" dirty="0" smtClean="0"/>
              <a:t>demand curve</a:t>
            </a:r>
            <a:r>
              <a:rPr lang="en-US" sz="2000" dirty="0"/>
              <a:t>. A price rise will cause a decrease (contraction) in the quantity demanded </a:t>
            </a:r>
            <a:r>
              <a:rPr lang="en-US" sz="2000" dirty="0" smtClean="0"/>
              <a:t>of the </a:t>
            </a:r>
            <a:r>
              <a:rPr lang="en-US" sz="2000" dirty="0"/>
              <a:t>product, whereas a reduction in price will cause an increase (expansion) in </a:t>
            </a:r>
            <a:r>
              <a:rPr lang="en-US" sz="2000" dirty="0" smtClean="0"/>
              <a:t>the quantity </a:t>
            </a:r>
            <a:r>
              <a:rPr lang="en-US" sz="2000" dirty="0"/>
              <a:t>demanded, as shown in Figure 3.3</a:t>
            </a:r>
            <a:r>
              <a:rPr lang="en-US" sz="2000" dirty="0" smtClean="0"/>
              <a:t>.</a:t>
            </a:r>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algn="ctr">
              <a:buClr>
                <a:srgbClr val="00B050"/>
              </a:buClr>
            </a:pPr>
            <a:r>
              <a:rPr lang="en-GB" sz="2000" b="1" dirty="0"/>
              <a:t>Figure </a:t>
            </a:r>
            <a:r>
              <a:rPr lang="en-GB" sz="2000" b="1" dirty="0" smtClean="0"/>
              <a:t>3 </a:t>
            </a:r>
            <a:r>
              <a:rPr lang="en-GB" sz="2000" b="1" dirty="0"/>
              <a:t>.3 </a:t>
            </a:r>
            <a:r>
              <a:rPr lang="en-GB" sz="2000" dirty="0"/>
              <a:t>- Movements along the demand curve</a:t>
            </a:r>
            <a:endParaRPr lang="en-US" sz="2000" dirty="0"/>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Movements in Demand</a:t>
            </a:r>
            <a:endParaRPr lang="en-GB" sz="2800" dirty="0"/>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43608" y="2924944"/>
            <a:ext cx="7272809" cy="3312368"/>
          </a:xfrm>
          <a:prstGeom prst="rect">
            <a:avLst/>
          </a:prstGeom>
        </p:spPr>
      </p:pic>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7637589"/>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632311"/>
          </a:xfrm>
          <a:prstGeom prst="rect">
            <a:avLst/>
          </a:prstGeom>
        </p:spPr>
        <p:txBody>
          <a:bodyPr wrap="square">
            <a:spAutoFit/>
          </a:bodyPr>
          <a:lstStyle/>
          <a:p>
            <a:pPr>
              <a:buClr>
                <a:srgbClr val="00B050"/>
              </a:buClr>
            </a:pPr>
            <a:r>
              <a:rPr lang="en-US" sz="2000" b="1" dirty="0"/>
              <a:t>An increase in demand</a:t>
            </a:r>
          </a:p>
          <a:p>
            <a:pPr marL="342900" indent="-342900">
              <a:buClr>
                <a:srgbClr val="00B050"/>
              </a:buClr>
              <a:buFont typeface="Wingdings 3" panose="05040102010807070707" pitchFamily="18" charset="2"/>
              <a:buChar char=""/>
            </a:pPr>
            <a:r>
              <a:rPr lang="en-US" sz="2000" dirty="0" smtClean="0"/>
              <a:t>A </a:t>
            </a:r>
            <a:r>
              <a:rPr lang="en-US" sz="2000" dirty="0"/>
              <a:t>movement along the demand curve is caused by price changes only. A change in </a:t>
            </a:r>
            <a:r>
              <a:rPr lang="en-US" sz="2000" dirty="0" smtClean="0"/>
              <a:t>all other </a:t>
            </a:r>
            <a:r>
              <a:rPr lang="en-US" sz="2000" dirty="0"/>
              <a:t>(non-price) factors that affect demand, such as income </a:t>
            </a:r>
            <a:r>
              <a:rPr lang="en-US" sz="2000" dirty="0" smtClean="0"/>
              <a:t>levels</a:t>
            </a:r>
            <a:r>
              <a:rPr lang="en-US" sz="2000" dirty="0"/>
              <a:t>, will cause a </a:t>
            </a:r>
            <a:r>
              <a:rPr lang="en-US" sz="2000" dirty="0" smtClean="0"/>
              <a:t>shift in </a:t>
            </a:r>
            <a:r>
              <a:rPr lang="en-US" sz="2000" dirty="0"/>
              <a:t>demand.</a:t>
            </a:r>
          </a:p>
          <a:p>
            <a:pPr marL="342900" indent="-342900">
              <a:buClr>
                <a:srgbClr val="00B050"/>
              </a:buClr>
              <a:buFont typeface="Wingdings 3" panose="05040102010807070707" pitchFamily="18" charset="2"/>
              <a:buChar char=""/>
            </a:pPr>
            <a:r>
              <a:rPr lang="en-US" sz="2000" dirty="0"/>
              <a:t>An increase in demand (rather than an increase in the quantity demanded) </a:t>
            </a:r>
            <a:r>
              <a:rPr lang="en-US" sz="2000" dirty="0" smtClean="0"/>
              <a:t>is represented </a:t>
            </a:r>
            <a:r>
              <a:rPr lang="en-US" sz="2000" dirty="0"/>
              <a:t>by a rightward shift of the demand curve from </a:t>
            </a:r>
            <a:r>
              <a:rPr lang="en-GB" sz="2000" dirty="0"/>
              <a:t>D</a:t>
            </a:r>
            <a:r>
              <a:rPr lang="en-GB" sz="2000" baseline="-25000" dirty="0"/>
              <a:t>1</a:t>
            </a:r>
            <a:r>
              <a:rPr lang="en-GB" sz="2000" dirty="0"/>
              <a:t> to </a:t>
            </a:r>
            <a:r>
              <a:rPr lang="en-GB" sz="2000" dirty="0" smtClean="0"/>
              <a:t>D</a:t>
            </a:r>
            <a:r>
              <a:rPr lang="en-GB" sz="2000" baseline="-25000" dirty="0" smtClean="0"/>
              <a:t>3</a:t>
            </a:r>
            <a:r>
              <a:rPr lang="en-GB" sz="2000" dirty="0"/>
              <a:t> </a:t>
            </a:r>
            <a:r>
              <a:rPr lang="en-US" sz="2000" dirty="0" smtClean="0"/>
              <a:t>in </a:t>
            </a:r>
            <a:r>
              <a:rPr lang="en-US" sz="2000" dirty="0"/>
              <a:t>Figure 3.4.</a:t>
            </a:r>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smtClean="0"/>
          </a:p>
          <a:p>
            <a:pPr marL="342900" indent="-342900">
              <a:buClr>
                <a:srgbClr val="00B050"/>
              </a:buClr>
              <a:buFont typeface="Wingdings 3" panose="05040102010807070707" pitchFamily="18" charset="2"/>
              <a:buChar char=""/>
            </a:pPr>
            <a:endParaRPr lang="en-US" sz="2000" dirty="0"/>
          </a:p>
          <a:p>
            <a:pPr marL="342900" indent="-342900">
              <a:buClr>
                <a:srgbClr val="00B050"/>
              </a:buClr>
              <a:buFont typeface="Wingdings 3" panose="05040102010807070707" pitchFamily="18" charset="2"/>
              <a:buChar char=""/>
            </a:pPr>
            <a:endParaRPr lang="en-US" sz="2000" dirty="0" smtClean="0"/>
          </a:p>
          <a:p>
            <a:pPr algn="ctr">
              <a:buClr>
                <a:srgbClr val="00B050"/>
              </a:buClr>
            </a:pPr>
            <a:r>
              <a:rPr lang="en-GB" sz="2000" b="1" dirty="0"/>
              <a:t>Figure </a:t>
            </a:r>
            <a:r>
              <a:rPr lang="en-GB" sz="2000" b="1" dirty="0" smtClean="0"/>
              <a:t>3.4 – </a:t>
            </a:r>
            <a:r>
              <a:rPr lang="en-GB" sz="2000" dirty="0" smtClean="0"/>
              <a:t>Shifts in the demand curve</a:t>
            </a:r>
            <a:endParaRPr lang="en-US" sz="2000" dirty="0"/>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Movements in Demand</a:t>
            </a:r>
            <a:endParaRPr lang="en-GB" sz="2800" dirty="0"/>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35696" y="3284984"/>
            <a:ext cx="5616624" cy="2925324"/>
          </a:xfrm>
          <a:prstGeom prst="rect">
            <a:avLst/>
          </a:prstGeom>
        </p:spPr>
      </p:pic>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24</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238687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34182" cy="369331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a:t>For example, BMW experienced record profits </a:t>
            </a:r>
            <a:r>
              <a:rPr lang="en-US" dirty="0" smtClean="0"/>
              <a:t/>
            </a:r>
            <a:br>
              <a:rPr lang="en-US" dirty="0" smtClean="0"/>
            </a:br>
            <a:r>
              <a:rPr lang="en-US" dirty="0" smtClean="0"/>
              <a:t>in </a:t>
            </a:r>
            <a:r>
              <a:rPr lang="en-US" dirty="0"/>
              <a:t>2012 when an increase in </a:t>
            </a:r>
            <a:r>
              <a:rPr lang="en-US" dirty="0" smtClean="0"/>
              <a:t>demand from </a:t>
            </a:r>
            <a:r>
              <a:rPr lang="en-US" dirty="0"/>
              <a:t>China </a:t>
            </a:r>
            <a:r>
              <a:rPr lang="en-US" dirty="0" smtClean="0"/>
              <a:t/>
            </a:r>
            <a:br>
              <a:rPr lang="en-US" dirty="0" smtClean="0"/>
            </a:br>
            <a:r>
              <a:rPr lang="en-US" dirty="0" smtClean="0"/>
              <a:t>and </a:t>
            </a:r>
            <a:r>
              <a:rPr lang="en-US" dirty="0"/>
              <a:t>other emerging markets boosted its car </a:t>
            </a:r>
            <a:r>
              <a:rPr lang="en-US" dirty="0" smtClean="0"/>
              <a:t/>
            </a:r>
            <a:br>
              <a:rPr lang="en-US" dirty="0" smtClean="0"/>
            </a:br>
            <a:r>
              <a:rPr lang="en-US" dirty="0" smtClean="0"/>
              <a:t>sales</a:t>
            </a:r>
            <a:r>
              <a:rPr lang="en-US" dirty="0"/>
              <a:t>. Hence demand </a:t>
            </a:r>
            <a:r>
              <a:rPr lang="en-US" dirty="0" smtClean="0"/>
              <a:t>for BMW </a:t>
            </a:r>
            <a:r>
              <a:rPr lang="en-US" dirty="0"/>
              <a:t>cars became </a:t>
            </a:r>
            <a:r>
              <a:rPr lang="en-US" dirty="0" smtClean="0"/>
              <a:t/>
            </a:r>
            <a:br>
              <a:rPr lang="en-US" dirty="0" smtClean="0"/>
            </a:br>
            <a:r>
              <a:rPr lang="en-US" dirty="0" smtClean="0"/>
              <a:t>higher </a:t>
            </a:r>
            <a:r>
              <a:rPr lang="en-US" dirty="0"/>
              <a:t>at all price levels. At </a:t>
            </a:r>
            <a:r>
              <a:rPr lang="en-US" i="1" dirty="0" smtClean="0"/>
              <a:t>P</a:t>
            </a:r>
            <a:r>
              <a:rPr lang="en-US" i="1" baseline="-25000" dirty="0" smtClean="0"/>
              <a:t>1</a:t>
            </a:r>
            <a:r>
              <a:rPr lang="en-US" dirty="0" smtClean="0"/>
              <a:t> </a:t>
            </a:r>
            <a:r>
              <a:rPr lang="en-US" dirty="0"/>
              <a:t>the </a:t>
            </a:r>
            <a:r>
              <a:rPr lang="en-US" dirty="0" smtClean="0"/>
              <a:t>quantity </a:t>
            </a:r>
            <a:r>
              <a:rPr lang="en-US" dirty="0"/>
              <a:t>of </a:t>
            </a:r>
            <a:r>
              <a:rPr lang="en-US" dirty="0" smtClean="0"/>
              <a:t/>
            </a:r>
            <a:br>
              <a:rPr lang="en-US" dirty="0" smtClean="0"/>
            </a:br>
            <a:r>
              <a:rPr lang="en-US" dirty="0" smtClean="0"/>
              <a:t>cars </a:t>
            </a:r>
            <a:r>
              <a:rPr lang="en-US" dirty="0"/>
              <a:t>demanded </a:t>
            </a:r>
            <a:r>
              <a:rPr lang="en-US" dirty="0" smtClean="0"/>
              <a:t>was previously </a:t>
            </a:r>
            <a:r>
              <a:rPr lang="en-US" i="1" dirty="0" smtClean="0"/>
              <a:t>Q</a:t>
            </a:r>
            <a:r>
              <a:rPr lang="en-US" i="1" baseline="-25000" dirty="0" smtClean="0"/>
              <a:t>1</a:t>
            </a:r>
            <a:r>
              <a:rPr lang="en-US" dirty="0" smtClean="0"/>
              <a:t> </a:t>
            </a:r>
            <a:r>
              <a:rPr lang="en-US" dirty="0"/>
              <a:t>but has now </a:t>
            </a:r>
            <a:r>
              <a:rPr lang="en-US" dirty="0" smtClean="0"/>
              <a:t/>
            </a:r>
            <a:br>
              <a:rPr lang="en-US" dirty="0" smtClean="0"/>
            </a:br>
            <a:r>
              <a:rPr lang="en-US" dirty="0" smtClean="0"/>
              <a:t>increased </a:t>
            </a:r>
            <a:r>
              <a:rPr lang="en-US" dirty="0"/>
              <a:t>to </a:t>
            </a:r>
            <a:r>
              <a:rPr lang="en-US" i="1" dirty="0" smtClean="0"/>
              <a:t>Q</a:t>
            </a:r>
            <a:r>
              <a:rPr lang="en-US" i="1" baseline="-25000" dirty="0" smtClean="0"/>
              <a:t>2. </a:t>
            </a:r>
          </a:p>
          <a:p>
            <a:pPr marL="342900" indent="-342900">
              <a:buClr>
                <a:srgbClr val="00B050"/>
              </a:buClr>
              <a:buFont typeface="Wingdings 3" panose="05040102010807070707" pitchFamily="18" charset="2"/>
              <a:buChar char=""/>
            </a:pPr>
            <a:r>
              <a:rPr lang="en-US" dirty="0" smtClean="0"/>
              <a:t>By contrast</a:t>
            </a:r>
            <a:r>
              <a:rPr lang="en-US" dirty="0"/>
              <a:t>, a decrease in demand (rather than </a:t>
            </a:r>
            <a:r>
              <a:rPr lang="en-US" dirty="0" smtClean="0"/>
              <a:t/>
            </a:r>
            <a:br>
              <a:rPr lang="en-US" dirty="0" smtClean="0"/>
            </a:br>
            <a:r>
              <a:rPr lang="en-US" dirty="0" smtClean="0"/>
              <a:t>a </a:t>
            </a:r>
            <a:r>
              <a:rPr lang="en-US" dirty="0"/>
              <a:t>fall in the </a:t>
            </a:r>
            <a:r>
              <a:rPr lang="en-US" dirty="0" smtClean="0"/>
              <a:t>quantity demanded) is </a:t>
            </a:r>
            <a:r>
              <a:rPr lang="en-US" dirty="0"/>
              <a:t>shown by shifting the demand curve to the left, from </a:t>
            </a:r>
            <a:r>
              <a:rPr lang="en-US" i="1" dirty="0" smtClean="0"/>
              <a:t>D</a:t>
            </a:r>
            <a:r>
              <a:rPr lang="en-US" i="1" baseline="-25000" dirty="0" smtClean="0"/>
              <a:t>1</a:t>
            </a:r>
            <a:r>
              <a:rPr lang="en-US" dirty="0" smtClean="0"/>
              <a:t> </a:t>
            </a:r>
            <a:r>
              <a:rPr lang="en-US" dirty="0"/>
              <a:t>to </a:t>
            </a:r>
            <a:r>
              <a:rPr lang="en-US" i="1" dirty="0" smtClean="0"/>
              <a:t>D</a:t>
            </a:r>
            <a:r>
              <a:rPr lang="en-US" i="1" baseline="-25000" dirty="0" smtClean="0"/>
              <a:t>2</a:t>
            </a:r>
            <a:r>
              <a:rPr lang="en-US" dirty="0" smtClean="0"/>
              <a:t>, </a:t>
            </a:r>
            <a:r>
              <a:rPr lang="en-US" dirty="0"/>
              <a:t>resulting </a:t>
            </a:r>
            <a:r>
              <a:rPr lang="en-US" dirty="0" smtClean="0"/>
              <a:t>in less quantity </a:t>
            </a:r>
            <a:r>
              <a:rPr lang="en-US" dirty="0"/>
              <a:t>being demanded at all price </a:t>
            </a:r>
            <a:r>
              <a:rPr lang="en-US" dirty="0" smtClean="0"/>
              <a:t>levels</a:t>
            </a:r>
            <a:r>
              <a:rPr lang="en-US" dirty="0"/>
              <a:t>. For example, at a price of </a:t>
            </a:r>
            <a:r>
              <a:rPr lang="en-US" i="1" dirty="0" smtClean="0"/>
              <a:t>P</a:t>
            </a:r>
            <a:r>
              <a:rPr lang="en-US" i="1" baseline="-25000" dirty="0" smtClean="0"/>
              <a:t>1</a:t>
            </a:r>
            <a:r>
              <a:rPr lang="en-US" dirty="0" smtClean="0"/>
              <a:t>, demand </a:t>
            </a:r>
            <a:r>
              <a:rPr lang="en-US" dirty="0"/>
              <a:t>was previously </a:t>
            </a:r>
            <a:r>
              <a:rPr lang="en-US" i="1" dirty="0" smtClean="0"/>
              <a:t>Q</a:t>
            </a:r>
            <a:r>
              <a:rPr lang="en-US" i="1" baseline="-25000" dirty="0" smtClean="0"/>
              <a:t>1</a:t>
            </a:r>
            <a:r>
              <a:rPr lang="en-US" dirty="0" smtClean="0"/>
              <a:t>, </a:t>
            </a:r>
            <a:r>
              <a:rPr lang="en-US" dirty="0"/>
              <a:t>but has now fallen to </a:t>
            </a:r>
            <a:r>
              <a:rPr lang="en-US" i="1" dirty="0" smtClean="0"/>
              <a:t>Q</a:t>
            </a:r>
            <a:r>
              <a:rPr lang="en-US" i="1" baseline="-25000" dirty="0" smtClean="0"/>
              <a:t>2.</a:t>
            </a:r>
            <a:r>
              <a:rPr lang="en-US" dirty="0" smtClean="0"/>
              <a:t> </a:t>
            </a:r>
            <a:r>
              <a:rPr lang="en-US" dirty="0"/>
              <a:t>Financial problems and </a:t>
            </a:r>
            <a:r>
              <a:rPr lang="en-US" dirty="0" smtClean="0"/>
              <a:t>rising unemployment </a:t>
            </a:r>
            <a:r>
              <a:rPr lang="en-US" dirty="0"/>
              <a:t>across Europe led to a </a:t>
            </a:r>
            <a:r>
              <a:rPr lang="en-US" dirty="0" smtClean="0"/>
              <a:t>16.5% </a:t>
            </a:r>
            <a:r>
              <a:rPr lang="en-US" dirty="0"/>
              <a:t>decline in the demand </a:t>
            </a:r>
            <a:r>
              <a:rPr lang="en-US" dirty="0" smtClean="0"/>
              <a:t>for Peugeot </a:t>
            </a:r>
            <a:r>
              <a:rPr lang="en-US" dirty="0"/>
              <a:t>Citroen cars in 2012</a:t>
            </a:r>
            <a:r>
              <a:rPr lang="en-US" dirty="0" smtClean="0"/>
              <a:t>.</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Movements in Demand</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24</a:t>
            </a:r>
            <a:endParaRPr lang="en-GB" sz="1800" b="1" dirty="0">
              <a:latin typeface="Arial" panose="020B0604020202020204" pitchFamily="34" charset="0"/>
              <a:cs typeface="Arial" panose="020B0604020202020204" pitchFamily="34" charset="0"/>
            </a:endParaRPr>
          </a:p>
        </p:txBody>
      </p:sp>
      <p:sp>
        <p:nvSpPr>
          <p:cNvPr id="2" name="Rectangle 1"/>
          <p:cNvSpPr/>
          <p:nvPr/>
        </p:nvSpPr>
        <p:spPr>
          <a:xfrm>
            <a:off x="251520" y="4941168"/>
            <a:ext cx="8534182" cy="1661993"/>
          </a:xfrm>
          <a:prstGeom prst="rect">
            <a:avLst/>
          </a:prstGeom>
          <a:solidFill>
            <a:schemeClr val="tx2">
              <a:lumMod val="40000"/>
              <a:lumOff val="60000"/>
            </a:schemeClr>
          </a:solidFill>
          <a:ln w="57150">
            <a:solidFill>
              <a:srgbClr val="B21212"/>
            </a:solidFill>
          </a:ln>
        </p:spPr>
        <p:txBody>
          <a:bodyPr wrap="square">
            <a:spAutoFit/>
          </a:bodyPr>
          <a:lstStyle/>
          <a:p>
            <a:pPr>
              <a:buClr>
                <a:srgbClr val="00B050"/>
              </a:buClr>
            </a:pPr>
            <a:r>
              <a:rPr lang="en-US" sz="1700" b="1" dirty="0"/>
              <a:t>Study tips</a:t>
            </a:r>
          </a:p>
          <a:p>
            <a:pPr marL="342900" indent="-342900">
              <a:buClr>
                <a:srgbClr val="00B050"/>
              </a:buClr>
              <a:buFont typeface="Wingdings 3" panose="05040102010807070707" pitchFamily="18" charset="2"/>
              <a:buChar char=""/>
            </a:pPr>
            <a:r>
              <a:rPr lang="en-US" sz="1700" dirty="0"/>
              <a:t>Remember the difference between changes in demand and changes. In the quantity demanded.</a:t>
            </a:r>
          </a:p>
          <a:p>
            <a:pPr marL="620713" indent="-342900">
              <a:buClr>
                <a:srgbClr val="00B050"/>
              </a:buClr>
              <a:buFont typeface="Arial" panose="020B0604020202020204" pitchFamily="34" charset="0"/>
              <a:buChar char="•"/>
            </a:pPr>
            <a:r>
              <a:rPr lang="en-US" sz="1700" dirty="0" smtClean="0"/>
              <a:t>A </a:t>
            </a:r>
            <a:r>
              <a:rPr lang="en-US" sz="1700" dirty="0"/>
              <a:t>shift in demand is caused by changes in non-price factors that affect demand.</a:t>
            </a:r>
          </a:p>
          <a:p>
            <a:pPr marL="620713" indent="-342900">
              <a:buClr>
                <a:srgbClr val="00B050"/>
              </a:buClr>
              <a:buFont typeface="Arial" panose="020B0604020202020204" pitchFamily="34" charset="0"/>
              <a:buChar char="•"/>
            </a:pPr>
            <a:r>
              <a:rPr lang="en-US" sz="1700" dirty="0" smtClean="0"/>
              <a:t>A </a:t>
            </a:r>
            <a:r>
              <a:rPr lang="en-US" sz="1700" dirty="0"/>
              <a:t>movement along the demand curve is caused by changes in the price of the product.</a:t>
            </a: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24128" y="1124744"/>
            <a:ext cx="3096344" cy="2091255"/>
          </a:xfrm>
          <a:prstGeom prst="rect">
            <a:avLst/>
          </a:prstGeom>
        </p:spPr>
      </p:pic>
    </p:spTree>
    <p:extLst>
      <p:ext uri="{BB962C8B-B14F-4D97-AF65-F5344CB8AC3E}">
        <p14:creationId xmlns:p14="http://schemas.microsoft.com/office/powerpoint/2010/main" val="308482088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34182" cy="5716950"/>
          </a:xfrm>
          <a:prstGeom prst="rect">
            <a:avLst/>
          </a:prstGeom>
        </p:spPr>
        <p:txBody>
          <a:bodyPr wrap="square">
            <a:spAutoFit/>
          </a:bodyPr>
          <a:lstStyle/>
          <a:p>
            <a:pPr>
              <a:buClr>
                <a:srgbClr val="00B050"/>
              </a:buClr>
            </a:pPr>
            <a:r>
              <a:rPr lang="en-US" sz="2150" b="1" dirty="0">
                <a:solidFill>
                  <a:srgbClr val="FF0000"/>
                </a:solidFill>
              </a:rPr>
              <a:t>Activity</a:t>
            </a:r>
          </a:p>
          <a:p>
            <a:pPr marL="342900" indent="-342900">
              <a:buClr>
                <a:srgbClr val="00B050"/>
              </a:buClr>
              <a:buFont typeface="Wingdings 3" panose="05040102010807070707" pitchFamily="18" charset="2"/>
              <a:buChar char=""/>
            </a:pPr>
            <a:r>
              <a:rPr lang="en-US" sz="2150" dirty="0">
                <a:solidFill>
                  <a:srgbClr val="FF0000"/>
                </a:solidFill>
              </a:rPr>
              <a:t>France is the most visited tourist country </a:t>
            </a:r>
            <a:r>
              <a:rPr lang="en-US" sz="2150" dirty="0" smtClean="0">
                <a:solidFill>
                  <a:srgbClr val="FF0000"/>
                </a:solidFill>
              </a:rPr>
              <a:t/>
            </a:r>
            <a:br>
              <a:rPr lang="en-US" sz="2150" dirty="0" smtClean="0">
                <a:solidFill>
                  <a:srgbClr val="FF0000"/>
                </a:solidFill>
              </a:rPr>
            </a:br>
            <a:r>
              <a:rPr lang="en-US" sz="2150" dirty="0" smtClean="0">
                <a:solidFill>
                  <a:srgbClr val="FF0000"/>
                </a:solidFill>
              </a:rPr>
              <a:t>in the </a:t>
            </a:r>
            <a:r>
              <a:rPr lang="en-US" sz="2150" dirty="0">
                <a:solidFill>
                  <a:srgbClr val="FF0000"/>
                </a:solidFill>
              </a:rPr>
              <a:t>world, with over 80 million visitors </a:t>
            </a:r>
            <a:r>
              <a:rPr lang="en-US" sz="2150" dirty="0" smtClean="0">
                <a:solidFill>
                  <a:srgbClr val="FF0000"/>
                </a:solidFill>
              </a:rPr>
              <a:t/>
            </a:r>
            <a:br>
              <a:rPr lang="en-US" sz="2150" dirty="0" smtClean="0">
                <a:solidFill>
                  <a:srgbClr val="FF0000"/>
                </a:solidFill>
              </a:rPr>
            </a:br>
            <a:r>
              <a:rPr lang="en-US" sz="2150" dirty="0" smtClean="0">
                <a:solidFill>
                  <a:srgbClr val="FF0000"/>
                </a:solidFill>
              </a:rPr>
              <a:t>each year</a:t>
            </a:r>
            <a:r>
              <a:rPr lang="en-US" sz="2150" dirty="0">
                <a:solidFill>
                  <a:srgbClr val="FF0000"/>
                </a:solidFill>
              </a:rPr>
              <a:t>; the USA is second with </a:t>
            </a:r>
            <a:r>
              <a:rPr lang="en-US" sz="2150" dirty="0" smtClean="0">
                <a:solidFill>
                  <a:srgbClr val="FF0000"/>
                </a:solidFill>
              </a:rPr>
              <a:t>63m </a:t>
            </a:r>
            <a:br>
              <a:rPr lang="en-US" sz="2150" dirty="0" smtClean="0">
                <a:solidFill>
                  <a:srgbClr val="FF0000"/>
                </a:solidFill>
              </a:rPr>
            </a:br>
            <a:r>
              <a:rPr lang="en-US" sz="2150" dirty="0" smtClean="0">
                <a:solidFill>
                  <a:srgbClr val="FF0000"/>
                </a:solidFill>
              </a:rPr>
              <a:t>visitors</a:t>
            </a:r>
            <a:r>
              <a:rPr lang="en-US" sz="2150" dirty="0">
                <a:solidFill>
                  <a:srgbClr val="FF0000"/>
                </a:solidFill>
              </a:rPr>
              <a:t>.</a:t>
            </a:r>
          </a:p>
          <a:p>
            <a:pPr marL="742950" indent="-400050">
              <a:buClr>
                <a:srgbClr val="00B050"/>
              </a:buClr>
              <a:buFont typeface="+mj-lt"/>
              <a:buAutoNum type="arabicPeriod"/>
            </a:pPr>
            <a:r>
              <a:rPr lang="en-US" sz="2150" dirty="0" smtClean="0">
                <a:solidFill>
                  <a:srgbClr val="FF0000"/>
                </a:solidFill>
              </a:rPr>
              <a:t>Investigate the most popular tourist </a:t>
            </a:r>
            <a:br>
              <a:rPr lang="en-US" sz="2150" dirty="0" smtClean="0">
                <a:solidFill>
                  <a:srgbClr val="FF0000"/>
                </a:solidFill>
              </a:rPr>
            </a:br>
            <a:r>
              <a:rPr lang="en-US" sz="2150" dirty="0" smtClean="0">
                <a:solidFill>
                  <a:srgbClr val="FF0000"/>
                </a:solidFill>
              </a:rPr>
              <a:t>cities in Europe</a:t>
            </a:r>
            <a:r>
              <a:rPr lang="en-US" sz="2150" dirty="0">
                <a:solidFill>
                  <a:srgbClr val="FF0000"/>
                </a:solidFill>
              </a:rPr>
              <a:t>.</a:t>
            </a:r>
          </a:p>
          <a:p>
            <a:pPr marL="742950" indent="-400050">
              <a:buClr>
                <a:srgbClr val="00B050"/>
              </a:buClr>
              <a:buFont typeface="+mj-lt"/>
              <a:buAutoNum type="arabicPeriod"/>
            </a:pPr>
            <a:r>
              <a:rPr lang="en-US" sz="2150" dirty="0" smtClean="0">
                <a:solidFill>
                  <a:srgbClr val="FF0000"/>
                </a:solidFill>
              </a:rPr>
              <a:t>Using </a:t>
            </a:r>
            <a:r>
              <a:rPr lang="en-US" sz="2150" dirty="0">
                <a:solidFill>
                  <a:srgbClr val="FF0000"/>
                </a:solidFill>
              </a:rPr>
              <a:t>demand theory, explain the </a:t>
            </a:r>
            <a:r>
              <a:rPr lang="en-US" sz="2150" dirty="0" smtClean="0">
                <a:solidFill>
                  <a:srgbClr val="FF0000"/>
                </a:solidFill>
              </a:rPr>
              <a:t/>
            </a:r>
            <a:br>
              <a:rPr lang="en-US" sz="2150" dirty="0" smtClean="0">
                <a:solidFill>
                  <a:srgbClr val="FF0000"/>
                </a:solidFill>
              </a:rPr>
            </a:br>
            <a:r>
              <a:rPr lang="en-US" sz="2150" dirty="0" smtClean="0">
                <a:solidFill>
                  <a:srgbClr val="FF0000"/>
                </a:solidFill>
              </a:rPr>
              <a:t>factors that </a:t>
            </a:r>
            <a:r>
              <a:rPr lang="en-US" sz="2150" dirty="0">
                <a:solidFill>
                  <a:srgbClr val="FF0000"/>
                </a:solidFill>
              </a:rPr>
              <a:t>make these cities so popular</a:t>
            </a:r>
            <a:r>
              <a:rPr lang="en-US" sz="2150" dirty="0" smtClean="0">
                <a:solidFill>
                  <a:srgbClr val="FF0000"/>
                </a:solidFill>
              </a:rPr>
              <a:t>.</a:t>
            </a:r>
          </a:p>
          <a:p>
            <a:pPr>
              <a:buClr>
                <a:srgbClr val="00B050"/>
              </a:buClr>
            </a:pPr>
            <a:r>
              <a:rPr lang="en-US" sz="2150" b="1" dirty="0" smtClean="0">
                <a:solidFill>
                  <a:srgbClr val="FF0000"/>
                </a:solidFill>
              </a:rPr>
              <a:t>Exam </a:t>
            </a:r>
            <a:r>
              <a:rPr lang="en-US" sz="2150" b="1" dirty="0">
                <a:solidFill>
                  <a:srgbClr val="FF0000"/>
                </a:solidFill>
              </a:rPr>
              <a:t>practice</a:t>
            </a:r>
          </a:p>
          <a:p>
            <a:pPr marL="342900" indent="-342900">
              <a:buClr>
                <a:srgbClr val="00B050"/>
              </a:buClr>
              <a:buFont typeface="Wingdings 3" panose="05040102010807070707" pitchFamily="18" charset="2"/>
              <a:buChar char=""/>
            </a:pPr>
            <a:r>
              <a:rPr lang="en-US" sz="2150" dirty="0">
                <a:solidFill>
                  <a:srgbClr val="FF0000"/>
                </a:solidFill>
              </a:rPr>
              <a:t>Using an appropriate demand diagram, explain the impact on the demand for </a:t>
            </a:r>
            <a:r>
              <a:rPr lang="en-US" sz="2150" dirty="0" smtClean="0">
                <a:solidFill>
                  <a:srgbClr val="FF0000"/>
                </a:solidFill>
              </a:rPr>
              <a:t>Apple smartphones </a:t>
            </a:r>
            <a:r>
              <a:rPr lang="en-US" sz="2150" dirty="0">
                <a:solidFill>
                  <a:srgbClr val="FF0000"/>
                </a:solidFill>
              </a:rPr>
              <a:t>in the following cases:</a:t>
            </a:r>
          </a:p>
          <a:p>
            <a:pPr marL="742950" indent="-400050">
              <a:buClr>
                <a:srgbClr val="00B050"/>
              </a:buClr>
              <a:buFont typeface="+mj-lt"/>
              <a:buAutoNum type="arabicPeriod"/>
            </a:pPr>
            <a:r>
              <a:rPr lang="en-US" sz="2150" dirty="0" smtClean="0">
                <a:solidFill>
                  <a:srgbClr val="FF0000"/>
                </a:solidFill>
              </a:rPr>
              <a:t>An </a:t>
            </a:r>
            <a:r>
              <a:rPr lang="en-US" sz="2150" dirty="0">
                <a:solidFill>
                  <a:srgbClr val="FF0000"/>
                </a:solidFill>
              </a:rPr>
              <a:t>increase in the price of Apple smartphones</a:t>
            </a:r>
            <a:r>
              <a:rPr lang="en-US" sz="2150" dirty="0" smtClean="0">
                <a:solidFill>
                  <a:srgbClr val="FF0000"/>
                </a:solidFill>
              </a:rPr>
              <a:t>.</a:t>
            </a:r>
            <a:r>
              <a:rPr lang="en-US" sz="2150" dirty="0">
                <a:solidFill>
                  <a:srgbClr val="FF0000"/>
                </a:solidFill>
              </a:rPr>
              <a:t> [4]</a:t>
            </a:r>
          </a:p>
          <a:p>
            <a:pPr marL="742950" indent="-400050">
              <a:buClr>
                <a:srgbClr val="00B050"/>
              </a:buClr>
              <a:buFont typeface="+mj-lt"/>
              <a:buAutoNum type="arabicPeriod"/>
            </a:pPr>
            <a:r>
              <a:rPr lang="en-US" sz="2150" dirty="0" smtClean="0">
                <a:solidFill>
                  <a:srgbClr val="FF0000"/>
                </a:solidFill>
              </a:rPr>
              <a:t>An </a:t>
            </a:r>
            <a:r>
              <a:rPr lang="en-US" sz="2150" dirty="0">
                <a:solidFill>
                  <a:srgbClr val="FF0000"/>
                </a:solidFill>
              </a:rPr>
              <a:t>increase in the price of Samsung smartphones</a:t>
            </a:r>
            <a:r>
              <a:rPr lang="en-US" sz="2150" dirty="0" smtClean="0">
                <a:solidFill>
                  <a:srgbClr val="FF0000"/>
                </a:solidFill>
              </a:rPr>
              <a:t>. [</a:t>
            </a:r>
            <a:r>
              <a:rPr lang="en-US" sz="2150" dirty="0">
                <a:solidFill>
                  <a:srgbClr val="FF0000"/>
                </a:solidFill>
              </a:rPr>
              <a:t>4</a:t>
            </a:r>
            <a:r>
              <a:rPr lang="en-US" sz="2150" dirty="0" smtClean="0">
                <a:solidFill>
                  <a:srgbClr val="FF0000"/>
                </a:solidFill>
              </a:rPr>
              <a:t>]</a:t>
            </a:r>
            <a:endParaRPr lang="en-US" sz="2150" dirty="0">
              <a:solidFill>
                <a:srgbClr val="FF0000"/>
              </a:solidFill>
            </a:endParaRPr>
          </a:p>
          <a:p>
            <a:pPr marL="742950" indent="-400050">
              <a:buClr>
                <a:srgbClr val="00B050"/>
              </a:buClr>
              <a:buFont typeface="+mj-lt"/>
              <a:buAutoNum type="arabicPeriod"/>
            </a:pPr>
            <a:r>
              <a:rPr lang="en-US" sz="2150" dirty="0" smtClean="0">
                <a:solidFill>
                  <a:srgbClr val="FF0000"/>
                </a:solidFill>
              </a:rPr>
              <a:t>An </a:t>
            </a:r>
            <a:r>
              <a:rPr lang="en-US" sz="2150" dirty="0">
                <a:solidFill>
                  <a:srgbClr val="FF0000"/>
                </a:solidFill>
              </a:rPr>
              <a:t>increase in consumer incomes. (4)</a:t>
            </a:r>
          </a:p>
          <a:p>
            <a:pPr marL="742950" indent="-400050">
              <a:buClr>
                <a:srgbClr val="00B050"/>
              </a:buClr>
              <a:buFont typeface="+mj-lt"/>
              <a:buAutoNum type="arabicPeriod"/>
            </a:pPr>
            <a:r>
              <a:rPr lang="en-US" sz="2150" dirty="0" smtClean="0">
                <a:solidFill>
                  <a:srgbClr val="FF0000"/>
                </a:solidFill>
              </a:rPr>
              <a:t>A </a:t>
            </a:r>
            <a:r>
              <a:rPr lang="en-US" sz="2150" dirty="0">
                <a:solidFill>
                  <a:srgbClr val="FF0000"/>
                </a:solidFill>
              </a:rPr>
              <a:t>successful advertising campaign promoting Samsung's latest smartphones. (4)</a:t>
            </a:r>
          </a:p>
        </p:txBody>
      </p:sp>
      <p:sp>
        <p:nvSpPr>
          <p:cNvPr id="8" name="Title 2"/>
          <p:cNvSpPr>
            <a:spLocks noGrp="1"/>
          </p:cNvSpPr>
          <p:nvPr>
            <p:ph type="title"/>
          </p:nvPr>
        </p:nvSpPr>
        <p:spPr>
          <a:xfrm>
            <a:off x="70266" y="72008"/>
            <a:ext cx="8859452" cy="548680"/>
          </a:xfrm>
        </p:spPr>
        <p:txBody>
          <a:bodyPr>
            <a:noAutofit/>
          </a:bodyPr>
          <a:lstStyle/>
          <a:p>
            <a:r>
              <a:rPr lang="en-US" sz="3100" dirty="0" smtClean="0"/>
              <a:t>2.2 – Demand and Supply – Activity and Exam</a:t>
            </a:r>
            <a:endParaRPr lang="en-GB" sz="31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25</a:t>
            </a:r>
            <a:endParaRPr lang="en-GB" sz="1800" b="1" dirty="0">
              <a:latin typeface="Arial" panose="020B0604020202020204" pitchFamily="34" charset="0"/>
              <a:cs typeface="Arial" panose="020B0604020202020204" pitchFamily="34" charset="0"/>
            </a:endParaRPr>
          </a:p>
        </p:txBody>
      </p:sp>
      <p:pic>
        <p:nvPicPr>
          <p:cNvPr id="2050" name="Picture 2" descr="Image result for apple iphone demand diagram"/>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940152" y="1124743"/>
            <a:ext cx="2822680" cy="264626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hlinkClick r:id="rId4" action="ppaction://hlinkfile"/>
          </p:cNvPr>
          <p:cNvSpPr txBox="1"/>
          <p:nvPr/>
        </p:nvSpPr>
        <p:spPr>
          <a:xfrm>
            <a:off x="8259100" y="5805264"/>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29383821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186204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300" dirty="0"/>
              <a:t>The market supply curve is the sum of all supply at each price level, as shown </a:t>
            </a:r>
            <a:r>
              <a:rPr lang="en-US" sz="2300" dirty="0" smtClean="0"/>
              <a:t>in Figure </a:t>
            </a:r>
            <a:r>
              <a:rPr lang="en-US" sz="2300" dirty="0"/>
              <a:t>3.6. Suppose that at a price </a:t>
            </a:r>
            <a:r>
              <a:rPr lang="en-US" sz="2300" dirty="0" smtClean="0"/>
              <a:t>of $300,000 </a:t>
            </a:r>
            <a:r>
              <a:rPr lang="en-US" sz="2300" dirty="0"/>
              <a:t>Airbus is willing and able to </a:t>
            </a:r>
            <a:r>
              <a:rPr lang="en-US" sz="2300" dirty="0" smtClean="0"/>
              <a:t>supply 300 </a:t>
            </a:r>
            <a:r>
              <a:rPr lang="en-US" sz="2300" dirty="0"/>
              <a:t>aircraft per time period while its rival Boeing supplies 320 aircraft. At this </a:t>
            </a:r>
            <a:r>
              <a:rPr lang="en-US" sz="2300" dirty="0" smtClean="0"/>
              <a:t>price, the </a:t>
            </a:r>
            <a:r>
              <a:rPr lang="en-US" sz="2300" dirty="0"/>
              <a:t>total market supply is 620 aircraft per time period.</a:t>
            </a:r>
          </a:p>
        </p:txBody>
      </p:sp>
      <p:sp>
        <p:nvSpPr>
          <p:cNvPr id="8" name="Title 2"/>
          <p:cNvSpPr>
            <a:spLocks noGrp="1"/>
          </p:cNvSpPr>
          <p:nvPr>
            <p:ph type="title"/>
          </p:nvPr>
        </p:nvSpPr>
        <p:spPr>
          <a:xfrm>
            <a:off x="70266" y="72008"/>
            <a:ext cx="8859452" cy="548680"/>
          </a:xfrm>
        </p:spPr>
        <p:txBody>
          <a:bodyPr>
            <a:noAutofit/>
          </a:bodyPr>
          <a:lstStyle/>
          <a:p>
            <a:r>
              <a:rPr lang="en-US" sz="3100" dirty="0" smtClean="0"/>
              <a:t>2.2 – Demand and Supply – Meaning of Supply</a:t>
            </a:r>
            <a:endParaRPr lang="en-GB" sz="31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26</a:t>
            </a:r>
            <a:endParaRPr lang="en-GB" sz="1800" b="1"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43320" y="2996952"/>
            <a:ext cx="8305144" cy="3106504"/>
          </a:xfrm>
          <a:prstGeom prst="rect">
            <a:avLst/>
          </a:prstGeom>
        </p:spPr>
      </p:pic>
    </p:spTree>
    <p:extLst>
      <p:ext uri="{BB962C8B-B14F-4D97-AF65-F5344CB8AC3E}">
        <p14:creationId xmlns:p14="http://schemas.microsoft.com/office/powerpoint/2010/main" val="125792978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93381"/>
            <a:ext cx="4938144" cy="5693866"/>
          </a:xfrm>
          <a:prstGeom prst="rect">
            <a:avLst/>
          </a:prstGeom>
        </p:spPr>
        <p:txBody>
          <a:bodyPr wrap="square">
            <a:spAutoFit/>
          </a:bodyPr>
          <a:lstStyle/>
          <a:p>
            <a:pPr>
              <a:buClr>
                <a:srgbClr val="00B050"/>
              </a:buClr>
            </a:pPr>
            <a:r>
              <a:rPr lang="en-US" sz="2800" b="1" dirty="0">
                <a:solidFill>
                  <a:srgbClr val="FF0000"/>
                </a:solidFill>
              </a:rPr>
              <a:t>Activity</a:t>
            </a:r>
          </a:p>
          <a:p>
            <a:pPr marL="457200" indent="-457200">
              <a:buClr>
                <a:srgbClr val="00B050"/>
              </a:buClr>
              <a:buFont typeface="+mj-lt"/>
              <a:buAutoNum type="arabicPeriod"/>
            </a:pPr>
            <a:r>
              <a:rPr lang="en-US" sz="2800" dirty="0" smtClean="0">
                <a:solidFill>
                  <a:srgbClr val="FF0000"/>
                </a:solidFill>
              </a:rPr>
              <a:t>Investigate the factors that affect the supply of one of the following products</a:t>
            </a:r>
            <a:r>
              <a:rPr lang="en-US" sz="2800" dirty="0">
                <a:solidFill>
                  <a:srgbClr val="FF0000"/>
                </a:solidFill>
              </a:rPr>
              <a:t>:</a:t>
            </a:r>
          </a:p>
          <a:p>
            <a:pPr marL="857250" indent="-457200">
              <a:buClr>
                <a:srgbClr val="00B050"/>
              </a:buClr>
              <a:buFont typeface="+mj-lt"/>
              <a:buAutoNum type="alphaLcParenR"/>
            </a:pPr>
            <a:r>
              <a:rPr lang="en-US" sz="2800" dirty="0" smtClean="0">
                <a:solidFill>
                  <a:srgbClr val="FF0000"/>
                </a:solidFill>
              </a:rPr>
              <a:t>coffee</a:t>
            </a:r>
            <a:endParaRPr lang="en-US" sz="2800" dirty="0">
              <a:solidFill>
                <a:srgbClr val="FF0000"/>
              </a:solidFill>
            </a:endParaRPr>
          </a:p>
          <a:p>
            <a:pPr marL="857250" indent="-457200">
              <a:buClr>
                <a:srgbClr val="00B050"/>
              </a:buClr>
              <a:buFont typeface="+mj-lt"/>
              <a:buAutoNum type="alphaLcParenR"/>
            </a:pPr>
            <a:r>
              <a:rPr lang="en-US" sz="2800" dirty="0" smtClean="0">
                <a:solidFill>
                  <a:srgbClr val="FF0000"/>
                </a:solidFill>
              </a:rPr>
              <a:t>chocolate</a:t>
            </a:r>
            <a:endParaRPr lang="en-US" sz="2800" dirty="0">
              <a:solidFill>
                <a:srgbClr val="FF0000"/>
              </a:solidFill>
            </a:endParaRPr>
          </a:p>
          <a:p>
            <a:pPr marL="857250" indent="-457200">
              <a:buClr>
                <a:srgbClr val="00B050"/>
              </a:buClr>
              <a:buFont typeface="+mj-lt"/>
              <a:buAutoNum type="alphaLcParenR"/>
            </a:pPr>
            <a:r>
              <a:rPr lang="en-US" sz="2800" dirty="0" smtClean="0">
                <a:solidFill>
                  <a:srgbClr val="FF0000"/>
                </a:solidFill>
              </a:rPr>
              <a:t>tea</a:t>
            </a:r>
            <a:endParaRPr lang="en-US" sz="2800" dirty="0">
              <a:solidFill>
                <a:srgbClr val="FF0000"/>
              </a:solidFill>
            </a:endParaRPr>
          </a:p>
          <a:p>
            <a:pPr marL="857250" indent="-457200">
              <a:buClr>
                <a:srgbClr val="00B050"/>
              </a:buClr>
              <a:buFont typeface="+mj-lt"/>
              <a:buAutoNum type="alphaLcParenR"/>
            </a:pPr>
            <a:r>
              <a:rPr lang="en-US" sz="2800" dirty="0" smtClean="0">
                <a:solidFill>
                  <a:srgbClr val="FF0000"/>
                </a:solidFill>
              </a:rPr>
              <a:t>sugar</a:t>
            </a:r>
            <a:endParaRPr lang="en-US" sz="2800" dirty="0">
              <a:solidFill>
                <a:srgbClr val="FF0000"/>
              </a:solidFill>
            </a:endParaRPr>
          </a:p>
          <a:p>
            <a:pPr marL="857250" indent="-457200">
              <a:buClr>
                <a:srgbClr val="00B050"/>
              </a:buClr>
              <a:buFont typeface="+mj-lt"/>
              <a:buAutoNum type="alphaLcParenR"/>
            </a:pPr>
            <a:r>
              <a:rPr lang="en-US" sz="2800" dirty="0" smtClean="0">
                <a:solidFill>
                  <a:srgbClr val="FF0000"/>
                </a:solidFill>
              </a:rPr>
              <a:t>oil</a:t>
            </a:r>
            <a:endParaRPr lang="en-US" sz="2800" dirty="0">
              <a:solidFill>
                <a:srgbClr val="FF0000"/>
              </a:solidFill>
            </a:endParaRPr>
          </a:p>
          <a:p>
            <a:pPr marL="457200" indent="-457200">
              <a:buClr>
                <a:srgbClr val="00B050"/>
              </a:buClr>
              <a:buFont typeface="+mj-lt"/>
              <a:buAutoNum type="arabicPeriod" startAt="2"/>
            </a:pPr>
            <a:r>
              <a:rPr lang="en-US" sz="2800" dirty="0" smtClean="0">
                <a:solidFill>
                  <a:srgbClr val="FF0000"/>
                </a:solidFill>
              </a:rPr>
              <a:t>Organise </a:t>
            </a:r>
            <a:r>
              <a:rPr lang="en-US" sz="2800" dirty="0">
                <a:solidFill>
                  <a:srgbClr val="FF0000"/>
                </a:solidFill>
              </a:rPr>
              <a:t>your findings as a PowerPoint document and be prepared to present it </a:t>
            </a:r>
            <a:r>
              <a:rPr lang="en-US" sz="2800" dirty="0" smtClean="0">
                <a:solidFill>
                  <a:srgbClr val="FF0000"/>
                </a:solidFill>
              </a:rPr>
              <a:t>to the </a:t>
            </a:r>
            <a:r>
              <a:rPr lang="en-US" sz="2800" dirty="0">
                <a:solidFill>
                  <a:srgbClr val="FF0000"/>
                </a:solidFill>
              </a:rPr>
              <a:t>class.</a:t>
            </a:r>
          </a:p>
        </p:txBody>
      </p:sp>
      <p:sp>
        <p:nvSpPr>
          <p:cNvPr id="8" name="Title 2"/>
          <p:cNvSpPr>
            <a:spLocks noGrp="1"/>
          </p:cNvSpPr>
          <p:nvPr>
            <p:ph type="title"/>
          </p:nvPr>
        </p:nvSpPr>
        <p:spPr>
          <a:xfrm>
            <a:off x="70266" y="72008"/>
            <a:ext cx="8859452" cy="548680"/>
          </a:xfrm>
        </p:spPr>
        <p:txBody>
          <a:bodyPr>
            <a:noAutofit/>
          </a:bodyPr>
          <a:lstStyle/>
          <a:p>
            <a:r>
              <a:rPr lang="en-US" sz="3100" dirty="0" smtClean="0"/>
              <a:t>2.2 – Demand and Supply – Meaning of Supply</a:t>
            </a:r>
            <a:endParaRPr lang="en-GB" sz="31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26</a:t>
            </a:r>
            <a:endParaRPr lang="en-GB" sz="1800" b="1" dirty="0">
              <a:latin typeface="Arial" panose="020B0604020202020204" pitchFamily="34" charset="0"/>
              <a:cs typeface="Arial" panose="020B0604020202020204" pitchFamily="34" charset="0"/>
            </a:endParaRPr>
          </a:p>
        </p:txBody>
      </p:sp>
      <p:pic>
        <p:nvPicPr>
          <p:cNvPr id="3074" name="Picture 2" descr="Image result for factors that affect the supply of bananas"/>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189664" y="1124744"/>
            <a:ext cx="3630807" cy="5518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5351019"/>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dirty="0" smtClean="0"/>
              <a:t>Although </a:t>
            </a:r>
            <a:r>
              <a:rPr lang="en-US" sz="2100" dirty="0"/>
              <a:t>price is regarded as the key determinant of the level of supply </a:t>
            </a:r>
            <a:r>
              <a:rPr lang="en-US" sz="2100" dirty="0" smtClean="0"/>
              <a:t>of a </a:t>
            </a:r>
            <a:r>
              <a:rPr lang="en-US" sz="2100" dirty="0"/>
              <a:t>good </a:t>
            </a:r>
            <a:r>
              <a:rPr lang="en-US" sz="2100" dirty="0" smtClean="0"/>
              <a:t>or service</a:t>
            </a:r>
            <a:r>
              <a:rPr lang="en-US" sz="2100" dirty="0"/>
              <a:t>, it is not the only factor that affects the quantity supplied. </a:t>
            </a:r>
            <a:r>
              <a:rPr lang="en-US" sz="2100" b="1" dirty="0"/>
              <a:t>Non-price </a:t>
            </a:r>
            <a:r>
              <a:rPr lang="en-US" sz="2100" b="1" dirty="0" smtClean="0"/>
              <a:t>factors </a:t>
            </a:r>
            <a:r>
              <a:rPr lang="en-US" sz="2100" dirty="0" smtClean="0"/>
              <a:t>that </a:t>
            </a:r>
            <a:r>
              <a:rPr lang="en-US" sz="2100" dirty="0"/>
              <a:t>affect the level of supply </a:t>
            </a:r>
            <a:r>
              <a:rPr lang="en-US" sz="2100" dirty="0" smtClean="0"/>
              <a:t>of a </a:t>
            </a:r>
            <a:r>
              <a:rPr lang="en-US" sz="2100" dirty="0"/>
              <a:t>product include the following:</a:t>
            </a:r>
          </a:p>
          <a:p>
            <a:pPr marL="625475" indent="-277813">
              <a:buClr>
                <a:srgbClr val="00B050"/>
              </a:buClr>
              <a:buFont typeface="Arial" panose="020B0604020202020204" pitchFamily="34" charset="0"/>
              <a:buChar char="•"/>
            </a:pPr>
            <a:r>
              <a:rPr lang="en-US" sz="2100" b="1" dirty="0" smtClean="0"/>
              <a:t>Costs </a:t>
            </a:r>
            <a:r>
              <a:rPr lang="en-US" sz="2100" b="1" dirty="0"/>
              <a:t>of production</a:t>
            </a:r>
            <a:r>
              <a:rPr lang="en-US" sz="2100" dirty="0"/>
              <a:t> - If the price of raw materials and the cost of other </a:t>
            </a:r>
            <a:r>
              <a:rPr lang="en-US" sz="2100" dirty="0" smtClean="0"/>
              <a:t>factors of </a:t>
            </a:r>
            <a:r>
              <a:rPr lang="en-US" sz="2100" dirty="0"/>
              <a:t>production fall, then the supply curve will shift to the right, assuming all </a:t>
            </a:r>
            <a:r>
              <a:rPr lang="en-US" sz="2100" dirty="0" smtClean="0"/>
              <a:t>other things </a:t>
            </a:r>
            <a:r>
              <a:rPr lang="en-US" sz="2100" dirty="0"/>
              <a:t>remain unchanged. There is an increase in supply at each price level as </a:t>
            </a:r>
            <a:r>
              <a:rPr lang="en-US" sz="2100" dirty="0" smtClean="0"/>
              <a:t>the costs </a:t>
            </a:r>
            <a:r>
              <a:rPr lang="en-US" sz="2100" dirty="0"/>
              <a:t>of production fall and vice versa.</a:t>
            </a:r>
          </a:p>
          <a:p>
            <a:pPr marL="625475" indent="-277813">
              <a:buClr>
                <a:srgbClr val="00B050"/>
              </a:buClr>
              <a:buFont typeface="Arial" panose="020B0604020202020204" pitchFamily="34" charset="0"/>
              <a:buChar char="•"/>
            </a:pPr>
            <a:r>
              <a:rPr lang="en-US" sz="2100" b="1" dirty="0" smtClean="0"/>
              <a:t>Taxes</a:t>
            </a:r>
            <a:r>
              <a:rPr lang="en-US" sz="2100" dirty="0" smtClean="0"/>
              <a:t> </a:t>
            </a:r>
            <a:r>
              <a:rPr lang="en-US" sz="2100" dirty="0"/>
              <a:t>- Taxes imposed on the supplier </a:t>
            </a:r>
            <a:r>
              <a:rPr lang="en-US" sz="2100" dirty="0" smtClean="0"/>
              <a:t>of a </a:t>
            </a:r>
            <a:r>
              <a:rPr lang="en-US" sz="2100" dirty="0"/>
              <a:t>product add to the costs of </a:t>
            </a:r>
            <a:r>
              <a:rPr lang="en-US" sz="2100" dirty="0" smtClean="0"/>
              <a:t>production. Therefore </a:t>
            </a:r>
            <a:r>
              <a:rPr lang="en-US" sz="2100" dirty="0"/>
              <a:t>the imposition of taxes on a product reduces its supply, shifting </a:t>
            </a:r>
            <a:r>
              <a:rPr lang="en-US" sz="2100" dirty="0" smtClean="0"/>
              <a:t>the supply </a:t>
            </a:r>
            <a:r>
              <a:rPr lang="en-US" sz="2100" dirty="0"/>
              <a:t>curve to the left.</a:t>
            </a:r>
          </a:p>
          <a:p>
            <a:pPr marL="625475" indent="-277813">
              <a:buClr>
                <a:srgbClr val="00B050"/>
              </a:buClr>
              <a:buFont typeface="Arial" panose="020B0604020202020204" pitchFamily="34" charset="0"/>
              <a:buChar char="•"/>
            </a:pPr>
            <a:r>
              <a:rPr lang="en-US" sz="2100" b="1" dirty="0" smtClean="0"/>
              <a:t>Subsidies</a:t>
            </a:r>
            <a:r>
              <a:rPr lang="en-US" sz="2100" dirty="0" smtClean="0"/>
              <a:t> </a:t>
            </a:r>
            <a:r>
              <a:rPr lang="en-US" sz="2100" dirty="0"/>
              <a:t>- Subsidies are a form of financial assistance from the </a:t>
            </a:r>
            <a:r>
              <a:rPr lang="en-US" sz="2100" dirty="0" smtClean="0"/>
              <a:t>government to help </a:t>
            </a:r>
            <a:r>
              <a:rPr lang="en-US" sz="2100" dirty="0"/>
              <a:t>encourage output by reducing the costs of production. Subsidies are </a:t>
            </a:r>
            <a:r>
              <a:rPr lang="en-US" sz="2100" dirty="0" smtClean="0"/>
              <a:t>usually given </a:t>
            </a:r>
            <a:r>
              <a:rPr lang="en-US" sz="2100" dirty="0"/>
              <a:t>to reduce the costs of supplying goods and services that are beneficial </a:t>
            </a:r>
            <a:r>
              <a:rPr lang="en-US" sz="2100" dirty="0" smtClean="0"/>
              <a:t>to society </a:t>
            </a:r>
            <a:r>
              <a:rPr lang="en-US" sz="2100" dirty="0"/>
              <a:t>as a whole, such as education, training and health care.</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Determinants of Supply</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26</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05715"/>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39554" cy="5632311"/>
          </a:xfrm>
          <a:prstGeom prst="rect">
            <a:avLst/>
          </a:prstGeom>
        </p:spPr>
        <p:txBody>
          <a:bodyPr wrap="square">
            <a:spAutoFit/>
          </a:bodyPr>
          <a:lstStyle/>
          <a:p>
            <a:pPr marL="277813" indent="-277813">
              <a:buClr>
                <a:srgbClr val="00B050"/>
              </a:buClr>
              <a:buFont typeface="Arial" panose="020B0604020202020204" pitchFamily="34" charset="0"/>
              <a:buChar char="•"/>
            </a:pPr>
            <a:r>
              <a:rPr lang="en-US" sz="2000" b="1" dirty="0" smtClean="0"/>
              <a:t>Technological </a:t>
            </a:r>
            <a:r>
              <a:rPr lang="en-US" sz="2000" b="1" dirty="0"/>
              <a:t>progress</a:t>
            </a:r>
            <a:r>
              <a:rPr lang="en-US" sz="2000" dirty="0"/>
              <a:t> - Technological advances such as </a:t>
            </a:r>
            <a:r>
              <a:rPr lang="en-US" sz="2000" dirty="0" smtClean="0"/>
              <a:t>automation, computers </a:t>
            </a:r>
            <a:r>
              <a:rPr lang="en-US" sz="2000" dirty="0"/>
              <a:t>and wireless internet mean that there can be greater levels of output </a:t>
            </a:r>
            <a:r>
              <a:rPr lang="en-US" sz="2000" dirty="0" smtClean="0"/>
              <a:t>at every </a:t>
            </a:r>
            <a:r>
              <a:rPr lang="en-US" sz="2000" dirty="0"/>
              <a:t>price level. Hence, technological progress will tend to shift the supply </a:t>
            </a:r>
            <a:r>
              <a:rPr lang="en-US" sz="2000" dirty="0" smtClean="0"/>
              <a:t>curve to </a:t>
            </a:r>
            <a:r>
              <a:rPr lang="en-US" sz="2000" dirty="0"/>
              <a:t>the right.</a:t>
            </a:r>
          </a:p>
          <a:p>
            <a:pPr marL="277813" indent="-277813">
              <a:buClr>
                <a:srgbClr val="00B050"/>
              </a:buClr>
              <a:buFont typeface="Arial" panose="020B0604020202020204" pitchFamily="34" charset="0"/>
              <a:buChar char="•"/>
            </a:pPr>
            <a:r>
              <a:rPr lang="en-US" sz="2000" b="1" dirty="0" smtClean="0"/>
              <a:t>Price </a:t>
            </a:r>
            <a:r>
              <a:rPr lang="en-US" sz="2000" b="1" dirty="0"/>
              <a:t>and profitability of other products</a:t>
            </a:r>
            <a:r>
              <a:rPr lang="en-US" sz="2000" dirty="0"/>
              <a:t> - Price acts as a signal to </a:t>
            </a:r>
            <a:r>
              <a:rPr lang="en-US" sz="2000" dirty="0" smtClean="0"/>
              <a:t>producers to </a:t>
            </a:r>
            <a:r>
              <a:rPr lang="en-US" sz="2000" dirty="0"/>
              <a:t>move their resources to the provision of goods and services with greater </a:t>
            </a:r>
            <a:r>
              <a:rPr lang="en-US" sz="2000" dirty="0" smtClean="0"/>
              <a:t>levels of </a:t>
            </a:r>
            <a:r>
              <a:rPr lang="en-US" sz="2000" dirty="0"/>
              <a:t>profit. For example, if the market price of corn falls while the price of </a:t>
            </a:r>
            <a:r>
              <a:rPr lang="en-US" sz="2000" dirty="0" smtClean="0"/>
              <a:t>rapeseed increases</a:t>
            </a:r>
            <a:r>
              <a:rPr lang="en-US" sz="2000" dirty="0"/>
              <a:t>, then </a:t>
            </a:r>
            <a:r>
              <a:rPr lang="en-US" sz="2000" dirty="0" smtClean="0"/>
              <a:t>farmers </a:t>
            </a:r>
            <a:r>
              <a:rPr lang="en-US" sz="2000" dirty="0"/>
              <a:t>are likely to reduce their supply of corn and raise </a:t>
            </a:r>
            <a:r>
              <a:rPr lang="en-US" sz="2000" dirty="0" smtClean="0"/>
              <a:t>their supply </a:t>
            </a:r>
            <a:r>
              <a:rPr lang="en-US" sz="2000" dirty="0"/>
              <a:t>of rapeseed.</a:t>
            </a:r>
          </a:p>
          <a:p>
            <a:pPr marL="277813" indent="-277813">
              <a:buClr>
                <a:srgbClr val="00B050"/>
              </a:buClr>
              <a:buFont typeface="Arial" panose="020B0604020202020204" pitchFamily="34" charset="0"/>
              <a:buChar char="•"/>
            </a:pPr>
            <a:r>
              <a:rPr lang="en-US" sz="2000" b="1" dirty="0" smtClean="0"/>
              <a:t>Time</a:t>
            </a:r>
            <a:r>
              <a:rPr lang="en-US" sz="2000" dirty="0" smtClean="0"/>
              <a:t> </a:t>
            </a:r>
            <a:r>
              <a:rPr lang="en-US" sz="2000" dirty="0"/>
              <a:t>- The shorter the time period in question, the </a:t>
            </a:r>
            <a:r>
              <a:rPr lang="en-US" sz="2000" dirty="0" smtClean="0"/>
              <a:t>less </a:t>
            </a:r>
            <a:r>
              <a:rPr lang="en-US" sz="2000" dirty="0"/>
              <a:t>time suppliers have </a:t>
            </a:r>
            <a:r>
              <a:rPr lang="en-US" sz="2000" dirty="0" smtClean="0"/>
              <a:t>to increase </a:t>
            </a:r>
            <a:r>
              <a:rPr lang="en-US" sz="2000" dirty="0"/>
              <a:t>their output, so the lower the supply tends to be. Over time, output </a:t>
            </a:r>
            <a:r>
              <a:rPr lang="en-US" sz="2000" dirty="0" smtClean="0"/>
              <a:t>can be </a:t>
            </a:r>
            <a:r>
              <a:rPr lang="en-US" sz="2000" dirty="0"/>
              <a:t>increased. </a:t>
            </a:r>
            <a:r>
              <a:rPr lang="en-US" sz="2000" dirty="0" smtClean="0"/>
              <a:t>E.g., </a:t>
            </a:r>
            <a:r>
              <a:rPr lang="en-US" sz="2000" dirty="0"/>
              <a:t>it is not possible for a farmer to increase the supply </a:t>
            </a:r>
            <a:r>
              <a:rPr lang="en-US" sz="2000" dirty="0" smtClean="0"/>
              <a:t>of agricultural </a:t>
            </a:r>
            <a:r>
              <a:rPr lang="en-US" sz="2000" dirty="0"/>
              <a:t>products in a short time period.</a:t>
            </a:r>
          </a:p>
          <a:p>
            <a:pPr marL="277813" indent="-277813">
              <a:buClr>
                <a:srgbClr val="00B050"/>
              </a:buClr>
              <a:buFont typeface="Arial" panose="020B0604020202020204" pitchFamily="34" charset="0"/>
              <a:buChar char="•"/>
            </a:pPr>
            <a:r>
              <a:rPr lang="en-US" sz="2000" b="1" dirty="0" smtClean="0"/>
              <a:t>Weather</a:t>
            </a:r>
            <a:r>
              <a:rPr lang="en-US" sz="2000" dirty="0" smtClean="0"/>
              <a:t> </a:t>
            </a:r>
            <a:r>
              <a:rPr lang="en-US" sz="2000" dirty="0"/>
              <a:t>- The supply of certain goods and </a:t>
            </a:r>
            <a:r>
              <a:rPr lang="en-US" sz="2000" dirty="0" smtClean="0"/>
              <a:t>services </a:t>
            </a:r>
            <a:r>
              <a:rPr lang="en-US" sz="2000" dirty="0"/>
              <a:t>can also depend on </a:t>
            </a:r>
            <a:r>
              <a:rPr lang="en-US" sz="2000" dirty="0" smtClean="0"/>
              <a:t>the weather</a:t>
            </a:r>
            <a:r>
              <a:rPr lang="en-US" sz="2000" dirty="0"/>
              <a:t>. Agricultural output will clearly depend on whether suppliers </a:t>
            </a:r>
            <a:r>
              <a:rPr lang="en-US" sz="2000" dirty="0" smtClean="0"/>
              <a:t>have favorable </a:t>
            </a:r>
            <a:r>
              <a:rPr lang="en-US" sz="2000" dirty="0"/>
              <a:t>or </a:t>
            </a:r>
            <a:r>
              <a:rPr lang="en-US" sz="2000" dirty="0" smtClean="0"/>
              <a:t>unfavorable </a:t>
            </a:r>
            <a:r>
              <a:rPr lang="en-US" sz="2000" dirty="0"/>
              <a:t>weather conditions. Similarly, some service </a:t>
            </a:r>
            <a:r>
              <a:rPr lang="en-US" sz="2000" dirty="0" smtClean="0"/>
              <a:t>providers may </a:t>
            </a:r>
            <a:r>
              <a:rPr lang="en-US" sz="2000" dirty="0"/>
              <a:t>also limit or close their operations during adverse weather conditions, </a:t>
            </a:r>
            <a:r>
              <a:rPr lang="en-US" sz="2000" dirty="0" smtClean="0"/>
              <a:t>thereby shifting </a:t>
            </a:r>
            <a:r>
              <a:rPr lang="en-US" sz="2000" dirty="0"/>
              <a:t>the supply </a:t>
            </a:r>
            <a:r>
              <a:rPr lang="en-US" sz="2000" dirty="0" smtClean="0"/>
              <a:t>curve </a:t>
            </a:r>
            <a:r>
              <a:rPr lang="en-US" sz="2000" dirty="0"/>
              <a:t>to the left.</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2.2 – Demand and Supply – Determinants of Supply</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27</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003333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39554" cy="1015663"/>
          </a:xfrm>
          <a:prstGeom prst="rect">
            <a:avLst/>
          </a:prstGeom>
          <a:solidFill>
            <a:schemeClr val="tx2">
              <a:lumMod val="40000"/>
              <a:lumOff val="60000"/>
            </a:schemeClr>
          </a:solidFill>
          <a:ln w="38100">
            <a:solidFill>
              <a:srgbClr val="C00000"/>
            </a:solidFill>
          </a:ln>
        </p:spPr>
        <p:txBody>
          <a:bodyPr wrap="square">
            <a:spAutoFit/>
          </a:bodyPr>
          <a:lstStyle/>
          <a:p>
            <a:pPr>
              <a:buClr>
                <a:srgbClr val="00B050"/>
              </a:buClr>
            </a:pPr>
            <a:r>
              <a:rPr lang="en-US" sz="2000" b="1" dirty="0"/>
              <a:t>Study tips</a:t>
            </a:r>
          </a:p>
          <a:p>
            <a:pPr marL="342900" indent="-342900">
              <a:buClr>
                <a:srgbClr val="00B050"/>
              </a:buClr>
              <a:buFont typeface="Wingdings 3" panose="05040102010807070707" pitchFamily="18" charset="2"/>
              <a:buChar char=""/>
            </a:pPr>
            <a:r>
              <a:rPr lang="en-US" sz="2000" dirty="0"/>
              <a:t>Some of </a:t>
            </a:r>
            <a:r>
              <a:rPr lang="en-US" sz="2000" dirty="0" smtClean="0"/>
              <a:t>the non-price determinants of supply </a:t>
            </a:r>
            <a:r>
              <a:rPr lang="en-US" sz="2000" dirty="0"/>
              <a:t>can </a:t>
            </a:r>
            <a:r>
              <a:rPr lang="en-US" sz="2000" dirty="0" smtClean="0"/>
              <a:t>be remembered by using </a:t>
            </a:r>
            <a:r>
              <a:rPr lang="en-US" sz="2000" dirty="0"/>
              <a:t>the </a:t>
            </a:r>
            <a:r>
              <a:rPr lang="en-US" sz="2000" dirty="0" smtClean="0"/>
              <a:t>acronym WITS</a:t>
            </a:r>
            <a:r>
              <a:rPr lang="en-US" sz="2000" dirty="0"/>
              <a:t>: </a:t>
            </a:r>
            <a:r>
              <a:rPr lang="en-US" sz="2000" dirty="0" smtClean="0"/>
              <a:t>weather, ICT, taxes and subsidies</a:t>
            </a:r>
            <a:r>
              <a:rPr lang="en-US" sz="2000" dirty="0"/>
              <a:t>.</a:t>
            </a:r>
          </a:p>
        </p:txBody>
      </p:sp>
      <p:sp>
        <p:nvSpPr>
          <p:cNvPr id="8" name="Title 2"/>
          <p:cNvSpPr>
            <a:spLocks noGrp="1"/>
          </p:cNvSpPr>
          <p:nvPr>
            <p:ph type="title"/>
          </p:nvPr>
        </p:nvSpPr>
        <p:spPr>
          <a:xfrm>
            <a:off x="70266" y="72008"/>
            <a:ext cx="8859452" cy="548680"/>
          </a:xfrm>
        </p:spPr>
        <p:txBody>
          <a:bodyPr>
            <a:noAutofit/>
          </a:bodyPr>
          <a:lstStyle/>
          <a:p>
            <a:r>
              <a:rPr lang="en-US" sz="2400" dirty="0" smtClean="0"/>
              <a:t>2.2 – Demand and Supply – Movements and Shifts </a:t>
            </a:r>
            <a:r>
              <a:rPr lang="en-US" sz="2400" dirty="0"/>
              <a:t>in </a:t>
            </a:r>
            <a:r>
              <a:rPr lang="en-US" sz="2400" dirty="0" smtClean="0"/>
              <a:t>Supply</a:t>
            </a:r>
            <a:endParaRPr lang="en-GB" sz="24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2201083"/>
            <a:ext cx="4507106" cy="4324261"/>
          </a:xfrm>
          <a:prstGeom prst="rect">
            <a:avLst/>
          </a:prstGeom>
        </p:spPr>
        <p:txBody>
          <a:bodyPr wrap="square">
            <a:spAutoFit/>
          </a:bodyPr>
          <a:lstStyle/>
          <a:p>
            <a:pPr>
              <a:buClr>
                <a:srgbClr val="00B050"/>
              </a:buClr>
            </a:pPr>
            <a:r>
              <a:rPr lang="en-US" sz="2500" b="1" dirty="0"/>
              <a:t>Movements in supply</a:t>
            </a:r>
          </a:p>
          <a:p>
            <a:pPr marL="342900" indent="-342900">
              <a:buClr>
                <a:srgbClr val="00B050"/>
              </a:buClr>
              <a:buFont typeface="Wingdings 3" panose="05040102010807070707" pitchFamily="18" charset="2"/>
              <a:buChar char=""/>
            </a:pPr>
            <a:r>
              <a:rPr lang="en-US" sz="2500" dirty="0" smtClean="0"/>
              <a:t>A </a:t>
            </a:r>
            <a:r>
              <a:rPr lang="en-US" sz="2500" dirty="0"/>
              <a:t>change in the price </a:t>
            </a:r>
            <a:r>
              <a:rPr lang="en-US" sz="2500" dirty="0" smtClean="0"/>
              <a:t>of a </a:t>
            </a:r>
            <a:r>
              <a:rPr lang="en-US" sz="2500" dirty="0"/>
              <a:t>good or service causes a movement along the </a:t>
            </a:r>
            <a:r>
              <a:rPr lang="en-US" sz="2500" dirty="0" smtClean="0"/>
              <a:t>supply curve</a:t>
            </a:r>
            <a:r>
              <a:rPr lang="en-US" sz="2500" dirty="0"/>
              <a:t>. A price rise will cause an increase (</a:t>
            </a:r>
            <a:r>
              <a:rPr lang="en-US" sz="2500" dirty="0" smtClean="0"/>
              <a:t>expansion</a:t>
            </a:r>
            <a:r>
              <a:rPr lang="en-US" sz="2500" dirty="0"/>
              <a:t>) in the quantity supplied </a:t>
            </a:r>
            <a:r>
              <a:rPr lang="en-US" sz="2500" dirty="0" smtClean="0"/>
              <a:t>of a product</a:t>
            </a:r>
            <a:r>
              <a:rPr lang="en-US" sz="2500" dirty="0"/>
              <a:t>, while a price fall will cause a decrease (contraction) in the quantity </a:t>
            </a:r>
            <a:r>
              <a:rPr lang="en-US" sz="2500" dirty="0" smtClean="0"/>
              <a:t>supplied (see </a:t>
            </a:r>
            <a:r>
              <a:rPr lang="en-US" sz="2500" dirty="0"/>
              <a:t>Figure 3.7).</a:t>
            </a:r>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889430" y="2171851"/>
            <a:ext cx="3901644" cy="2965924"/>
          </a:xfrm>
          <a:prstGeom prst="rect">
            <a:avLst/>
          </a:prstGeom>
        </p:spPr>
      </p:pic>
      <p:sp>
        <p:nvSpPr>
          <p:cNvPr id="3" name="Rectangle 2"/>
          <p:cNvSpPr/>
          <p:nvPr/>
        </p:nvSpPr>
        <p:spPr>
          <a:xfrm>
            <a:off x="4788024" y="5192032"/>
            <a:ext cx="4104519" cy="1477328"/>
          </a:xfrm>
          <a:prstGeom prst="rect">
            <a:avLst/>
          </a:prstGeom>
        </p:spPr>
        <p:txBody>
          <a:bodyPr wrap="square">
            <a:spAutoFit/>
          </a:bodyPr>
          <a:lstStyle/>
          <a:p>
            <a:r>
              <a:rPr lang="en-US" b="1" dirty="0" smtClean="0"/>
              <a:t>Figure 3.7 - </a:t>
            </a:r>
            <a:r>
              <a:rPr lang="en-US" dirty="0" smtClean="0"/>
              <a:t>A fall in price from </a:t>
            </a:r>
            <a:r>
              <a:rPr lang="en-US" i="1" dirty="0" smtClean="0"/>
              <a:t>P</a:t>
            </a:r>
            <a:r>
              <a:rPr lang="en-US" i="1" baseline="-25000" dirty="0" smtClean="0"/>
              <a:t>1</a:t>
            </a:r>
            <a:r>
              <a:rPr lang="en-US" dirty="0" smtClean="0"/>
              <a:t> to </a:t>
            </a:r>
            <a:r>
              <a:rPr lang="en-US" i="1" dirty="0" smtClean="0"/>
              <a:t>P</a:t>
            </a:r>
            <a:r>
              <a:rPr lang="en-US" i="1" baseline="-25000" dirty="0" smtClean="0"/>
              <a:t>2</a:t>
            </a:r>
            <a:r>
              <a:rPr lang="en-GB" dirty="0" smtClean="0"/>
              <a:t> causes the quantity supplied to contract from </a:t>
            </a:r>
            <a:r>
              <a:rPr lang="en-US" i="1" dirty="0" smtClean="0"/>
              <a:t>Q</a:t>
            </a:r>
            <a:r>
              <a:rPr lang="en-US" i="1" baseline="-25000" dirty="0" smtClean="0"/>
              <a:t>1 </a:t>
            </a:r>
            <a:r>
              <a:rPr lang="en-GB" dirty="0" smtClean="0"/>
              <a:t>to </a:t>
            </a:r>
            <a:r>
              <a:rPr lang="en-US" i="1" dirty="0" smtClean="0"/>
              <a:t>Q</a:t>
            </a:r>
            <a:r>
              <a:rPr lang="en-US" i="1" baseline="-25000" dirty="0" smtClean="0"/>
              <a:t>2</a:t>
            </a:r>
            <a:r>
              <a:rPr lang="en-GB" dirty="0" smtClean="0"/>
              <a:t> whereas a price rise from </a:t>
            </a:r>
            <a:r>
              <a:rPr lang="en-US" i="1" dirty="0"/>
              <a:t>P</a:t>
            </a:r>
            <a:r>
              <a:rPr lang="en-US" i="1" baseline="-25000" dirty="0"/>
              <a:t>1 </a:t>
            </a:r>
            <a:r>
              <a:rPr lang="en-US" i="1" baseline="-25000" dirty="0" smtClean="0"/>
              <a:t> </a:t>
            </a:r>
            <a:r>
              <a:rPr lang="en-GB" dirty="0" smtClean="0"/>
              <a:t>to </a:t>
            </a:r>
            <a:r>
              <a:rPr lang="en-US" i="1" dirty="0" smtClean="0"/>
              <a:t>P</a:t>
            </a:r>
            <a:r>
              <a:rPr lang="en-US" i="1" baseline="-25000" dirty="0" smtClean="0"/>
              <a:t>3 </a:t>
            </a:r>
            <a:r>
              <a:rPr lang="en-GB" dirty="0" smtClean="0"/>
              <a:t>causes the quantity supplied to expand from </a:t>
            </a:r>
            <a:r>
              <a:rPr lang="en-US" i="1" dirty="0" smtClean="0"/>
              <a:t>Q</a:t>
            </a:r>
            <a:r>
              <a:rPr lang="en-US" i="1" baseline="-25000" dirty="0" smtClean="0"/>
              <a:t>1 </a:t>
            </a:r>
            <a:r>
              <a:rPr lang="en-GB" dirty="0" smtClean="0"/>
              <a:t>to </a:t>
            </a:r>
            <a:r>
              <a:rPr lang="en-US" i="1" dirty="0" smtClean="0"/>
              <a:t>Q</a:t>
            </a:r>
            <a:r>
              <a:rPr lang="en-US" i="1" baseline="-25000" dirty="0" smtClean="0"/>
              <a:t>3</a:t>
            </a:r>
            <a:r>
              <a:rPr lang="en-GB" dirty="0" smtClean="0"/>
              <a:t>.</a:t>
            </a:r>
            <a:endParaRPr lang="en-US" i="1" baseline="-25000" dirty="0" smtClean="0"/>
          </a:p>
        </p:txBody>
      </p:sp>
    </p:spTree>
    <p:extLst>
      <p:ext uri="{BB962C8B-B14F-4D97-AF65-F5344CB8AC3E}">
        <p14:creationId xmlns:p14="http://schemas.microsoft.com/office/powerpoint/2010/main" val="426478839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200" dirty="0" smtClean="0"/>
              <a:t>2.2 – Demand and Supply – Shifts </a:t>
            </a:r>
            <a:r>
              <a:rPr lang="en-US" sz="3200" dirty="0"/>
              <a:t>in </a:t>
            </a:r>
            <a:r>
              <a:rPr lang="en-US" sz="3200" dirty="0" smtClean="0"/>
              <a:t>Supply</a:t>
            </a:r>
            <a:endParaRPr lang="en-GB" sz="3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4507106" cy="54938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50" dirty="0" smtClean="0"/>
              <a:t>By </a:t>
            </a:r>
            <a:r>
              <a:rPr lang="en-US" sz="1950" dirty="0"/>
              <a:t>contrast, a change in all non-price </a:t>
            </a:r>
            <a:r>
              <a:rPr lang="en-US" sz="1950" dirty="0" smtClean="0"/>
              <a:t>factors </a:t>
            </a:r>
            <a:r>
              <a:rPr lang="en-US" sz="1950" dirty="0"/>
              <a:t>that affect the supply of a good </a:t>
            </a:r>
            <a:r>
              <a:rPr lang="en-US" sz="1950" dirty="0" smtClean="0"/>
              <a:t>or service </a:t>
            </a:r>
            <a:r>
              <a:rPr lang="en-US" sz="1950" dirty="0"/>
              <a:t>will lead to a shift in the supply curve. In Figure 3.8, a rightward shift </a:t>
            </a:r>
            <a:r>
              <a:rPr lang="en-US" sz="1950" dirty="0" smtClean="0"/>
              <a:t>of the </a:t>
            </a:r>
            <a:r>
              <a:rPr lang="en-US" sz="1950" dirty="0"/>
              <a:t>supply curve from </a:t>
            </a:r>
            <a:r>
              <a:rPr lang="en-US" sz="1950" i="1" dirty="0"/>
              <a:t>S</a:t>
            </a:r>
            <a:r>
              <a:rPr lang="en-US" sz="1950" i="1" baseline="-25000" dirty="0"/>
              <a:t>1</a:t>
            </a:r>
            <a:r>
              <a:rPr lang="en-US" sz="1950" dirty="0"/>
              <a:t> to </a:t>
            </a:r>
            <a:r>
              <a:rPr lang="en-US" sz="1950" i="1" dirty="0"/>
              <a:t>S</a:t>
            </a:r>
            <a:r>
              <a:rPr lang="en-US" sz="1950" i="1" baseline="-25000" dirty="0"/>
              <a:t>2</a:t>
            </a:r>
            <a:r>
              <a:rPr lang="en-US" sz="1950" dirty="0" smtClean="0"/>
              <a:t> </a:t>
            </a:r>
            <a:r>
              <a:rPr lang="en-US" sz="1950" dirty="0"/>
              <a:t>is described as an increase in supply (rather than </a:t>
            </a:r>
            <a:r>
              <a:rPr lang="en-US" sz="1950" dirty="0" smtClean="0"/>
              <a:t>an increase </a:t>
            </a:r>
            <a:r>
              <a:rPr lang="en-US" sz="1950" dirty="0"/>
              <a:t>in the quantity supplied) whereas a leftward shift of the supply curve from </a:t>
            </a:r>
            <a:r>
              <a:rPr lang="en-US" sz="1950" i="1" dirty="0"/>
              <a:t>S</a:t>
            </a:r>
            <a:r>
              <a:rPr lang="en-US" sz="1950" i="1" baseline="-25000" dirty="0"/>
              <a:t>1</a:t>
            </a:r>
            <a:r>
              <a:rPr lang="en-US" sz="1950" dirty="0"/>
              <a:t> to </a:t>
            </a:r>
            <a:r>
              <a:rPr lang="en-US" sz="1950" i="1" dirty="0" smtClean="0"/>
              <a:t>S</a:t>
            </a:r>
            <a:r>
              <a:rPr lang="en-US" sz="1950" i="1" baseline="-25000" dirty="0" smtClean="0"/>
              <a:t>3</a:t>
            </a:r>
            <a:r>
              <a:rPr lang="en-US" sz="1950" dirty="0" smtClean="0"/>
              <a:t> </a:t>
            </a:r>
            <a:r>
              <a:rPr lang="en-US" sz="1950" dirty="0"/>
              <a:t>results in a decrease in supply (rather than a fall in the quantity supplied).</a:t>
            </a:r>
          </a:p>
          <a:p>
            <a:pPr marL="342900" indent="-342900">
              <a:buClr>
                <a:srgbClr val="00B050"/>
              </a:buClr>
              <a:buFont typeface="Wingdings 3" panose="05040102010807070707" pitchFamily="18" charset="2"/>
              <a:buChar char=""/>
            </a:pPr>
            <a:r>
              <a:rPr lang="en-US" sz="1950" dirty="0" smtClean="0"/>
              <a:t>E.g., </a:t>
            </a:r>
            <a:r>
              <a:rPr lang="en-US" sz="1950" dirty="0"/>
              <a:t>Japan's tsunami in March 2011, the country's worst natural </a:t>
            </a:r>
            <a:r>
              <a:rPr lang="en-US" sz="1950" dirty="0" smtClean="0"/>
              <a:t>disaster, reduced </a:t>
            </a:r>
            <a:r>
              <a:rPr lang="en-US" sz="1950" dirty="0"/>
              <a:t>the supply of major manufacturers such as Sony, Panasonic, Toyota </a:t>
            </a:r>
            <a:r>
              <a:rPr lang="en-US" sz="1950" dirty="0" smtClean="0"/>
              <a:t>and Honda </a:t>
            </a:r>
            <a:r>
              <a:rPr lang="en-US" sz="1950" dirty="0"/>
              <a:t>(see the case study </a:t>
            </a:r>
            <a:r>
              <a:rPr lang="en-US" sz="1950" dirty="0" smtClean="0"/>
              <a:t>next).</a:t>
            </a:r>
            <a:endParaRPr lang="en-US" sz="1950" dirty="0"/>
          </a:p>
        </p:txBody>
      </p:sp>
      <p:sp>
        <p:nvSpPr>
          <p:cNvPr id="3" name="Rectangle 2"/>
          <p:cNvSpPr/>
          <p:nvPr/>
        </p:nvSpPr>
        <p:spPr>
          <a:xfrm>
            <a:off x="4788025" y="4606096"/>
            <a:ext cx="4032448" cy="1938992"/>
          </a:xfrm>
          <a:prstGeom prst="rect">
            <a:avLst/>
          </a:prstGeom>
        </p:spPr>
        <p:txBody>
          <a:bodyPr wrap="square">
            <a:spAutoFit/>
          </a:bodyPr>
          <a:lstStyle/>
          <a:p>
            <a:r>
              <a:rPr lang="en-US" sz="2000" dirty="0" smtClean="0"/>
              <a:t>An increase in supply is shown by a rightward shift of the supply curve from </a:t>
            </a:r>
            <a:r>
              <a:rPr lang="en-US" sz="2000" i="1" dirty="0" smtClean="0"/>
              <a:t>S</a:t>
            </a:r>
            <a:r>
              <a:rPr lang="en-US" sz="2000" i="1" baseline="-25000" dirty="0" smtClean="0"/>
              <a:t>1</a:t>
            </a:r>
            <a:r>
              <a:rPr lang="en-US" sz="2000" dirty="0" smtClean="0"/>
              <a:t> to </a:t>
            </a:r>
            <a:r>
              <a:rPr lang="en-US" sz="2000" i="1" dirty="0" smtClean="0"/>
              <a:t>S</a:t>
            </a:r>
            <a:r>
              <a:rPr lang="en-US" sz="2000" i="1" baseline="-25000" dirty="0" smtClean="0"/>
              <a:t>2.</a:t>
            </a:r>
            <a:r>
              <a:rPr lang="en-US" sz="2000" i="1" dirty="0" smtClean="0"/>
              <a:t> </a:t>
            </a:r>
            <a:r>
              <a:rPr lang="en-US" sz="2000" dirty="0" smtClean="0"/>
              <a:t>Similarly, a fall in supply is represented by a leftward shift of the supply curve from </a:t>
            </a:r>
            <a:r>
              <a:rPr lang="en-US" sz="2000" i="1" dirty="0"/>
              <a:t>S</a:t>
            </a:r>
            <a:r>
              <a:rPr lang="en-US" sz="2000" i="1" baseline="-25000" dirty="0"/>
              <a:t>1</a:t>
            </a:r>
            <a:r>
              <a:rPr lang="en-US" sz="2000" dirty="0"/>
              <a:t> to </a:t>
            </a:r>
            <a:r>
              <a:rPr lang="en-US" sz="2000" i="1" dirty="0" smtClean="0"/>
              <a:t>S</a:t>
            </a:r>
            <a:r>
              <a:rPr lang="en-US" sz="2000" i="1" baseline="-25000" dirty="0" smtClean="0"/>
              <a:t>3.</a:t>
            </a:r>
            <a:endParaRPr lang="en-US" sz="2000" baseline="-25000" dirty="0" smtClean="0"/>
          </a:p>
        </p:txBody>
      </p:sp>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788024" y="1052736"/>
            <a:ext cx="4032448" cy="3406723"/>
          </a:xfrm>
          <a:prstGeom prst="rect">
            <a:avLst/>
          </a:prstGeom>
        </p:spPr>
      </p:pic>
    </p:spTree>
    <p:extLst>
      <p:ext uri="{BB962C8B-B14F-4D97-AF65-F5344CB8AC3E}">
        <p14:creationId xmlns:p14="http://schemas.microsoft.com/office/powerpoint/2010/main" val="138750751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Objectives</a:t>
            </a:r>
            <a:endParaRPr lang="en-GB" sz="4000" dirty="0"/>
          </a:p>
        </p:txBody>
      </p:sp>
      <p:sp>
        <p:nvSpPr>
          <p:cNvPr id="3" name="Rectangle 2"/>
          <p:cNvSpPr/>
          <p:nvPr/>
        </p:nvSpPr>
        <p:spPr>
          <a:xfrm>
            <a:off x="251520" y="1052736"/>
            <a:ext cx="8568952" cy="5816977"/>
          </a:xfrm>
          <a:prstGeom prst="rect">
            <a:avLst/>
          </a:prstGeom>
        </p:spPr>
        <p:txBody>
          <a:bodyPr wrap="square">
            <a:spAutoFit/>
          </a:bodyPr>
          <a:lstStyle/>
          <a:p>
            <a:pPr>
              <a:buClr>
                <a:srgbClr val="00B050"/>
              </a:buClr>
            </a:pPr>
            <a:r>
              <a:rPr lang="en-US" sz="1530" dirty="0" smtClean="0"/>
              <a:t>The </a:t>
            </a:r>
            <a:r>
              <a:rPr lang="en-US" sz="1530" dirty="0"/>
              <a:t>three assessment objectives in Cambridge IGCSE Economics are:</a:t>
            </a:r>
          </a:p>
          <a:p>
            <a:pPr marL="630238" indent="-234950">
              <a:buClr>
                <a:srgbClr val="00B050"/>
              </a:buClr>
              <a:buFont typeface="Arial" panose="020B0604020202020204" pitchFamily="34" charset="0"/>
              <a:buChar char="•"/>
            </a:pPr>
            <a:r>
              <a:rPr lang="en-US" sz="1530" dirty="0"/>
              <a:t>AO1: Knowledge with understanding</a:t>
            </a:r>
          </a:p>
          <a:p>
            <a:pPr marL="630238" indent="-234950">
              <a:buClr>
                <a:srgbClr val="00B050"/>
              </a:buClr>
              <a:buFont typeface="Arial" panose="020B0604020202020204" pitchFamily="34" charset="0"/>
              <a:buChar char="•"/>
            </a:pPr>
            <a:r>
              <a:rPr lang="en-US" sz="1530" dirty="0"/>
              <a:t>AO2: Analysis</a:t>
            </a:r>
          </a:p>
          <a:p>
            <a:pPr marL="630238" indent="-234950">
              <a:buClr>
                <a:srgbClr val="00B050"/>
              </a:buClr>
              <a:buFont typeface="Arial" panose="020B0604020202020204" pitchFamily="34" charset="0"/>
              <a:buChar char="•"/>
            </a:pPr>
            <a:r>
              <a:rPr lang="en-US" sz="1530" dirty="0"/>
              <a:t>AO3: Critical evaluation and decision-making.</a:t>
            </a:r>
          </a:p>
          <a:p>
            <a:pPr>
              <a:buClr>
                <a:srgbClr val="00B050"/>
              </a:buClr>
            </a:pPr>
            <a:r>
              <a:rPr lang="en-US" sz="1530" b="1" dirty="0" smtClean="0"/>
              <a:t>AO1</a:t>
            </a:r>
            <a:r>
              <a:rPr lang="en-US" sz="1530" b="1" dirty="0"/>
              <a:t>: Knowledge with understanding</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Show </a:t>
            </a:r>
            <a:r>
              <a:rPr lang="en-US" sz="1530" dirty="0"/>
              <a:t>knowledge and understanding of economic facts, definitions, concepts, principles and theories</a:t>
            </a:r>
          </a:p>
          <a:p>
            <a:pPr marL="630238" indent="-234950">
              <a:buClr>
                <a:srgbClr val="00B050"/>
              </a:buClr>
              <a:buFont typeface="Arial" panose="020B0604020202020204" pitchFamily="34" charset="0"/>
              <a:buChar char="•"/>
            </a:pPr>
            <a:r>
              <a:rPr lang="en-US" sz="1530" dirty="0" smtClean="0"/>
              <a:t>Use </a:t>
            </a:r>
            <a:r>
              <a:rPr lang="en-US" sz="1530" dirty="0"/>
              <a:t>economic vocabulary and terminology.</a:t>
            </a:r>
          </a:p>
          <a:p>
            <a:pPr>
              <a:buClr>
                <a:srgbClr val="00B050"/>
              </a:buClr>
            </a:pPr>
            <a:r>
              <a:rPr lang="en-US" sz="1530" b="1" dirty="0"/>
              <a:t>AO2: Analysis</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Select</a:t>
            </a:r>
            <a:r>
              <a:rPr lang="en-US" sz="1530" dirty="0"/>
              <a:t>, organise and interpret data</a:t>
            </a:r>
          </a:p>
          <a:p>
            <a:pPr marL="630238" indent="-234950">
              <a:buClr>
                <a:srgbClr val="00B050"/>
              </a:buClr>
              <a:buFont typeface="Arial" panose="020B0604020202020204" pitchFamily="34" charset="0"/>
              <a:buChar char="•"/>
            </a:pPr>
            <a:r>
              <a:rPr lang="en-US" sz="1530" dirty="0" smtClean="0"/>
              <a:t>Apply </a:t>
            </a:r>
            <a:r>
              <a:rPr lang="en-US" sz="1530" dirty="0"/>
              <a:t>economic knowledge and understanding in written, numerical, diagrammatic and graphical form</a:t>
            </a:r>
          </a:p>
          <a:p>
            <a:pPr marL="630238" indent="-234950">
              <a:buClr>
                <a:srgbClr val="00B050"/>
              </a:buClr>
              <a:buFont typeface="Arial" panose="020B0604020202020204" pitchFamily="34" charset="0"/>
              <a:buChar char="•"/>
            </a:pPr>
            <a:r>
              <a:rPr lang="en-US" sz="1530" dirty="0" smtClean="0"/>
              <a:t>Use </a:t>
            </a:r>
            <a:r>
              <a:rPr lang="en-US" sz="1530" dirty="0"/>
              <a:t>economic data, to recognise patterns in such data, and to deduce relationships</a:t>
            </a:r>
            <a:r>
              <a:rPr lang="en-US" sz="1530" dirty="0" smtClean="0"/>
              <a:t>.</a:t>
            </a:r>
          </a:p>
          <a:p>
            <a:pPr>
              <a:buClr>
                <a:srgbClr val="00B050"/>
              </a:buClr>
            </a:pPr>
            <a:r>
              <a:rPr lang="en-US" sz="1530" b="1" dirty="0"/>
              <a:t>AO3: Critical evaluation and decision-making </a:t>
            </a:r>
            <a:endParaRPr lang="en-US" sz="1530" b="1" dirty="0" smtClean="0"/>
          </a:p>
          <a:p>
            <a:pPr marL="395288" indent="-395288">
              <a:buClr>
                <a:srgbClr val="00B050"/>
              </a:buClr>
              <a:buFont typeface="Wingdings 3" panose="05040102010807070707" pitchFamily="18" charset="2"/>
              <a:buChar char=""/>
            </a:pPr>
            <a:r>
              <a:rPr lang="en-US" sz="1530" dirty="0" smtClean="0"/>
              <a:t>Candidates </a:t>
            </a:r>
            <a:r>
              <a:rPr lang="en-US" sz="1530" dirty="0"/>
              <a:t>should be able to: </a:t>
            </a:r>
            <a:endParaRPr lang="en-US" sz="1530" dirty="0" smtClean="0"/>
          </a:p>
          <a:p>
            <a:pPr marL="630238" indent="-234950">
              <a:buClr>
                <a:srgbClr val="00B050"/>
              </a:buClr>
              <a:buFont typeface="Arial" panose="020B0604020202020204" pitchFamily="34" charset="0"/>
              <a:buChar char="•"/>
            </a:pPr>
            <a:r>
              <a:rPr lang="en-US" sz="1530" dirty="0" smtClean="0"/>
              <a:t>Distinguish </a:t>
            </a:r>
            <a:r>
              <a:rPr lang="en-US" sz="1530" dirty="0"/>
              <a:t>between evidence and opinion, make reasoned judgements and communicate those judgements in an accurate and logical manner </a:t>
            </a:r>
            <a:endParaRPr lang="en-US" sz="1530" dirty="0" smtClean="0"/>
          </a:p>
          <a:p>
            <a:pPr marL="630238" indent="-234950">
              <a:buClr>
                <a:srgbClr val="00B050"/>
              </a:buClr>
              <a:buFont typeface="Arial" panose="020B0604020202020204" pitchFamily="34" charset="0"/>
              <a:buChar char="•"/>
            </a:pPr>
            <a:r>
              <a:rPr lang="en-US" sz="1530" dirty="0" smtClean="0"/>
              <a:t>Recognise </a:t>
            </a:r>
            <a:r>
              <a:rPr lang="en-US" sz="1530" dirty="0"/>
              <a:t>that economic theory has various limits and uncertainties </a:t>
            </a:r>
            <a:endParaRPr lang="en-US" sz="1530" dirty="0" smtClean="0"/>
          </a:p>
          <a:p>
            <a:pPr marL="630238" indent="-234950">
              <a:buClr>
                <a:srgbClr val="00B050"/>
              </a:buClr>
              <a:buFont typeface="Arial" panose="020B0604020202020204" pitchFamily="34" charset="0"/>
              <a:buChar char="•"/>
            </a:pPr>
            <a:r>
              <a:rPr lang="en-US" sz="1530" dirty="0"/>
              <a:t>E</a:t>
            </a:r>
            <a:r>
              <a:rPr lang="en-US" sz="1530" dirty="0" smtClean="0"/>
              <a:t>valuate </a:t>
            </a:r>
            <a:r>
              <a:rPr lang="en-US" sz="1530" dirty="0"/>
              <a:t>the social and environmental implications of particular courses of economic action </a:t>
            </a:r>
            <a:endParaRPr lang="en-US" sz="1530" dirty="0" smtClean="0"/>
          </a:p>
          <a:p>
            <a:pPr marL="630238" indent="-234950">
              <a:buClr>
                <a:srgbClr val="00B050"/>
              </a:buClr>
              <a:buFont typeface="Arial" panose="020B0604020202020204" pitchFamily="34" charset="0"/>
              <a:buChar char="•"/>
            </a:pPr>
            <a:r>
              <a:rPr lang="en-US" sz="1530" dirty="0"/>
              <a:t>D</a:t>
            </a:r>
            <a:r>
              <a:rPr lang="en-US" sz="1530" dirty="0" smtClean="0"/>
              <a:t>raw </a:t>
            </a:r>
            <a:r>
              <a:rPr lang="en-US" sz="1530" dirty="0"/>
              <a:t>conclusions from economic information and critically evaluate economic data </a:t>
            </a:r>
          </a:p>
          <a:p>
            <a:pPr marL="630238" indent="-234950">
              <a:buClr>
                <a:srgbClr val="00B050"/>
              </a:buClr>
              <a:buFont typeface="Arial" panose="020B0604020202020204" pitchFamily="34" charset="0"/>
              <a:buChar char="•"/>
            </a:pPr>
            <a:r>
              <a:rPr lang="en-US" sz="1530" dirty="0" smtClean="0"/>
              <a:t>Communicate </a:t>
            </a:r>
            <a:r>
              <a:rPr lang="en-US" sz="1530" dirty="0"/>
              <a:t>conclusions in a logical and clear manner.</a:t>
            </a:r>
            <a:endParaRPr lang="en-GB" sz="1530" dirty="0"/>
          </a:p>
        </p:txBody>
      </p:sp>
    </p:spTree>
    <p:extLst>
      <p:ext uri="{BB962C8B-B14F-4D97-AF65-F5344CB8AC3E}">
        <p14:creationId xmlns:p14="http://schemas.microsoft.com/office/powerpoint/2010/main" val="4213648767"/>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200" dirty="0" smtClean="0"/>
              <a:t>2.2 – Demand and Supply – Shifts </a:t>
            </a:r>
            <a:r>
              <a:rPr lang="en-US" sz="3200" dirty="0"/>
              <a:t>in </a:t>
            </a:r>
            <a:r>
              <a:rPr lang="en-US" sz="3200" dirty="0" smtClean="0"/>
              <a:t>Supply</a:t>
            </a:r>
            <a:endParaRPr lang="en-GB" sz="3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6811362" cy="5647700"/>
          </a:xfrm>
          <a:prstGeom prst="rect">
            <a:avLst/>
          </a:prstGeom>
        </p:spPr>
        <p:txBody>
          <a:bodyPr wrap="square">
            <a:spAutoFit/>
          </a:bodyPr>
          <a:lstStyle/>
          <a:p>
            <a:pPr>
              <a:buClr>
                <a:srgbClr val="00B050"/>
              </a:buClr>
            </a:pPr>
            <a:r>
              <a:rPr lang="en-US" sz="1900" b="1" dirty="0">
                <a:solidFill>
                  <a:srgbClr val="0070C0"/>
                </a:solidFill>
              </a:rPr>
              <a:t>Case Study: Effect of Japanese earthquake and </a:t>
            </a:r>
            <a:r>
              <a:rPr lang="en-US" sz="1900" b="1" dirty="0" smtClean="0">
                <a:solidFill>
                  <a:srgbClr val="0070C0"/>
                </a:solidFill>
              </a:rPr>
              <a:t>tsunami, </a:t>
            </a:r>
            <a:r>
              <a:rPr lang="en-US" sz="1900" b="1" dirty="0">
                <a:solidFill>
                  <a:srgbClr val="0070C0"/>
                </a:solidFill>
              </a:rPr>
              <a:t>2011</a:t>
            </a:r>
          </a:p>
          <a:p>
            <a:pPr marL="342900" indent="-342900">
              <a:buClr>
                <a:srgbClr val="00B050"/>
              </a:buClr>
              <a:buFont typeface="Wingdings 3" panose="05040102010807070707" pitchFamily="18" charset="2"/>
              <a:buChar char=""/>
            </a:pPr>
            <a:r>
              <a:rPr lang="en-US" sz="1900" dirty="0">
                <a:solidFill>
                  <a:srgbClr val="0070C0"/>
                </a:solidFill>
              </a:rPr>
              <a:t>In </a:t>
            </a:r>
            <a:r>
              <a:rPr lang="en-US" sz="1900" dirty="0" smtClean="0">
                <a:solidFill>
                  <a:srgbClr val="0070C0"/>
                </a:solidFill>
              </a:rPr>
              <a:t>March 2011, a 9.03 magnitude undersea earthquake hit Tohoku, Japan-the most powerful </a:t>
            </a:r>
            <a:r>
              <a:rPr lang="en-US" sz="1900" dirty="0">
                <a:solidFill>
                  <a:srgbClr val="0070C0"/>
                </a:solidFill>
              </a:rPr>
              <a:t>on record. This triggered a tsunami with waves reaching 40.5 metres (133 feet</a:t>
            </a:r>
            <a:r>
              <a:rPr lang="en-US" sz="1900" dirty="0" smtClean="0">
                <a:solidFill>
                  <a:srgbClr val="0070C0"/>
                </a:solidFill>
              </a:rPr>
              <a:t>).</a:t>
            </a:r>
            <a:endParaRPr lang="en-US" sz="1900" dirty="0">
              <a:solidFill>
                <a:srgbClr val="0070C0"/>
              </a:solidFill>
            </a:endParaRPr>
          </a:p>
          <a:p>
            <a:pPr marL="342900" indent="-342900">
              <a:buClr>
                <a:srgbClr val="00B050"/>
              </a:buClr>
              <a:buFont typeface="Wingdings 3" panose="05040102010807070707" pitchFamily="18" charset="2"/>
              <a:buChar char=""/>
            </a:pPr>
            <a:r>
              <a:rPr lang="en-US" sz="1900" dirty="0">
                <a:solidFill>
                  <a:srgbClr val="0070C0"/>
                </a:solidFill>
              </a:rPr>
              <a:t>Manufacturers such as Toyota, Honda, Panasonic and Sony had factories </a:t>
            </a:r>
            <a:r>
              <a:rPr lang="en-US" sz="1900" dirty="0" smtClean="0">
                <a:solidFill>
                  <a:srgbClr val="0070C0"/>
                </a:solidFill>
              </a:rPr>
              <a:t>completely wiped out half in production</a:t>
            </a:r>
            <a:r>
              <a:rPr lang="en-US" sz="1900" dirty="0">
                <a:solidFill>
                  <a:srgbClr val="0070C0"/>
                </a:solidFill>
              </a:rPr>
              <a:t>.</a:t>
            </a:r>
          </a:p>
          <a:p>
            <a:pPr marL="342900" indent="-342900">
              <a:buClr>
                <a:srgbClr val="00B050"/>
              </a:buClr>
              <a:buFont typeface="Wingdings 3" panose="05040102010807070707" pitchFamily="18" charset="2"/>
              <a:buChar char=""/>
            </a:pPr>
            <a:r>
              <a:rPr lang="en-US" sz="1900" dirty="0" smtClean="0">
                <a:solidFill>
                  <a:srgbClr val="0070C0"/>
                </a:solidFill>
              </a:rPr>
              <a:t>Toyota loss the top spot in global car sales in 2011, but reclaimed the title from General Motors </a:t>
            </a:r>
            <a:r>
              <a:rPr lang="en-US" sz="1900" dirty="0">
                <a:solidFill>
                  <a:srgbClr val="0070C0"/>
                </a:solidFill>
              </a:rPr>
              <a:t>in 2012 when it met global demand for its cars by getting its supply back on track.</a:t>
            </a:r>
          </a:p>
          <a:p>
            <a:pPr marL="342900" indent="-342900">
              <a:buClr>
                <a:srgbClr val="00B050"/>
              </a:buClr>
              <a:buFont typeface="Wingdings 3" panose="05040102010807070707" pitchFamily="18" charset="2"/>
              <a:buChar char=""/>
            </a:pPr>
            <a:r>
              <a:rPr lang="en-US" sz="1900" dirty="0">
                <a:solidFill>
                  <a:srgbClr val="0070C0"/>
                </a:solidFill>
              </a:rPr>
              <a:t>The World Bank estimated the economic damage at </a:t>
            </a:r>
            <a:r>
              <a:rPr lang="en-US" sz="1900" dirty="0" smtClean="0">
                <a:solidFill>
                  <a:srgbClr val="0070C0"/>
                </a:solidFill>
              </a:rPr>
              <a:t>$235 </a:t>
            </a:r>
            <a:r>
              <a:rPr lang="en-US" sz="1900" dirty="0">
                <a:solidFill>
                  <a:srgbClr val="0070C0"/>
                </a:solidFill>
              </a:rPr>
              <a:t>billion, making this the </a:t>
            </a:r>
            <a:r>
              <a:rPr lang="en-US" sz="1900" dirty="0" smtClean="0">
                <a:solidFill>
                  <a:srgbClr val="0070C0"/>
                </a:solidFill>
              </a:rPr>
              <a:t>world's most </a:t>
            </a:r>
            <a:r>
              <a:rPr lang="en-US" sz="1900" dirty="0">
                <a:solidFill>
                  <a:srgbClr val="0070C0"/>
                </a:solidFill>
              </a:rPr>
              <a:t>costly natural disaster</a:t>
            </a:r>
            <a:r>
              <a:rPr lang="en-US" sz="1900" dirty="0" smtClean="0">
                <a:solidFill>
                  <a:srgbClr val="0070C0"/>
                </a:solidFill>
              </a:rPr>
              <a:t>.</a:t>
            </a:r>
          </a:p>
          <a:p>
            <a:pPr>
              <a:buClr>
                <a:srgbClr val="00B050"/>
              </a:buClr>
            </a:pPr>
            <a:r>
              <a:rPr lang="en-US" sz="1900" b="1" dirty="0">
                <a:solidFill>
                  <a:srgbClr val="FF0000"/>
                </a:solidFill>
              </a:rPr>
              <a:t>Activity</a:t>
            </a:r>
          </a:p>
          <a:p>
            <a:pPr marL="342900" indent="-342900">
              <a:buClr>
                <a:srgbClr val="00B050"/>
              </a:buClr>
              <a:buFont typeface="Wingdings 3" panose="05040102010807070707" pitchFamily="18" charset="2"/>
              <a:buChar char=""/>
            </a:pPr>
            <a:r>
              <a:rPr lang="en-US" sz="1900" dirty="0">
                <a:solidFill>
                  <a:srgbClr val="FF0000"/>
                </a:solidFill>
              </a:rPr>
              <a:t>Discuss as a class how supply theory can be used to explain the way natural disasters, </a:t>
            </a:r>
            <a:r>
              <a:rPr lang="en-US" sz="1900" dirty="0" smtClean="0">
                <a:solidFill>
                  <a:srgbClr val="FF0000"/>
                </a:solidFill>
              </a:rPr>
              <a:t>such as the tsunami in Japan, affect the output of manufactured goods such as Toyota cars</a:t>
            </a:r>
            <a:endParaRPr lang="en-US" sz="1900" dirty="0">
              <a:solidFill>
                <a:srgbClr val="FF0000"/>
              </a:solidFill>
            </a:endParaRPr>
          </a:p>
        </p:txBody>
      </p:sp>
      <p:pic>
        <p:nvPicPr>
          <p:cNvPr id="5122" name="Picture 2" descr="Image result for japan earthquake 20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092280" y="1086113"/>
            <a:ext cx="1712534" cy="108578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japan earthquake 201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81625" y="2263027"/>
            <a:ext cx="1719419" cy="12379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92280" y="3616346"/>
            <a:ext cx="1708764" cy="1025258"/>
          </a:xfrm>
          <a:prstGeom prst="rect">
            <a:avLst/>
          </a:prstGeom>
        </p:spPr>
      </p:pic>
      <p:pic>
        <p:nvPicPr>
          <p:cNvPr id="5132" name="Picture 12" descr="Image result for japan earthquake 2011 toyota sales"/>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92280" y="4756941"/>
            <a:ext cx="1708764" cy="1192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76191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200" dirty="0" smtClean="0"/>
              <a:t>2.2 – Demand and Supply – Shifts </a:t>
            </a:r>
            <a:r>
              <a:rPr lang="en-US" sz="3200" dirty="0"/>
              <a:t>in </a:t>
            </a:r>
            <a:r>
              <a:rPr lang="en-US" sz="3200" dirty="0" smtClean="0"/>
              <a:t>Supply</a:t>
            </a:r>
            <a:endParaRPr lang="en-GB" sz="3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29</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539554" cy="5940088"/>
          </a:xfrm>
          <a:prstGeom prst="rect">
            <a:avLst/>
          </a:prstGeom>
        </p:spPr>
        <p:txBody>
          <a:bodyPr wrap="square">
            <a:spAutoFit/>
          </a:bodyPr>
          <a:lstStyle/>
          <a:p>
            <a:pPr>
              <a:buClr>
                <a:srgbClr val="00B050"/>
              </a:buClr>
              <a:tabLst>
                <a:tab pos="8339138" algn="r"/>
              </a:tabLst>
            </a:pPr>
            <a:r>
              <a:rPr lang="en-US" sz="1830" b="1" dirty="0">
                <a:solidFill>
                  <a:srgbClr val="FF0000"/>
                </a:solidFill>
              </a:rPr>
              <a:t>Exam practice</a:t>
            </a:r>
          </a:p>
          <a:p>
            <a:pPr marL="395288" indent="-395288">
              <a:buClr>
                <a:srgbClr val="00B050"/>
              </a:buClr>
              <a:buFont typeface="+mj-lt"/>
              <a:buAutoNum type="arabicPeriod"/>
              <a:tabLst>
                <a:tab pos="8339138" algn="r"/>
              </a:tabLst>
            </a:pPr>
            <a:r>
              <a:rPr lang="en-US" sz="1830" dirty="0" smtClean="0">
                <a:solidFill>
                  <a:srgbClr val="FF0000"/>
                </a:solidFill>
              </a:rPr>
              <a:t>Using </a:t>
            </a:r>
            <a:r>
              <a:rPr lang="en-US" sz="1830" dirty="0">
                <a:solidFill>
                  <a:srgbClr val="FF0000"/>
                </a:solidFill>
              </a:rPr>
              <a:t>an appropriate supply diagram, explain the impact on the supply </a:t>
            </a:r>
            <a:r>
              <a:rPr lang="en-US" sz="1830" dirty="0" smtClean="0">
                <a:solidFill>
                  <a:srgbClr val="FF0000"/>
                </a:solidFill>
              </a:rPr>
              <a:t>of educational </a:t>
            </a:r>
            <a:r>
              <a:rPr lang="en-US" sz="1830" dirty="0">
                <a:solidFill>
                  <a:srgbClr val="FF0000"/>
                </a:solidFill>
              </a:rPr>
              <a:t>computer games in the following cases:</a:t>
            </a:r>
          </a:p>
          <a:p>
            <a:pPr marL="736600" indent="-333375">
              <a:buClr>
                <a:srgbClr val="00B050"/>
              </a:buClr>
              <a:buFont typeface="+mj-lt"/>
              <a:buAutoNum type="alphaLcParenR"/>
              <a:tabLst>
                <a:tab pos="8339138" algn="r"/>
              </a:tabLst>
            </a:pPr>
            <a:r>
              <a:rPr lang="en-US" sz="1830" dirty="0" smtClean="0">
                <a:solidFill>
                  <a:srgbClr val="FF0000"/>
                </a:solidFill>
              </a:rPr>
              <a:t>The </a:t>
            </a:r>
            <a:r>
              <a:rPr lang="en-US" sz="1830" dirty="0">
                <a:solidFill>
                  <a:srgbClr val="FF0000"/>
                </a:solidFill>
              </a:rPr>
              <a:t>government provides subsidies for the purchase of </a:t>
            </a:r>
            <a:r>
              <a:rPr lang="en-US" sz="1830" dirty="0" smtClean="0">
                <a:solidFill>
                  <a:srgbClr val="FF0000"/>
                </a:solidFill>
              </a:rPr>
              <a:t>educational computer </a:t>
            </a:r>
            <a:r>
              <a:rPr lang="en-US" sz="1830" dirty="0">
                <a:solidFill>
                  <a:srgbClr val="FF0000"/>
                </a:solidFill>
              </a:rPr>
              <a:t>games</a:t>
            </a:r>
            <a:r>
              <a:rPr lang="en-US" sz="1830" dirty="0" smtClean="0">
                <a:solidFill>
                  <a:srgbClr val="FF0000"/>
                </a:solidFill>
              </a:rPr>
              <a:t>.</a:t>
            </a:r>
            <a:r>
              <a:rPr lang="en-US" sz="1830" dirty="0">
                <a:solidFill>
                  <a:srgbClr val="FF0000"/>
                </a:solidFill>
              </a:rPr>
              <a:t> </a:t>
            </a:r>
            <a:r>
              <a:rPr lang="en-US" sz="1830" dirty="0" smtClean="0">
                <a:solidFill>
                  <a:srgbClr val="FF0000"/>
                </a:solidFill>
              </a:rPr>
              <a:t>	[</a:t>
            </a:r>
            <a:r>
              <a:rPr lang="en-US" sz="1830" dirty="0">
                <a:solidFill>
                  <a:srgbClr val="FF0000"/>
                </a:solidFill>
              </a:rPr>
              <a:t>4]</a:t>
            </a:r>
          </a:p>
          <a:p>
            <a:pPr marL="736600" indent="-333375">
              <a:buClr>
                <a:srgbClr val="00B050"/>
              </a:buClr>
              <a:buFont typeface="+mj-lt"/>
              <a:buAutoNum type="alphaLcParenR"/>
              <a:tabLst>
                <a:tab pos="8339138" algn="r"/>
              </a:tabLst>
            </a:pPr>
            <a:r>
              <a:rPr lang="en-US" sz="1830" dirty="0" smtClean="0">
                <a:solidFill>
                  <a:srgbClr val="FF0000"/>
                </a:solidFill>
              </a:rPr>
              <a:t>There </a:t>
            </a:r>
            <a:r>
              <a:rPr lang="en-US" sz="1830" dirty="0">
                <a:solidFill>
                  <a:srgbClr val="FF0000"/>
                </a:solidFill>
              </a:rPr>
              <a:t>is an increase in the rate of commission paid to creators and </a:t>
            </a:r>
            <a:r>
              <a:rPr lang="en-US" sz="1830" dirty="0" smtClean="0">
                <a:solidFill>
                  <a:srgbClr val="FF0000"/>
                </a:solidFill>
              </a:rPr>
              <a:t>the fee </a:t>
            </a:r>
            <a:r>
              <a:rPr lang="en-US" sz="1830" dirty="0">
                <a:solidFill>
                  <a:srgbClr val="FF0000"/>
                </a:solidFill>
              </a:rPr>
              <a:t>paid to distributors of educational computer games. </a:t>
            </a:r>
            <a:r>
              <a:rPr lang="en-US" sz="1830" dirty="0" smtClean="0">
                <a:solidFill>
                  <a:srgbClr val="FF0000"/>
                </a:solidFill>
              </a:rPr>
              <a:t>	[4]</a:t>
            </a:r>
            <a:endParaRPr lang="en-US" sz="1830" dirty="0">
              <a:solidFill>
                <a:srgbClr val="FF0000"/>
              </a:solidFill>
            </a:endParaRPr>
          </a:p>
          <a:p>
            <a:pPr marL="736600" indent="-333375">
              <a:buClr>
                <a:srgbClr val="00B050"/>
              </a:buClr>
              <a:buFont typeface="+mj-lt"/>
              <a:buAutoNum type="alphaLcParenR"/>
              <a:tabLst>
                <a:tab pos="8339138" algn="r"/>
              </a:tabLst>
            </a:pPr>
            <a:r>
              <a:rPr lang="en-US" sz="1830" dirty="0" smtClean="0">
                <a:solidFill>
                  <a:srgbClr val="FF0000"/>
                </a:solidFill>
              </a:rPr>
              <a:t>The </a:t>
            </a:r>
            <a:r>
              <a:rPr lang="en-US" sz="1830" dirty="0">
                <a:solidFill>
                  <a:srgbClr val="FF0000"/>
                </a:solidFill>
              </a:rPr>
              <a:t>government introduces a 15 per cent sales tax on all computer games. </a:t>
            </a:r>
            <a:r>
              <a:rPr lang="en-US" sz="1830" dirty="0" smtClean="0">
                <a:solidFill>
                  <a:srgbClr val="FF0000"/>
                </a:solidFill>
              </a:rPr>
              <a:t>	[4]</a:t>
            </a:r>
            <a:endParaRPr lang="en-US" sz="1830" dirty="0">
              <a:solidFill>
                <a:srgbClr val="FF0000"/>
              </a:solidFill>
            </a:endParaRPr>
          </a:p>
          <a:p>
            <a:pPr marL="736600" indent="-333375">
              <a:buClr>
                <a:srgbClr val="00B050"/>
              </a:buClr>
              <a:buFont typeface="+mj-lt"/>
              <a:buAutoNum type="alphaLcParenR"/>
              <a:tabLst>
                <a:tab pos="8339138" algn="r"/>
              </a:tabLst>
            </a:pPr>
            <a:r>
              <a:rPr lang="en-US" sz="1830" dirty="0" smtClean="0">
                <a:solidFill>
                  <a:srgbClr val="FF0000"/>
                </a:solidFill>
              </a:rPr>
              <a:t>There </a:t>
            </a:r>
            <a:r>
              <a:rPr lang="en-US" sz="1830" dirty="0">
                <a:solidFill>
                  <a:srgbClr val="FF0000"/>
                </a:solidFill>
              </a:rPr>
              <a:t>are technological advances in the production of </a:t>
            </a:r>
            <a:r>
              <a:rPr lang="en-US" sz="1830" dirty="0" smtClean="0">
                <a:solidFill>
                  <a:srgbClr val="FF0000"/>
                </a:solidFill>
              </a:rPr>
              <a:t>educational computer </a:t>
            </a:r>
            <a:r>
              <a:rPr lang="en-US" sz="1830" dirty="0">
                <a:solidFill>
                  <a:srgbClr val="FF0000"/>
                </a:solidFill>
              </a:rPr>
              <a:t>games. </a:t>
            </a:r>
            <a:r>
              <a:rPr lang="en-US" sz="1830" dirty="0" smtClean="0">
                <a:solidFill>
                  <a:srgbClr val="FF0000"/>
                </a:solidFill>
              </a:rPr>
              <a:t>	[</a:t>
            </a:r>
            <a:r>
              <a:rPr lang="en-US" sz="1830" dirty="0">
                <a:solidFill>
                  <a:srgbClr val="FF0000"/>
                </a:solidFill>
              </a:rPr>
              <a:t>4]</a:t>
            </a:r>
          </a:p>
          <a:p>
            <a:pPr marL="395288" indent="-395288">
              <a:buClr>
                <a:srgbClr val="00B050"/>
              </a:buClr>
              <a:buFont typeface="+mj-lt"/>
              <a:buAutoNum type="arabicPeriod" startAt="2"/>
              <a:tabLst>
                <a:tab pos="8339138" algn="r"/>
              </a:tabLst>
            </a:pPr>
            <a:r>
              <a:rPr lang="en-US" sz="1830" dirty="0" smtClean="0">
                <a:solidFill>
                  <a:srgbClr val="FF0000"/>
                </a:solidFill>
              </a:rPr>
              <a:t>Using </a:t>
            </a:r>
            <a:r>
              <a:rPr lang="en-US" sz="1830" dirty="0">
                <a:solidFill>
                  <a:srgbClr val="FF0000"/>
                </a:solidFill>
              </a:rPr>
              <a:t>an appropriate diagram, explain how the following changes affect </a:t>
            </a:r>
            <a:r>
              <a:rPr lang="en-US" sz="1830" dirty="0" smtClean="0">
                <a:solidFill>
                  <a:srgbClr val="FF0000"/>
                </a:solidFill>
              </a:rPr>
              <a:t>the supply </a:t>
            </a:r>
            <a:r>
              <a:rPr lang="en-US" sz="1830" dirty="0">
                <a:solidFill>
                  <a:srgbClr val="FF0000"/>
                </a:solidFill>
              </a:rPr>
              <a:t>or the quantity supplied in each scenario:</a:t>
            </a:r>
          </a:p>
          <a:p>
            <a:pPr marL="736600" indent="-395288">
              <a:buClr>
                <a:srgbClr val="00B050"/>
              </a:buClr>
              <a:buFont typeface="+mj-lt"/>
              <a:buAutoNum type="alphaLcParenR"/>
              <a:tabLst>
                <a:tab pos="8339138" algn="r"/>
              </a:tabLst>
            </a:pPr>
            <a:r>
              <a:rPr lang="en-US" sz="1830" dirty="0" smtClean="0">
                <a:solidFill>
                  <a:srgbClr val="FF0000"/>
                </a:solidFill>
              </a:rPr>
              <a:t>Beijing </a:t>
            </a:r>
            <a:r>
              <a:rPr lang="en-US" sz="1830" dirty="0">
                <a:solidFill>
                  <a:srgbClr val="FF0000"/>
                </a:solidFill>
              </a:rPr>
              <a:t>raises the minimum wage for factory workers by 20 per cent</a:t>
            </a:r>
            <a:r>
              <a:rPr lang="en-US" sz="1830" dirty="0" smtClean="0">
                <a:solidFill>
                  <a:srgbClr val="FF0000"/>
                </a:solidFill>
              </a:rPr>
              <a:t>.	[</a:t>
            </a:r>
            <a:r>
              <a:rPr lang="en-US" sz="1830" dirty="0">
                <a:solidFill>
                  <a:srgbClr val="FF0000"/>
                </a:solidFill>
              </a:rPr>
              <a:t>4]</a:t>
            </a:r>
          </a:p>
          <a:p>
            <a:pPr marL="736600" indent="-395288">
              <a:buClr>
                <a:srgbClr val="00B050"/>
              </a:buClr>
              <a:buFont typeface="+mj-lt"/>
              <a:buAutoNum type="alphaLcParenR"/>
              <a:tabLst>
                <a:tab pos="8339138" algn="r"/>
              </a:tabLst>
            </a:pPr>
            <a:r>
              <a:rPr lang="en-US" sz="1830" dirty="0" smtClean="0">
                <a:solidFill>
                  <a:srgbClr val="FF0000"/>
                </a:solidFill>
              </a:rPr>
              <a:t>Drought </a:t>
            </a:r>
            <a:r>
              <a:rPr lang="en-US" sz="1830" dirty="0">
                <a:solidFill>
                  <a:srgbClr val="FF0000"/>
                </a:solidFill>
              </a:rPr>
              <a:t>causes vegetable prices to soar in France. </a:t>
            </a:r>
            <a:r>
              <a:rPr lang="en-US" sz="1830" dirty="0" smtClean="0">
                <a:solidFill>
                  <a:srgbClr val="FF0000"/>
                </a:solidFill>
              </a:rPr>
              <a:t>	[</a:t>
            </a:r>
            <a:r>
              <a:rPr lang="en-US" sz="1830" dirty="0">
                <a:solidFill>
                  <a:srgbClr val="FF0000"/>
                </a:solidFill>
              </a:rPr>
              <a:t>4]</a:t>
            </a:r>
          </a:p>
          <a:p>
            <a:pPr marL="736600" indent="-395288">
              <a:buClr>
                <a:srgbClr val="00B050"/>
              </a:buClr>
              <a:buFont typeface="+mj-lt"/>
              <a:buAutoNum type="alphaLcParenR"/>
              <a:tabLst>
                <a:tab pos="8339138" algn="r"/>
              </a:tabLst>
            </a:pPr>
            <a:r>
              <a:rPr lang="en-US" sz="1830" dirty="0" smtClean="0">
                <a:solidFill>
                  <a:srgbClr val="FF0000"/>
                </a:solidFill>
              </a:rPr>
              <a:t>New </a:t>
            </a:r>
            <a:r>
              <a:rPr lang="en-US" sz="1830" dirty="0">
                <a:solidFill>
                  <a:srgbClr val="FF0000"/>
                </a:solidFill>
              </a:rPr>
              <a:t>technology boosts productivity at Tata Motors, India's </a:t>
            </a:r>
            <a:r>
              <a:rPr lang="en-US" sz="1830" dirty="0" smtClean="0">
                <a:solidFill>
                  <a:srgbClr val="FF0000"/>
                </a:solidFill>
              </a:rPr>
              <a:t>largest car-maker</a:t>
            </a:r>
            <a:r>
              <a:rPr lang="en-US" sz="1830" dirty="0">
                <a:solidFill>
                  <a:srgbClr val="FF0000"/>
                </a:solidFill>
              </a:rPr>
              <a:t>. </a:t>
            </a:r>
            <a:r>
              <a:rPr lang="en-US" sz="1830" dirty="0" smtClean="0">
                <a:solidFill>
                  <a:srgbClr val="FF0000"/>
                </a:solidFill>
              </a:rPr>
              <a:t>	[</a:t>
            </a:r>
            <a:r>
              <a:rPr lang="en-US" sz="1830" dirty="0">
                <a:solidFill>
                  <a:srgbClr val="FF0000"/>
                </a:solidFill>
              </a:rPr>
              <a:t>4]</a:t>
            </a:r>
          </a:p>
          <a:p>
            <a:pPr marL="736600" indent="-395288">
              <a:buClr>
                <a:srgbClr val="00B050"/>
              </a:buClr>
              <a:buFont typeface="+mj-lt"/>
              <a:buAutoNum type="alphaLcParenR"/>
              <a:tabLst>
                <a:tab pos="8339138" algn="r"/>
              </a:tabLst>
            </a:pPr>
            <a:r>
              <a:rPr lang="en-US" sz="1830" dirty="0" smtClean="0">
                <a:solidFill>
                  <a:srgbClr val="FF0000"/>
                </a:solidFill>
              </a:rPr>
              <a:t>The </a:t>
            </a:r>
            <a:r>
              <a:rPr lang="en-US" sz="1830" dirty="0">
                <a:solidFill>
                  <a:srgbClr val="FF0000"/>
                </a:solidFill>
              </a:rPr>
              <a:t>US government </a:t>
            </a:r>
            <a:r>
              <a:rPr lang="en-US" sz="1830" dirty="0" err="1">
                <a:solidFill>
                  <a:srgbClr val="FF0000"/>
                </a:solidFill>
              </a:rPr>
              <a:t>subsidises</a:t>
            </a:r>
            <a:r>
              <a:rPr lang="en-US" sz="1830" dirty="0">
                <a:solidFill>
                  <a:srgbClr val="FF0000"/>
                </a:solidFill>
              </a:rPr>
              <a:t> the output of hybrid cars. [4]</a:t>
            </a:r>
          </a:p>
          <a:p>
            <a:pPr marL="736600" indent="-395288">
              <a:buClr>
                <a:srgbClr val="00B050"/>
              </a:buClr>
              <a:buFont typeface="+mj-lt"/>
              <a:buAutoNum type="alphaLcParenR"/>
              <a:tabLst>
                <a:tab pos="8339138" algn="r"/>
              </a:tabLst>
            </a:pPr>
            <a:r>
              <a:rPr lang="en-US" sz="1830" dirty="0" smtClean="0">
                <a:solidFill>
                  <a:srgbClr val="FF0000"/>
                </a:solidFill>
              </a:rPr>
              <a:t>South </a:t>
            </a:r>
            <a:r>
              <a:rPr lang="en-US" sz="1830" dirty="0">
                <a:solidFill>
                  <a:srgbClr val="FF0000"/>
                </a:solidFill>
              </a:rPr>
              <a:t>Korea's Samsung launches new tablet computers to </a:t>
            </a:r>
            <a:r>
              <a:rPr lang="en-US" sz="1830" dirty="0" smtClean="0">
                <a:solidFill>
                  <a:srgbClr val="FF0000"/>
                </a:solidFill>
              </a:rPr>
              <a:t>rival Apple's </a:t>
            </a:r>
            <a:r>
              <a:rPr lang="en-US" sz="1830" dirty="0">
                <a:solidFill>
                  <a:srgbClr val="FF0000"/>
                </a:solidFill>
              </a:rPr>
              <a:t>iPad. </a:t>
            </a:r>
            <a:r>
              <a:rPr lang="en-US" sz="1830" dirty="0" smtClean="0">
                <a:solidFill>
                  <a:srgbClr val="FF0000"/>
                </a:solidFill>
              </a:rPr>
              <a:t>	[4]</a:t>
            </a:r>
            <a:endParaRPr lang="en-US" sz="1830" dirty="0">
              <a:solidFill>
                <a:srgbClr val="FF0000"/>
              </a:solidFill>
            </a:endParaRPr>
          </a:p>
        </p:txBody>
      </p:sp>
      <p:sp>
        <p:nvSpPr>
          <p:cNvPr id="3" name="TextBox 2">
            <a:hlinkClick r:id="rId3" action="ppaction://hlinkfile"/>
          </p:cNvPr>
          <p:cNvSpPr txBox="1"/>
          <p:nvPr/>
        </p:nvSpPr>
        <p:spPr>
          <a:xfrm>
            <a:off x="8432466" y="1172615"/>
            <a:ext cx="497252" cy="707886"/>
          </a:xfrm>
          <a:prstGeom prst="rect">
            <a:avLst/>
          </a:prstGeom>
          <a:noFill/>
        </p:spPr>
        <p:txBody>
          <a:bodyPr wrap="non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867852158"/>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5072794"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t>The </a:t>
            </a:r>
            <a:r>
              <a:rPr lang="en-US" sz="2000" dirty="0"/>
              <a:t>equilibrium price (also known as the </a:t>
            </a:r>
            <a:r>
              <a:rPr lang="en-US" sz="2000" b="1" dirty="0"/>
              <a:t>market-clearing price</a:t>
            </a:r>
            <a:r>
              <a:rPr lang="en-US" sz="2000" dirty="0"/>
              <a:t>) is </a:t>
            </a:r>
            <a:r>
              <a:rPr lang="en-US" sz="2000" dirty="0" smtClean="0"/>
              <a:t>determined where </a:t>
            </a:r>
            <a:r>
              <a:rPr lang="en-US" sz="2000" dirty="0"/>
              <a:t>the demand for a product is equal to the supply of the product. This </a:t>
            </a:r>
            <a:r>
              <a:rPr lang="en-US" sz="2000" dirty="0" smtClean="0"/>
              <a:t>means that </a:t>
            </a:r>
            <a:r>
              <a:rPr lang="en-US" sz="2000" dirty="0"/>
              <a:t>there is neither excess quantity demanded nor excess quantity supplied at </a:t>
            </a:r>
            <a:r>
              <a:rPr lang="en-US" sz="2000" dirty="0" smtClean="0"/>
              <a:t>the equilibrium </a:t>
            </a:r>
            <a:r>
              <a:rPr lang="en-US" sz="2000" dirty="0"/>
              <a:t>price (see Figure 3.9</a:t>
            </a:r>
            <a:r>
              <a:rPr lang="en-US" sz="2000" dirty="0" smtClean="0"/>
              <a:t>).</a:t>
            </a:r>
          </a:p>
          <a:p>
            <a:pPr marL="342900" indent="-342900">
              <a:buClr>
                <a:srgbClr val="00B050"/>
              </a:buClr>
              <a:buFont typeface="Wingdings 3" panose="05040102010807070707" pitchFamily="18" charset="2"/>
              <a:buChar char=""/>
            </a:pPr>
            <a:r>
              <a:rPr lang="en-US" sz="2000" dirty="0" smtClean="0"/>
              <a:t>Changes </a:t>
            </a:r>
            <a:r>
              <a:rPr lang="en-US" sz="2000" dirty="0"/>
              <a:t>in a non-price factor that affects demand or supply will tend to cause </a:t>
            </a:r>
            <a:r>
              <a:rPr lang="en-US" sz="2000" dirty="0" smtClean="0"/>
              <a:t>a change </a:t>
            </a:r>
            <a:r>
              <a:rPr lang="en-US" sz="2000" dirty="0"/>
              <a:t>in the equilibrium price and therefore quantity traded. For example, in </a:t>
            </a:r>
            <a:r>
              <a:rPr lang="en-US" sz="2000" dirty="0" smtClean="0"/>
              <a:t>Figure 3.10</a:t>
            </a:r>
            <a:r>
              <a:rPr lang="en-US" sz="2000" dirty="0"/>
              <a:t>, a </a:t>
            </a:r>
            <a:r>
              <a:rPr lang="en-US" sz="2000" dirty="0" smtClean="0"/>
              <a:t>government </a:t>
            </a:r>
            <a:r>
              <a:rPr lang="en-US" sz="2000" dirty="0"/>
              <a:t>sales </a:t>
            </a:r>
            <a:r>
              <a:rPr lang="en-US" sz="2000" dirty="0" smtClean="0"/>
              <a:t>tax </a:t>
            </a:r>
            <a:r>
              <a:rPr lang="en-US" sz="2000" dirty="0"/>
              <a:t>imposed on tobacco will shift the supply </a:t>
            </a:r>
            <a:r>
              <a:rPr lang="en-US" sz="2000" dirty="0" smtClean="0"/>
              <a:t>curve for cigarettes </a:t>
            </a:r>
            <a:r>
              <a:rPr lang="en-US" sz="2000" dirty="0"/>
              <a:t>to the left. This raises the market-clearing price from </a:t>
            </a:r>
            <a:r>
              <a:rPr lang="en-US" sz="2000" i="1" dirty="0" smtClean="0"/>
              <a:t>P</a:t>
            </a:r>
            <a:r>
              <a:rPr lang="en-US" sz="2000" i="1" baseline="-25000" dirty="0" smtClean="0"/>
              <a:t>1</a:t>
            </a:r>
            <a:r>
              <a:rPr lang="en-US" sz="2000" dirty="0" smtClean="0"/>
              <a:t> </a:t>
            </a:r>
            <a:r>
              <a:rPr lang="en-US" sz="2000" dirty="0"/>
              <a:t>to </a:t>
            </a:r>
            <a:r>
              <a:rPr lang="en-US" sz="2000" i="1" dirty="0" smtClean="0"/>
              <a:t>P</a:t>
            </a:r>
            <a:r>
              <a:rPr lang="en-US" sz="2000" i="1" baseline="-25000" dirty="0" smtClean="0"/>
              <a:t>2</a:t>
            </a:r>
            <a:r>
              <a:rPr lang="en-US" sz="2000" dirty="0" smtClean="0"/>
              <a:t> </a:t>
            </a:r>
            <a:r>
              <a:rPr lang="en-US" sz="2000" dirty="0"/>
              <a:t>and </a:t>
            </a:r>
            <a:r>
              <a:rPr lang="en-US" sz="2000" dirty="0" smtClean="0"/>
              <a:t>reduces the </a:t>
            </a:r>
            <a:r>
              <a:rPr lang="en-US" sz="2000" dirty="0"/>
              <a:t>equilibrium quantity traded from </a:t>
            </a:r>
            <a:r>
              <a:rPr lang="en-US" sz="2000" i="1" dirty="0" smtClean="0"/>
              <a:t>Q</a:t>
            </a:r>
            <a:r>
              <a:rPr lang="en-US" sz="2000" i="1" baseline="-25000" dirty="0" smtClean="0"/>
              <a:t>1</a:t>
            </a:r>
            <a:r>
              <a:rPr lang="en-US" sz="2000" dirty="0" smtClean="0"/>
              <a:t> </a:t>
            </a:r>
            <a:r>
              <a:rPr lang="en-US" sz="2000" dirty="0"/>
              <a:t>to </a:t>
            </a:r>
            <a:r>
              <a:rPr lang="en-US" sz="2000" i="1" dirty="0" smtClean="0"/>
              <a:t>Q</a:t>
            </a:r>
            <a:r>
              <a:rPr lang="en-US" sz="2000" i="1" baseline="-25000" dirty="0" smtClean="0"/>
              <a:t>2</a:t>
            </a:r>
            <a:r>
              <a:rPr lang="en-US" sz="2000" dirty="0" smtClean="0"/>
              <a:t>.</a:t>
            </a:r>
            <a:endParaRPr lang="en-US" sz="2000" dirty="0"/>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53712" y="1124744"/>
            <a:ext cx="3441713" cy="2198872"/>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364088" y="3585539"/>
            <a:ext cx="3359330" cy="3011813"/>
          </a:xfrm>
          <a:prstGeom prst="rect">
            <a:avLst/>
          </a:prstGeom>
        </p:spPr>
      </p:pic>
    </p:spTree>
    <p:extLst>
      <p:ext uri="{BB962C8B-B14F-4D97-AF65-F5344CB8AC3E}">
        <p14:creationId xmlns:p14="http://schemas.microsoft.com/office/powerpoint/2010/main" val="353793566"/>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5443210" cy="304698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400" dirty="0"/>
              <a:t>In contrast, </a:t>
            </a:r>
            <a:r>
              <a:rPr lang="en-US" sz="2400" dirty="0" err="1"/>
              <a:t>favourable</a:t>
            </a:r>
            <a:r>
              <a:rPr lang="en-US" sz="2400" dirty="0"/>
              <a:t> weather conditions will shift the supply of </a:t>
            </a:r>
            <a:r>
              <a:rPr lang="en-US" sz="2400" dirty="0" smtClean="0"/>
              <a:t>agricultural output </a:t>
            </a:r>
            <a:r>
              <a:rPr lang="en-US" sz="2400" dirty="0"/>
              <a:t>outwards to the right (see Figure 3.11 ). The increase in supply reduces </a:t>
            </a:r>
            <a:r>
              <a:rPr lang="en-US" sz="2400" dirty="0" smtClean="0"/>
              <a:t>the equilibrium </a:t>
            </a:r>
            <a:r>
              <a:rPr lang="en-US" sz="2400" dirty="0"/>
              <a:t>price of agricultural output from </a:t>
            </a:r>
            <a:r>
              <a:rPr lang="en-US" sz="2400" i="1" dirty="0"/>
              <a:t>P</a:t>
            </a:r>
            <a:r>
              <a:rPr lang="en-US" sz="2400" i="1" baseline="-25000" dirty="0"/>
              <a:t>1</a:t>
            </a:r>
            <a:r>
              <a:rPr lang="en-US" sz="2400" dirty="0"/>
              <a:t> to </a:t>
            </a:r>
            <a:r>
              <a:rPr lang="en-US" sz="2400" i="1" dirty="0"/>
              <a:t>P</a:t>
            </a:r>
            <a:r>
              <a:rPr lang="en-US" sz="2400" i="1" baseline="-25000" dirty="0"/>
              <a:t>2</a:t>
            </a:r>
            <a:r>
              <a:rPr lang="en-US" sz="2400" dirty="0" smtClean="0"/>
              <a:t> </a:t>
            </a:r>
            <a:r>
              <a:rPr lang="en-US" sz="2400" dirty="0"/>
              <a:t>but increases the </a:t>
            </a:r>
            <a:r>
              <a:rPr lang="en-US" sz="2400" dirty="0" smtClean="0"/>
              <a:t>quantity traded </a:t>
            </a:r>
            <a:r>
              <a:rPr lang="en-US" sz="2400" dirty="0"/>
              <a:t>from </a:t>
            </a:r>
            <a:r>
              <a:rPr lang="en-US" sz="2400" i="1" dirty="0" smtClean="0"/>
              <a:t>Q</a:t>
            </a:r>
            <a:r>
              <a:rPr lang="en-US" sz="2400" i="1" baseline="-25000" dirty="0" smtClean="0"/>
              <a:t>1</a:t>
            </a:r>
            <a:r>
              <a:rPr lang="en-US" sz="2400" dirty="0" smtClean="0"/>
              <a:t> </a:t>
            </a:r>
            <a:r>
              <a:rPr lang="en-US" sz="2400" dirty="0"/>
              <a:t>to </a:t>
            </a:r>
            <a:r>
              <a:rPr lang="en-US" sz="2400" i="1" dirty="0" smtClean="0"/>
              <a:t>Q</a:t>
            </a:r>
            <a:r>
              <a:rPr lang="en-US" sz="2400" i="1" baseline="-25000" dirty="0" smtClean="0"/>
              <a:t>2</a:t>
            </a:r>
            <a:r>
              <a:rPr lang="en-US" sz="2400" dirty="0" smtClean="0"/>
              <a:t> </a:t>
            </a:r>
            <a:endParaRPr lang="en-US" sz="2400" dirty="0"/>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436096" y="1124744"/>
            <a:ext cx="3384376" cy="2783922"/>
          </a:xfrm>
          <a:prstGeom prst="rect">
            <a:avLst/>
          </a:prstGeom>
        </p:spPr>
      </p:pic>
      <p:sp>
        <p:nvSpPr>
          <p:cNvPr id="4" name="Rectangle 3"/>
          <p:cNvSpPr/>
          <p:nvPr/>
        </p:nvSpPr>
        <p:spPr>
          <a:xfrm>
            <a:off x="280918" y="4221088"/>
            <a:ext cx="8539554" cy="2308324"/>
          </a:xfrm>
          <a:prstGeom prst="rect">
            <a:avLst/>
          </a:prstGeom>
        </p:spPr>
        <p:txBody>
          <a:bodyPr wrap="square">
            <a:spAutoFit/>
          </a:bodyPr>
          <a:lstStyle/>
          <a:p>
            <a:r>
              <a:rPr lang="en-GB" sz="2400" b="1" dirty="0" smtClean="0">
                <a:solidFill>
                  <a:srgbClr val="FF0000"/>
                </a:solidFill>
              </a:rPr>
              <a:t>Activity</a:t>
            </a:r>
          </a:p>
          <a:p>
            <a:pPr marL="396875" indent="-396875">
              <a:buFont typeface="Wingdings 3" panose="05040102010807070707" pitchFamily="18" charset="2"/>
              <a:buChar char=""/>
            </a:pPr>
            <a:r>
              <a:rPr lang="en-GB" sz="2400" dirty="0" smtClean="0">
                <a:solidFill>
                  <a:srgbClr val="FF0000"/>
                </a:solidFill>
              </a:rPr>
              <a:t>Investigate house prices in a city of your choice.</a:t>
            </a:r>
          </a:p>
          <a:p>
            <a:pPr marL="862013" indent="-457200">
              <a:buFont typeface="+mj-lt"/>
              <a:buAutoNum type="arabicPeriod"/>
            </a:pPr>
            <a:r>
              <a:rPr lang="en-US" sz="2400" dirty="0" smtClean="0">
                <a:solidFill>
                  <a:srgbClr val="FF0000"/>
                </a:solidFill>
              </a:rPr>
              <a:t>Do you think that the phrase 'what goes up must come down' applies to house prices?</a:t>
            </a:r>
          </a:p>
          <a:p>
            <a:pPr marL="862013" indent="-457200">
              <a:buFont typeface="+mj-lt"/>
              <a:buAutoNum type="arabicPeriod"/>
            </a:pPr>
            <a:r>
              <a:rPr lang="en-GB" sz="2400" dirty="0" smtClean="0">
                <a:solidFill>
                  <a:srgbClr val="FF0000"/>
                </a:solidFill>
              </a:rPr>
              <a:t>Use demand and supply diagrams to justify your answer</a:t>
            </a:r>
            <a:endParaRPr lang="en-GB" sz="2400" dirty="0">
              <a:solidFill>
                <a:srgbClr val="FF0000"/>
              </a:solidFill>
            </a:endParaRPr>
          </a:p>
        </p:txBody>
      </p:sp>
    </p:spTree>
    <p:extLst>
      <p:ext uri="{BB962C8B-B14F-4D97-AF65-F5344CB8AC3E}">
        <p14:creationId xmlns:p14="http://schemas.microsoft.com/office/powerpoint/2010/main" val="262216388"/>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4651122" cy="584775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50" dirty="0"/>
              <a:t>If price is set too high (above </a:t>
            </a:r>
            <a:r>
              <a:rPr lang="en-US" sz="2150" dirty="0" smtClean="0"/>
              <a:t>the market-clearing </a:t>
            </a:r>
            <a:r>
              <a:rPr lang="en-US" sz="2150" dirty="0"/>
              <a:t>price), then supply will </a:t>
            </a:r>
            <a:r>
              <a:rPr lang="en-US" sz="2150" dirty="0" smtClean="0"/>
              <a:t>exceed demand</a:t>
            </a:r>
            <a:r>
              <a:rPr lang="en-US" sz="2150" dirty="0"/>
              <a:t>, as shown in Figure 3. 12. This results in surplus production known as </a:t>
            </a:r>
            <a:r>
              <a:rPr lang="en-US" sz="2150" dirty="0" smtClean="0"/>
              <a:t>excess supply</a:t>
            </a:r>
            <a:r>
              <a:rPr lang="en-US" sz="2150" dirty="0"/>
              <a:t>. In order for firms to get rid of their </a:t>
            </a:r>
            <a:r>
              <a:rPr lang="en-US" sz="2150" b="1" dirty="0"/>
              <a:t>excess supply </a:t>
            </a:r>
            <a:r>
              <a:rPr lang="en-US" sz="2150" dirty="0"/>
              <a:t>(shown by the </a:t>
            </a:r>
            <a:r>
              <a:rPr lang="en-US" sz="2150" dirty="0" smtClean="0"/>
              <a:t>distance between Q</a:t>
            </a:r>
            <a:r>
              <a:rPr lang="en-US" sz="2150" baseline="-25000" dirty="0" smtClean="0"/>
              <a:t>1</a:t>
            </a:r>
            <a:r>
              <a:rPr lang="en-US" sz="2150" dirty="0" smtClean="0"/>
              <a:t> </a:t>
            </a:r>
            <a:r>
              <a:rPr lang="en-US" sz="2150" dirty="0"/>
              <a:t>and </a:t>
            </a:r>
            <a:r>
              <a:rPr lang="en-US" sz="2150" dirty="0" err="1" smtClean="0"/>
              <a:t>Q</a:t>
            </a:r>
            <a:r>
              <a:rPr lang="en-US" sz="2150" baseline="-25000" dirty="0" err="1" smtClean="0"/>
              <a:t>d</a:t>
            </a:r>
            <a:r>
              <a:rPr lang="en-US" sz="2150" dirty="0" smtClean="0"/>
              <a:t>, </a:t>
            </a:r>
            <a:r>
              <a:rPr lang="en-US" sz="2150" dirty="0"/>
              <a:t>they will need to reduce price (from P</a:t>
            </a:r>
            <a:r>
              <a:rPr lang="en-US" sz="2150" baseline="-25000" dirty="0"/>
              <a:t>1</a:t>
            </a:r>
            <a:r>
              <a:rPr lang="en-US" sz="2150" dirty="0"/>
              <a:t> to </a:t>
            </a:r>
            <a:r>
              <a:rPr lang="en-US" sz="2150" dirty="0" err="1" smtClean="0"/>
              <a:t>P</a:t>
            </a:r>
            <a:r>
              <a:rPr lang="en-US" sz="2150" baseline="-25000" dirty="0" err="1" smtClean="0"/>
              <a:t>e</a:t>
            </a:r>
            <a:r>
              <a:rPr lang="en-US" sz="2150" dirty="0" smtClean="0"/>
              <a:t>). </a:t>
            </a:r>
          </a:p>
          <a:p>
            <a:pPr marL="342900" indent="-342900">
              <a:buClr>
                <a:srgbClr val="00B050"/>
              </a:buClr>
              <a:buFont typeface="Wingdings 3" panose="05040102010807070707" pitchFamily="18" charset="2"/>
              <a:buChar char=""/>
            </a:pPr>
            <a:r>
              <a:rPr lang="en-US" sz="2150" dirty="0" smtClean="0"/>
              <a:t>This </a:t>
            </a:r>
            <a:r>
              <a:rPr lang="en-US" sz="2150" dirty="0"/>
              <a:t>is a </a:t>
            </a:r>
            <a:r>
              <a:rPr lang="en-US" sz="2150" dirty="0" smtClean="0"/>
              <a:t>key reason </a:t>
            </a:r>
            <a:r>
              <a:rPr lang="en-US" sz="2150" dirty="0"/>
              <a:t>why </a:t>
            </a:r>
            <a:r>
              <a:rPr lang="en-US" sz="2150" dirty="0" smtClean="0"/>
              <a:t>leftover </a:t>
            </a:r>
            <a:r>
              <a:rPr lang="en-US" sz="2150" dirty="0"/>
              <a:t>stocks of Christmas cards are reduced in price after 25 </a:t>
            </a:r>
            <a:r>
              <a:rPr lang="en-US" sz="2150" dirty="0" smtClean="0"/>
              <a:t>December and </a:t>
            </a:r>
            <a:r>
              <a:rPr lang="en-US" sz="2150" dirty="0"/>
              <a:t>why unsold summer clothes go on sale during the autumn.</a:t>
            </a:r>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76056" y="1124744"/>
            <a:ext cx="3744416" cy="3425742"/>
          </a:xfrm>
          <a:prstGeom prst="rect">
            <a:avLst/>
          </a:prstGeom>
        </p:spPr>
      </p:pic>
      <p:sp>
        <p:nvSpPr>
          <p:cNvPr id="4" name="TextBox 3"/>
          <p:cNvSpPr txBox="1"/>
          <p:nvPr/>
        </p:nvSpPr>
        <p:spPr>
          <a:xfrm>
            <a:off x="5057904" y="4725144"/>
            <a:ext cx="3762568" cy="1938992"/>
          </a:xfrm>
          <a:prstGeom prst="rect">
            <a:avLst/>
          </a:prstGeom>
          <a:noFill/>
        </p:spPr>
        <p:txBody>
          <a:bodyPr wrap="square" rtlCol="0">
            <a:spAutoFit/>
          </a:bodyPr>
          <a:lstStyle/>
          <a:p>
            <a:r>
              <a:rPr lang="en-GB" sz="2000" b="1" dirty="0" smtClean="0"/>
              <a:t>Figure 3.12 – Excess supply (surplus)</a:t>
            </a:r>
          </a:p>
          <a:p>
            <a:r>
              <a:rPr lang="en-GB" sz="2000" dirty="0" smtClean="0"/>
              <a:t>Surplus </a:t>
            </a:r>
            <a:r>
              <a:rPr lang="en-GB" sz="2000" dirty="0"/>
              <a:t>is created when the supply exceeds demand because the price is higher than the market equilibrium.</a:t>
            </a:r>
          </a:p>
        </p:txBody>
      </p:sp>
    </p:spTree>
    <p:extLst>
      <p:ext uri="{BB962C8B-B14F-4D97-AF65-F5344CB8AC3E}">
        <p14:creationId xmlns:p14="http://schemas.microsoft.com/office/powerpoint/2010/main" val="1530954225"/>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4651122"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a:t>By contrast, if the selling price of a product is set too low (i.e. below the </a:t>
            </a:r>
            <a:r>
              <a:rPr lang="en-US" sz="2000" dirty="0" smtClean="0"/>
              <a:t>equilibrium price</a:t>
            </a:r>
            <a:r>
              <a:rPr lang="en-US" sz="2000" dirty="0"/>
              <a:t>), the demand will exceed the supply. This creates a shortage in the </a:t>
            </a:r>
            <a:r>
              <a:rPr lang="en-US" sz="2000" dirty="0" smtClean="0"/>
              <a:t>market, caused </a:t>
            </a:r>
            <a:r>
              <a:rPr lang="en-US" sz="2000" dirty="0"/>
              <a:t>by the </a:t>
            </a:r>
            <a:r>
              <a:rPr lang="en-US" sz="2000" dirty="0" smtClean="0"/>
              <a:t>excess </a:t>
            </a:r>
            <a:r>
              <a:rPr lang="en-US" sz="2000" dirty="0"/>
              <a:t>demand (see Figure 3.13). At a price of P</a:t>
            </a:r>
            <a:r>
              <a:rPr lang="en-US" sz="2000" baseline="-25000" dirty="0"/>
              <a:t>1</a:t>
            </a:r>
            <a:r>
              <a:rPr lang="en-US" sz="2000" dirty="0"/>
              <a:t>, the demand is </a:t>
            </a:r>
            <a:r>
              <a:rPr lang="en-US" sz="2000" dirty="0" err="1" smtClean="0"/>
              <a:t>Q</a:t>
            </a:r>
            <a:r>
              <a:rPr lang="en-US" sz="2000" baseline="-25000" dirty="0" err="1" smtClean="0"/>
              <a:t>d</a:t>
            </a:r>
            <a:r>
              <a:rPr lang="en-US" sz="2000" baseline="-25000" dirty="0" smtClean="0"/>
              <a:t> </a:t>
            </a:r>
            <a:r>
              <a:rPr lang="en-US" sz="2000" dirty="0" smtClean="0"/>
              <a:t>while </a:t>
            </a:r>
            <a:r>
              <a:rPr lang="en-US" sz="2000" dirty="0"/>
              <a:t>supply is only </a:t>
            </a:r>
            <a:r>
              <a:rPr lang="en-US" sz="2000" dirty="0" smtClean="0"/>
              <a:t>Q</a:t>
            </a:r>
            <a:r>
              <a:rPr lang="en-US" sz="2000" baseline="-25000" dirty="0" smtClean="0"/>
              <a:t>s</a:t>
            </a:r>
            <a:r>
              <a:rPr lang="en-US" sz="2000" dirty="0" smtClean="0"/>
              <a:t>, </a:t>
            </a:r>
            <a:r>
              <a:rPr lang="en-US" sz="2000" dirty="0"/>
              <a:t>so demand exceeds supply. The excess demand causes </a:t>
            </a:r>
            <a:r>
              <a:rPr lang="en-US" sz="2000" dirty="0" smtClean="0"/>
              <a:t>prices to </a:t>
            </a:r>
            <a:r>
              <a:rPr lang="en-US" sz="2000" dirty="0"/>
              <a:t>rise back to the equilibrium price of </a:t>
            </a:r>
            <a:r>
              <a:rPr lang="en-US" sz="2000" dirty="0" err="1" smtClean="0"/>
              <a:t>P</a:t>
            </a:r>
            <a:r>
              <a:rPr lang="en-US" sz="2000" baseline="-25000" dirty="0" err="1" smtClean="0"/>
              <a:t>e</a:t>
            </a:r>
            <a:r>
              <a:rPr lang="en-US" sz="2000" dirty="0" smtClean="0"/>
              <a:t>.</a:t>
            </a:r>
            <a:endParaRPr lang="en-US" sz="2000" dirty="0"/>
          </a:p>
          <a:p>
            <a:pPr marL="342900" indent="-342900">
              <a:buClr>
                <a:srgbClr val="00B050"/>
              </a:buClr>
              <a:buFont typeface="Wingdings 3" panose="05040102010807070707" pitchFamily="18" charset="2"/>
              <a:buChar char=""/>
            </a:pPr>
            <a:r>
              <a:rPr lang="en-US" sz="2000" dirty="0"/>
              <a:t>When Apple launched its iPhone 5 in Hong Kong in late 2012, </a:t>
            </a:r>
            <a:r>
              <a:rPr lang="en-US" sz="2000" dirty="0" smtClean="0"/>
              <a:t>demand outstripped </a:t>
            </a:r>
            <a:r>
              <a:rPr lang="en-US" sz="2000" dirty="0"/>
              <a:t>supply so much that the price of the smartphone increased </a:t>
            </a:r>
            <a:r>
              <a:rPr lang="en-US" sz="2000" dirty="0" smtClean="0"/>
              <a:t>from HK$5588 </a:t>
            </a:r>
            <a:r>
              <a:rPr lang="en-US" sz="2000" dirty="0"/>
              <a:t>to almost HK$8000 - an increase </a:t>
            </a:r>
            <a:r>
              <a:rPr lang="en-US" sz="2000" dirty="0" smtClean="0"/>
              <a:t>of 43%</a:t>
            </a:r>
            <a:endParaRPr lang="en-US" sz="2000" dirty="0"/>
          </a:p>
        </p:txBody>
      </p:sp>
      <p:sp>
        <p:nvSpPr>
          <p:cNvPr id="4" name="TextBox 3"/>
          <p:cNvSpPr txBox="1"/>
          <p:nvPr/>
        </p:nvSpPr>
        <p:spPr>
          <a:xfrm>
            <a:off x="5057904" y="4725144"/>
            <a:ext cx="3762568" cy="1938992"/>
          </a:xfrm>
          <a:prstGeom prst="rect">
            <a:avLst/>
          </a:prstGeom>
          <a:noFill/>
        </p:spPr>
        <p:txBody>
          <a:bodyPr wrap="square" rtlCol="0">
            <a:spAutoFit/>
          </a:bodyPr>
          <a:lstStyle/>
          <a:p>
            <a:r>
              <a:rPr lang="en-GB" sz="2000" b="1" dirty="0" smtClean="0"/>
              <a:t>Figure 3.13 – Excess demand (shortage)</a:t>
            </a:r>
          </a:p>
          <a:p>
            <a:r>
              <a:rPr lang="en-GB" sz="2000" dirty="0" smtClean="0"/>
              <a:t>A shortage occurs when demand exceeds supply because the price is lower than the market equilibrium.</a:t>
            </a:r>
            <a:endParaRPr lang="en-GB" sz="2000" dirty="0"/>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076056" y="1086112"/>
            <a:ext cx="3672408" cy="3168353"/>
          </a:xfrm>
          <a:prstGeom prst="rect">
            <a:avLst/>
          </a:prstGeom>
        </p:spPr>
      </p:pic>
    </p:spTree>
    <p:extLst>
      <p:ext uri="{BB962C8B-B14F-4D97-AF65-F5344CB8AC3E}">
        <p14:creationId xmlns:p14="http://schemas.microsoft.com/office/powerpoint/2010/main" val="4246801213"/>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32</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7" y="1086112"/>
            <a:ext cx="8500773" cy="5456878"/>
          </a:xfrm>
          <a:prstGeom prst="rect">
            <a:avLst/>
          </a:prstGeom>
        </p:spPr>
        <p:txBody>
          <a:bodyPr wrap="square">
            <a:spAutoFit/>
          </a:bodyPr>
          <a:lstStyle/>
          <a:p>
            <a:pPr>
              <a:buClr>
                <a:srgbClr val="00B050"/>
              </a:buClr>
              <a:tabLst>
                <a:tab pos="8281988" algn="r"/>
              </a:tabLst>
            </a:pPr>
            <a:r>
              <a:rPr lang="en-US" sz="1660" b="1" dirty="0">
                <a:solidFill>
                  <a:srgbClr val="FF0000"/>
                </a:solidFill>
              </a:rPr>
              <a:t>Exam practice</a:t>
            </a:r>
          </a:p>
          <a:p>
            <a:pPr marL="457200" indent="-457200">
              <a:buClr>
                <a:srgbClr val="00B050"/>
              </a:buClr>
              <a:buFont typeface="+mj-lt"/>
              <a:buAutoNum type="arabicPeriod"/>
              <a:tabLst>
                <a:tab pos="8281988" algn="r"/>
              </a:tabLst>
            </a:pPr>
            <a:r>
              <a:rPr lang="en-US" sz="1660" dirty="0" smtClean="0">
                <a:solidFill>
                  <a:srgbClr val="FF0000"/>
                </a:solidFill>
              </a:rPr>
              <a:t>Using </a:t>
            </a:r>
            <a:r>
              <a:rPr lang="en-US" sz="1660" dirty="0">
                <a:solidFill>
                  <a:srgbClr val="FF0000"/>
                </a:solidFill>
              </a:rPr>
              <a:t>an appropriate demand and supply diagram, explain the impact on </a:t>
            </a:r>
            <a:r>
              <a:rPr lang="en-US" sz="1660" dirty="0" smtClean="0">
                <a:solidFill>
                  <a:srgbClr val="FF0000"/>
                </a:solidFill>
              </a:rPr>
              <a:t>the market </a:t>
            </a:r>
            <a:r>
              <a:rPr lang="en-US" sz="1660" dirty="0">
                <a:solidFill>
                  <a:srgbClr val="FF0000"/>
                </a:solidFill>
              </a:rPr>
              <a:t>price and quantity traded in each of the following cases:</a:t>
            </a:r>
          </a:p>
          <a:p>
            <a:pPr marL="741363" indent="-336550">
              <a:buClr>
                <a:srgbClr val="00B050"/>
              </a:buClr>
              <a:buFont typeface="+mj-lt"/>
              <a:buAutoNum type="alphaLcParenR"/>
              <a:tabLst>
                <a:tab pos="8281988" algn="r"/>
              </a:tabLst>
            </a:pPr>
            <a:r>
              <a:rPr lang="en-US" sz="1660" dirty="0" smtClean="0">
                <a:solidFill>
                  <a:srgbClr val="FF0000"/>
                </a:solidFill>
              </a:rPr>
              <a:t>The </a:t>
            </a:r>
            <a:r>
              <a:rPr lang="en-US" sz="1660" dirty="0">
                <a:solidFill>
                  <a:srgbClr val="FF0000"/>
                </a:solidFill>
              </a:rPr>
              <a:t>market for air travel following the imposition of higher fuel taxes. </a:t>
            </a:r>
            <a:r>
              <a:rPr lang="en-US" sz="1660" dirty="0" smtClean="0">
                <a:solidFill>
                  <a:srgbClr val="FF0000"/>
                </a:solidFill>
              </a:rPr>
              <a:t>	[</a:t>
            </a:r>
            <a:r>
              <a:rPr lang="en-US" sz="1660" dirty="0">
                <a:solidFill>
                  <a:srgbClr val="FF0000"/>
                </a:solidFill>
              </a:rPr>
              <a:t>5]</a:t>
            </a:r>
          </a:p>
          <a:p>
            <a:pPr marL="741363" indent="-336550">
              <a:buClr>
                <a:srgbClr val="00B050"/>
              </a:buClr>
              <a:buFont typeface="+mj-lt"/>
              <a:buAutoNum type="alphaLcParenR"/>
              <a:tabLst>
                <a:tab pos="8281988" algn="r"/>
              </a:tabLst>
            </a:pPr>
            <a:r>
              <a:rPr lang="en-US" sz="1660" dirty="0" smtClean="0">
                <a:solidFill>
                  <a:srgbClr val="FF0000"/>
                </a:solidFill>
              </a:rPr>
              <a:t>The </a:t>
            </a:r>
            <a:r>
              <a:rPr lang="en-US" sz="1660" dirty="0">
                <a:solidFill>
                  <a:srgbClr val="FF0000"/>
                </a:solidFill>
              </a:rPr>
              <a:t>market for Pepsi Cola following a fall in the price of Coca-Cola. </a:t>
            </a:r>
            <a:r>
              <a:rPr lang="en-US" sz="1660" dirty="0" smtClean="0">
                <a:solidFill>
                  <a:srgbClr val="FF0000"/>
                </a:solidFill>
              </a:rPr>
              <a:t>	[</a:t>
            </a:r>
            <a:r>
              <a:rPr lang="en-US" sz="1660" dirty="0">
                <a:solidFill>
                  <a:srgbClr val="FF0000"/>
                </a:solidFill>
              </a:rPr>
              <a:t>5]</a:t>
            </a:r>
          </a:p>
          <a:p>
            <a:pPr marL="741363" indent="-336550">
              <a:buClr>
                <a:srgbClr val="00B050"/>
              </a:buClr>
              <a:buFont typeface="+mj-lt"/>
              <a:buAutoNum type="alphaLcParenR"/>
              <a:tabLst>
                <a:tab pos="8281988" algn="r"/>
              </a:tabLst>
            </a:pPr>
            <a:r>
              <a:rPr lang="en-US" sz="1660" dirty="0" smtClean="0">
                <a:solidFill>
                  <a:srgbClr val="FF0000"/>
                </a:solidFill>
              </a:rPr>
              <a:t>The </a:t>
            </a:r>
            <a:r>
              <a:rPr lang="en-US" sz="1660" dirty="0">
                <a:solidFill>
                  <a:srgbClr val="FF0000"/>
                </a:solidFill>
              </a:rPr>
              <a:t>market for sushi following a successful marketing </a:t>
            </a:r>
            <a:r>
              <a:rPr lang="en-US" sz="1660" dirty="0" smtClean="0">
                <a:solidFill>
                  <a:srgbClr val="FF0000"/>
                </a:solidFill>
              </a:rPr>
              <a:t>campaign promoting </a:t>
            </a:r>
            <a:r>
              <a:rPr lang="en-US" sz="1660" dirty="0">
                <a:solidFill>
                  <a:srgbClr val="FF0000"/>
                </a:solidFill>
              </a:rPr>
              <a:t>the health benefits from eating rice and </a:t>
            </a:r>
            <a:r>
              <a:rPr lang="en-US" sz="1660" dirty="0" smtClean="0">
                <a:solidFill>
                  <a:srgbClr val="FF0000"/>
                </a:solidFill>
              </a:rPr>
              <a:t>raw fish.	[</a:t>
            </a:r>
            <a:r>
              <a:rPr lang="en-US" sz="1660" dirty="0">
                <a:solidFill>
                  <a:srgbClr val="FF0000"/>
                </a:solidFill>
              </a:rPr>
              <a:t>5]</a:t>
            </a:r>
          </a:p>
          <a:p>
            <a:pPr marL="741363" indent="-336550">
              <a:buClr>
                <a:srgbClr val="00B050"/>
              </a:buClr>
              <a:buFont typeface="+mj-lt"/>
              <a:buAutoNum type="alphaLcParenR"/>
              <a:tabLst>
                <a:tab pos="8281988" algn="r"/>
              </a:tabLst>
            </a:pPr>
            <a:r>
              <a:rPr lang="en-US" sz="1660" dirty="0" smtClean="0">
                <a:solidFill>
                  <a:srgbClr val="FF0000"/>
                </a:solidFill>
              </a:rPr>
              <a:t>The </a:t>
            </a:r>
            <a:r>
              <a:rPr lang="en-US" sz="1660" dirty="0">
                <a:solidFill>
                  <a:srgbClr val="FF0000"/>
                </a:solidFill>
              </a:rPr>
              <a:t>market for Samsung digital cameras following new technologies </a:t>
            </a:r>
            <a:r>
              <a:rPr lang="en-US" sz="1660" dirty="0" smtClean="0">
                <a:solidFill>
                  <a:srgbClr val="FF0000"/>
                </a:solidFill>
              </a:rPr>
              <a:t>that improve </a:t>
            </a:r>
            <a:r>
              <a:rPr lang="en-US" sz="1660" dirty="0">
                <a:solidFill>
                  <a:srgbClr val="FF0000"/>
                </a:solidFill>
              </a:rPr>
              <a:t>productivity in its factories. </a:t>
            </a:r>
            <a:r>
              <a:rPr lang="en-US" sz="1660" dirty="0" smtClean="0">
                <a:solidFill>
                  <a:srgbClr val="FF0000"/>
                </a:solidFill>
              </a:rPr>
              <a:t>	[</a:t>
            </a:r>
            <a:r>
              <a:rPr lang="en-US" sz="1660" dirty="0">
                <a:solidFill>
                  <a:srgbClr val="FF0000"/>
                </a:solidFill>
              </a:rPr>
              <a:t>5]</a:t>
            </a:r>
          </a:p>
          <a:p>
            <a:pPr marL="342900" indent="-342900">
              <a:buClr>
                <a:srgbClr val="00B050"/>
              </a:buClr>
              <a:buFont typeface="+mj-lt"/>
              <a:buAutoNum type="arabicPeriod" startAt="2"/>
              <a:tabLst>
                <a:tab pos="8281988" algn="r"/>
              </a:tabLst>
            </a:pPr>
            <a:r>
              <a:rPr lang="en-US" sz="1660" dirty="0" smtClean="0">
                <a:solidFill>
                  <a:srgbClr val="FF0000"/>
                </a:solidFill>
              </a:rPr>
              <a:t>In </a:t>
            </a:r>
            <a:r>
              <a:rPr lang="en-US" sz="1660" dirty="0">
                <a:solidFill>
                  <a:srgbClr val="FF0000"/>
                </a:solidFill>
              </a:rPr>
              <a:t>2012, Danish toymaker LEGO launched LEGO Friends to appeal primarily to </a:t>
            </a:r>
            <a:r>
              <a:rPr lang="en-US" sz="1660" dirty="0" smtClean="0">
                <a:solidFill>
                  <a:srgbClr val="FF0000"/>
                </a:solidFill>
              </a:rPr>
              <a:t>girls. The </a:t>
            </a:r>
            <a:r>
              <a:rPr lang="en-US" sz="1660" dirty="0">
                <a:solidFill>
                  <a:srgbClr val="FF0000"/>
                </a:solidFill>
              </a:rPr>
              <a:t>products include mini-doll </a:t>
            </a:r>
            <a:r>
              <a:rPr lang="en-US" sz="1660" dirty="0" smtClean="0">
                <a:solidFill>
                  <a:srgbClr val="FF0000"/>
                </a:solidFill>
              </a:rPr>
              <a:t>figures</a:t>
            </a:r>
            <a:r>
              <a:rPr lang="en-US" sz="1660" dirty="0">
                <a:solidFill>
                  <a:srgbClr val="FF0000"/>
                </a:solidFill>
              </a:rPr>
              <a:t>, pink and purple toy sets and </a:t>
            </a:r>
            <a:r>
              <a:rPr lang="en-US" sz="1660" dirty="0" smtClean="0">
                <a:solidFill>
                  <a:srgbClr val="FF0000"/>
                </a:solidFill>
              </a:rPr>
              <a:t>pets.</a:t>
            </a:r>
            <a:br>
              <a:rPr lang="en-US" sz="1660" dirty="0" smtClean="0">
                <a:solidFill>
                  <a:srgbClr val="FF0000"/>
                </a:solidFill>
              </a:rPr>
            </a:br>
            <a:r>
              <a:rPr lang="en-US" sz="1660" dirty="0" smtClean="0">
                <a:solidFill>
                  <a:srgbClr val="FF0000"/>
                </a:solidFill>
              </a:rPr>
              <a:t>Founded </a:t>
            </a:r>
            <a:r>
              <a:rPr lang="en-US" sz="1660" dirty="0">
                <a:solidFill>
                  <a:srgbClr val="FF0000"/>
                </a:solidFill>
              </a:rPr>
              <a:t>in 1949, LEGO's popular toy construction bricks were targeted mainly </a:t>
            </a:r>
            <a:r>
              <a:rPr lang="en-US" sz="1660" dirty="0" smtClean="0">
                <a:solidFill>
                  <a:srgbClr val="FF0000"/>
                </a:solidFill>
              </a:rPr>
              <a:t>at boys </a:t>
            </a:r>
            <a:r>
              <a:rPr lang="en-US" sz="1660" dirty="0">
                <a:solidFill>
                  <a:srgbClr val="FF0000"/>
                </a:solidFill>
              </a:rPr>
              <a:t>with popular LEGO theme sets such as LEGO Racers, LEGO Star Wars, </a:t>
            </a:r>
            <a:r>
              <a:rPr lang="en-US" sz="1660" dirty="0" smtClean="0">
                <a:solidFill>
                  <a:srgbClr val="FF0000"/>
                </a:solidFill>
              </a:rPr>
              <a:t>LEGO Batman </a:t>
            </a:r>
            <a:r>
              <a:rPr lang="en-US" sz="1660" dirty="0">
                <a:solidFill>
                  <a:srgbClr val="FF0000"/>
                </a:solidFill>
              </a:rPr>
              <a:t>and LEGO </a:t>
            </a:r>
            <a:r>
              <a:rPr lang="en-US" sz="1660" dirty="0" err="1" smtClean="0">
                <a:solidFill>
                  <a:srgbClr val="FF0000"/>
                </a:solidFill>
              </a:rPr>
              <a:t>Ninjago</a:t>
            </a:r>
            <a:r>
              <a:rPr lang="en-US" sz="1660" dirty="0" smtClean="0">
                <a:solidFill>
                  <a:srgbClr val="FF0000"/>
                </a:solidFill>
              </a:rPr>
              <a:t>.</a:t>
            </a:r>
            <a:br>
              <a:rPr lang="en-US" sz="1660" dirty="0" smtClean="0">
                <a:solidFill>
                  <a:srgbClr val="FF0000"/>
                </a:solidFill>
              </a:rPr>
            </a:br>
            <a:r>
              <a:rPr lang="en-US" sz="1660" dirty="0" smtClean="0">
                <a:solidFill>
                  <a:srgbClr val="FF0000"/>
                </a:solidFill>
              </a:rPr>
              <a:t>In </a:t>
            </a:r>
            <a:r>
              <a:rPr lang="en-US" sz="1660" dirty="0">
                <a:solidFill>
                  <a:srgbClr val="FF0000"/>
                </a:solidFill>
              </a:rPr>
              <a:t>early 2013, the San Francisco Chronicle reported that LEGO had sold twice </a:t>
            </a:r>
            <a:r>
              <a:rPr lang="en-US" sz="1660" dirty="0" smtClean="0">
                <a:solidFill>
                  <a:srgbClr val="FF0000"/>
                </a:solidFill>
              </a:rPr>
              <a:t>as many </a:t>
            </a:r>
            <a:r>
              <a:rPr lang="en-US" sz="1660" dirty="0">
                <a:solidFill>
                  <a:srgbClr val="FF0000"/>
                </a:solidFill>
              </a:rPr>
              <a:t>of the LEGO Friends toys as was expected. The company said that </a:t>
            </a:r>
            <a:r>
              <a:rPr lang="en-US" sz="1660" dirty="0" smtClean="0">
                <a:solidFill>
                  <a:srgbClr val="FF0000"/>
                </a:solidFill>
              </a:rPr>
              <a:t>demand from </a:t>
            </a:r>
            <a:r>
              <a:rPr lang="en-US" sz="1660" dirty="0">
                <a:solidFill>
                  <a:srgbClr val="FF0000"/>
                </a:solidFill>
              </a:rPr>
              <a:t>children and their families was overwhelmingly positive. Business </a:t>
            </a:r>
            <a:r>
              <a:rPr lang="en-US" sz="1660" dirty="0" smtClean="0">
                <a:solidFill>
                  <a:srgbClr val="FF0000"/>
                </a:solidFill>
              </a:rPr>
              <a:t>Week reported </a:t>
            </a:r>
            <a:r>
              <a:rPr lang="en-US" sz="1660" dirty="0">
                <a:solidFill>
                  <a:srgbClr val="FF0000"/>
                </a:solidFill>
              </a:rPr>
              <a:t>that LEGO had spent $40 million in its global marketing of LEGO Friends.</a:t>
            </a:r>
          </a:p>
          <a:p>
            <a:pPr marL="793750" indent="-342900">
              <a:buClr>
                <a:srgbClr val="00B050"/>
              </a:buClr>
              <a:buFont typeface="+mj-lt"/>
              <a:buAutoNum type="alphaLcParenR"/>
              <a:tabLst>
                <a:tab pos="8281988" algn="r"/>
              </a:tabLst>
            </a:pPr>
            <a:r>
              <a:rPr lang="en-US" sz="1660" dirty="0" smtClean="0">
                <a:solidFill>
                  <a:srgbClr val="FF0000"/>
                </a:solidFill>
              </a:rPr>
              <a:t>Define </a:t>
            </a:r>
            <a:r>
              <a:rPr lang="en-US" sz="1660" dirty="0">
                <a:solidFill>
                  <a:srgbClr val="FF0000"/>
                </a:solidFill>
              </a:rPr>
              <a:t>the term 'demand'. </a:t>
            </a:r>
            <a:r>
              <a:rPr lang="en-US" sz="1660" dirty="0" smtClean="0">
                <a:solidFill>
                  <a:srgbClr val="FF0000"/>
                </a:solidFill>
              </a:rPr>
              <a:t>	[</a:t>
            </a:r>
            <a:r>
              <a:rPr lang="en-US" sz="1660" dirty="0">
                <a:solidFill>
                  <a:srgbClr val="FF0000"/>
                </a:solidFill>
              </a:rPr>
              <a:t>2]</a:t>
            </a:r>
          </a:p>
          <a:p>
            <a:pPr marL="793750" indent="-342900">
              <a:buClr>
                <a:srgbClr val="00B050"/>
              </a:buClr>
              <a:buFont typeface="+mj-lt"/>
              <a:buAutoNum type="alphaLcParenR"/>
              <a:tabLst>
                <a:tab pos="8281988" algn="r"/>
              </a:tabLst>
            </a:pPr>
            <a:r>
              <a:rPr lang="en-US" sz="1660" dirty="0" smtClean="0">
                <a:solidFill>
                  <a:srgbClr val="FF0000"/>
                </a:solidFill>
              </a:rPr>
              <a:t>Explain </a:t>
            </a:r>
            <a:r>
              <a:rPr lang="en-US" sz="1660" dirty="0">
                <a:solidFill>
                  <a:srgbClr val="FF0000"/>
                </a:solidFill>
              </a:rPr>
              <a:t>two possible reasons for the higher than expected </a:t>
            </a:r>
            <a:r>
              <a:rPr lang="en-US" sz="1660" dirty="0" smtClean="0">
                <a:solidFill>
                  <a:srgbClr val="FF0000"/>
                </a:solidFill>
              </a:rPr>
              <a:t>demand for </a:t>
            </a:r>
            <a:r>
              <a:rPr lang="en-US" sz="1660" dirty="0">
                <a:solidFill>
                  <a:srgbClr val="FF0000"/>
                </a:solidFill>
              </a:rPr>
              <a:t>the LEGO Friends toy construction bricks</a:t>
            </a:r>
            <a:r>
              <a:rPr lang="en-US" sz="1660" dirty="0" smtClean="0">
                <a:solidFill>
                  <a:srgbClr val="FF0000"/>
                </a:solidFill>
              </a:rPr>
              <a:t>.	[6]</a:t>
            </a:r>
            <a:endParaRPr lang="en-US" sz="1660" dirty="0">
              <a:solidFill>
                <a:srgbClr val="FF0000"/>
              </a:solidFill>
            </a:endParaRPr>
          </a:p>
        </p:txBody>
      </p:sp>
      <p:sp>
        <p:nvSpPr>
          <p:cNvPr id="9" name="TextBox 8">
            <a:hlinkClick r:id="rId3" action="ppaction://hlinkfile"/>
          </p:cNvPr>
          <p:cNvSpPr txBox="1"/>
          <p:nvPr/>
        </p:nvSpPr>
        <p:spPr>
          <a:xfrm>
            <a:off x="8468158" y="4509120"/>
            <a:ext cx="383022"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265588682"/>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32</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7" y="1086112"/>
            <a:ext cx="8500773" cy="5355312"/>
          </a:xfrm>
          <a:prstGeom prst="rect">
            <a:avLst/>
          </a:prstGeom>
        </p:spPr>
        <p:txBody>
          <a:bodyPr wrap="square">
            <a:spAutoFit/>
          </a:bodyPr>
          <a:lstStyle/>
          <a:p>
            <a:pPr>
              <a:buClr>
                <a:srgbClr val="00B050"/>
              </a:buClr>
            </a:pPr>
            <a:r>
              <a:rPr lang="en-US" b="1" dirty="0">
                <a:solidFill>
                  <a:srgbClr val="FF0000"/>
                </a:solidFill>
              </a:rPr>
              <a:t>Exam practice</a:t>
            </a:r>
          </a:p>
          <a:p>
            <a:pPr marL="457200" indent="-457200">
              <a:buClr>
                <a:srgbClr val="00B050"/>
              </a:buClr>
              <a:buFont typeface="+mj-lt"/>
              <a:buAutoNum type="arabicPeriod" startAt="3"/>
            </a:pPr>
            <a:r>
              <a:rPr lang="en-US" dirty="0" smtClean="0">
                <a:solidFill>
                  <a:srgbClr val="FF0000"/>
                </a:solidFill>
              </a:rPr>
              <a:t>Below </a:t>
            </a:r>
            <a:r>
              <a:rPr lang="en-US" dirty="0">
                <a:solidFill>
                  <a:srgbClr val="FF0000"/>
                </a:solidFill>
              </a:rPr>
              <a:t>is a demand and supply schedule for carrots in a country</a:t>
            </a:r>
            <a:r>
              <a:rPr lang="en-US" dirty="0" smtClean="0">
                <a:solidFill>
                  <a:srgbClr val="FF0000"/>
                </a:solidFill>
              </a:rPr>
              <a:t>.</a:t>
            </a:r>
          </a:p>
          <a:p>
            <a:pPr marL="457200" indent="-457200">
              <a:buClr>
                <a:srgbClr val="00B050"/>
              </a:buClr>
              <a:buFont typeface="+mj-lt"/>
              <a:buAutoNum type="arabicPeriod" startAt="3"/>
            </a:pPr>
            <a:endParaRPr lang="en-US" dirty="0">
              <a:solidFill>
                <a:srgbClr val="FF0000"/>
              </a:solidFill>
            </a:endParaRPr>
          </a:p>
          <a:p>
            <a:pPr marL="457200" indent="-457200">
              <a:buClr>
                <a:srgbClr val="00B050"/>
              </a:buClr>
              <a:buFont typeface="+mj-lt"/>
              <a:buAutoNum type="arabicPeriod" startAt="3"/>
            </a:pPr>
            <a:endParaRPr lang="en-US" dirty="0" smtClean="0">
              <a:solidFill>
                <a:srgbClr val="FF0000"/>
              </a:solidFill>
            </a:endParaRPr>
          </a:p>
          <a:p>
            <a:pPr marL="457200" indent="-457200">
              <a:buClr>
                <a:srgbClr val="00B050"/>
              </a:buClr>
              <a:buFont typeface="+mj-lt"/>
              <a:buAutoNum type="arabicPeriod" startAt="3"/>
            </a:pPr>
            <a:endParaRPr lang="en-US" dirty="0">
              <a:solidFill>
                <a:srgbClr val="FF0000"/>
              </a:solidFill>
            </a:endParaRPr>
          </a:p>
          <a:p>
            <a:pPr marL="457200" indent="-457200">
              <a:buClr>
                <a:srgbClr val="00B050"/>
              </a:buClr>
              <a:buFont typeface="+mj-lt"/>
              <a:buAutoNum type="arabicPeriod" startAt="3"/>
            </a:pPr>
            <a:endParaRPr lang="en-US" dirty="0" smtClean="0">
              <a:solidFill>
                <a:srgbClr val="FF0000"/>
              </a:solidFill>
            </a:endParaRPr>
          </a:p>
          <a:p>
            <a:pPr marL="457200" indent="-457200">
              <a:buClr>
                <a:srgbClr val="00B050"/>
              </a:buClr>
              <a:buFont typeface="+mj-lt"/>
              <a:buAutoNum type="arabicPeriod" startAt="3"/>
            </a:pPr>
            <a:endParaRPr lang="en-US" dirty="0">
              <a:solidFill>
                <a:srgbClr val="FF0000"/>
              </a:solidFill>
            </a:endParaRPr>
          </a:p>
          <a:p>
            <a:pPr marL="457200" indent="-457200">
              <a:buClr>
                <a:srgbClr val="00B050"/>
              </a:buClr>
              <a:buFont typeface="+mj-lt"/>
              <a:buAutoNum type="arabicPeriod" startAt="3"/>
            </a:pPr>
            <a:endParaRPr lang="en-US" dirty="0" smtClean="0">
              <a:solidFill>
                <a:srgbClr val="FF0000"/>
              </a:solidFill>
            </a:endParaRPr>
          </a:p>
          <a:p>
            <a:pPr marL="457200" indent="-457200">
              <a:buClr>
                <a:srgbClr val="00B050"/>
              </a:buClr>
              <a:buFont typeface="+mj-lt"/>
              <a:buAutoNum type="arabicPeriod" startAt="3"/>
            </a:pPr>
            <a:endParaRPr lang="en-US" dirty="0" smtClean="0">
              <a:solidFill>
                <a:srgbClr val="FF0000"/>
              </a:solidFill>
            </a:endParaRPr>
          </a:p>
          <a:p>
            <a:pPr marL="457200" indent="-457200">
              <a:buClr>
                <a:srgbClr val="00B050"/>
              </a:buClr>
              <a:buFont typeface="+mj-lt"/>
              <a:buAutoNum type="arabicPeriod" startAt="3"/>
            </a:pPr>
            <a:endParaRPr lang="en-US" dirty="0">
              <a:solidFill>
                <a:srgbClr val="FF0000"/>
              </a:solidFill>
            </a:endParaRPr>
          </a:p>
          <a:p>
            <a:pPr marL="457200" indent="-457200">
              <a:buClr>
                <a:srgbClr val="00B050"/>
              </a:buClr>
              <a:buFont typeface="+mj-lt"/>
              <a:buAutoNum type="arabicPeriod" startAt="3"/>
            </a:pPr>
            <a:endParaRPr lang="en-US" dirty="0" smtClean="0">
              <a:solidFill>
                <a:srgbClr val="FF0000"/>
              </a:solidFill>
            </a:endParaRPr>
          </a:p>
          <a:p>
            <a:pPr marL="457200" indent="-457200">
              <a:buClr>
                <a:srgbClr val="00B050"/>
              </a:buClr>
              <a:buFont typeface="+mj-lt"/>
              <a:buAutoNum type="arabicPeriod" startAt="3"/>
            </a:pPr>
            <a:endParaRPr lang="en-US" dirty="0">
              <a:solidFill>
                <a:srgbClr val="FF0000"/>
              </a:solidFill>
            </a:endParaRPr>
          </a:p>
          <a:p>
            <a:pPr marL="457200" indent="-457200">
              <a:buClr>
                <a:srgbClr val="00B050"/>
              </a:buClr>
              <a:buFont typeface="+mj-lt"/>
              <a:buAutoNum type="arabicPeriod" startAt="3"/>
            </a:pPr>
            <a:endParaRPr lang="en-US" dirty="0" smtClean="0">
              <a:solidFill>
                <a:srgbClr val="FF0000"/>
              </a:solidFill>
            </a:endParaRPr>
          </a:p>
          <a:p>
            <a:pPr marL="457200" indent="-457200">
              <a:buClr>
                <a:srgbClr val="00B050"/>
              </a:buClr>
              <a:buFont typeface="+mj-lt"/>
              <a:buAutoNum type="arabicPeriod" startAt="3"/>
            </a:pPr>
            <a:endParaRPr lang="en-US" dirty="0">
              <a:solidFill>
                <a:srgbClr val="FF0000"/>
              </a:solidFill>
            </a:endParaRPr>
          </a:p>
          <a:p>
            <a:pPr>
              <a:buClr>
                <a:srgbClr val="00B050"/>
              </a:buClr>
            </a:pPr>
            <a:endParaRPr lang="en-US" dirty="0">
              <a:solidFill>
                <a:srgbClr val="FF0000"/>
              </a:solidFill>
            </a:endParaRPr>
          </a:p>
          <a:p>
            <a:pPr marL="620713" indent="-342900">
              <a:buFont typeface="+mj-lt"/>
              <a:buAutoNum type="alphaLcParenR"/>
            </a:pPr>
            <a:r>
              <a:rPr lang="en-US" dirty="0" smtClean="0">
                <a:solidFill>
                  <a:srgbClr val="FF0000"/>
                </a:solidFill>
              </a:rPr>
              <a:t>Plot </a:t>
            </a:r>
            <a:r>
              <a:rPr lang="en-US" dirty="0">
                <a:solidFill>
                  <a:srgbClr val="FF0000"/>
                </a:solidFill>
              </a:rPr>
              <a:t>and label the demand and supply curves on a suitable graph.</a:t>
            </a:r>
          </a:p>
          <a:p>
            <a:pPr marL="620713" indent="-342900">
              <a:buFont typeface="+mj-lt"/>
              <a:buAutoNum type="alphaLcParenR"/>
            </a:pPr>
            <a:r>
              <a:rPr lang="en-US" dirty="0">
                <a:solidFill>
                  <a:srgbClr val="FF0000"/>
                </a:solidFill>
              </a:rPr>
              <a:t>Establish the equilibrium price and quantity traded. </a:t>
            </a:r>
            <a:r>
              <a:rPr lang="en-US" dirty="0" smtClean="0">
                <a:solidFill>
                  <a:srgbClr val="FF0000"/>
                </a:solidFill>
              </a:rPr>
              <a:t>	[</a:t>
            </a:r>
            <a:r>
              <a:rPr lang="en-US" dirty="0">
                <a:solidFill>
                  <a:srgbClr val="FF0000"/>
                </a:solidFill>
              </a:rPr>
              <a:t>6]</a:t>
            </a:r>
          </a:p>
          <a:p>
            <a:pPr marL="620713" indent="-342900">
              <a:buFont typeface="+mj-lt"/>
              <a:buAutoNum type="alphaLcParenR"/>
            </a:pPr>
            <a:r>
              <a:rPr lang="en-US" dirty="0" smtClean="0">
                <a:solidFill>
                  <a:srgbClr val="FF0000"/>
                </a:solidFill>
              </a:rPr>
              <a:t>Using </a:t>
            </a:r>
            <a:r>
              <a:rPr lang="en-US" dirty="0">
                <a:solidFill>
                  <a:srgbClr val="FF0000"/>
                </a:solidFill>
              </a:rPr>
              <a:t>your graph, determine the excess demand at a price of $5 per kilo</a:t>
            </a:r>
            <a:r>
              <a:rPr lang="en-US" dirty="0" smtClean="0">
                <a:solidFill>
                  <a:srgbClr val="FF0000"/>
                </a:solidFill>
              </a:rPr>
              <a:t>. [</a:t>
            </a:r>
            <a:r>
              <a:rPr lang="en-US" dirty="0">
                <a:solidFill>
                  <a:srgbClr val="FF0000"/>
                </a:solidFill>
              </a:rPr>
              <a:t>2]</a:t>
            </a:r>
          </a:p>
          <a:p>
            <a:pPr marL="620713" indent="-342900">
              <a:buFont typeface="+mj-lt"/>
              <a:buAutoNum type="alphaLcParenR"/>
            </a:pPr>
            <a:r>
              <a:rPr lang="en-US" dirty="0" smtClean="0">
                <a:solidFill>
                  <a:srgbClr val="FF0000"/>
                </a:solidFill>
              </a:rPr>
              <a:t>Using </a:t>
            </a:r>
            <a:r>
              <a:rPr lang="en-US" dirty="0">
                <a:solidFill>
                  <a:srgbClr val="FF0000"/>
                </a:solidFill>
              </a:rPr>
              <a:t>your graph, determine the excess supply at a price of $8 per kilo</a:t>
            </a:r>
            <a:r>
              <a:rPr lang="en-US" dirty="0" smtClean="0">
                <a:solidFill>
                  <a:srgbClr val="FF0000"/>
                </a:solidFill>
              </a:rPr>
              <a:t>. [2]</a:t>
            </a:r>
            <a:endParaRPr lang="en-US"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96303581"/>
              </p:ext>
            </p:extLst>
          </p:nvPr>
        </p:nvGraphicFramePr>
        <p:xfrm>
          <a:off x="323528" y="1777216"/>
          <a:ext cx="8458161" cy="3235960"/>
        </p:xfrm>
        <a:graphic>
          <a:graphicData uri="http://schemas.openxmlformats.org/drawingml/2006/table">
            <a:tbl>
              <a:tblPr firstRow="1" bandRow="1">
                <a:tableStyleId>{5C22544A-7EE6-4342-B048-85BDC9FD1C3A}</a:tableStyleId>
              </a:tblPr>
              <a:tblGrid>
                <a:gridCol w="2819387"/>
                <a:gridCol w="2819387"/>
                <a:gridCol w="2819387"/>
              </a:tblGrid>
              <a:tr h="370840">
                <a:tc>
                  <a:txBody>
                    <a:bodyPr/>
                    <a:lstStyle/>
                    <a:p>
                      <a:r>
                        <a:rPr lang="en-GB" dirty="0" smtClean="0">
                          <a:latin typeface="Arial" panose="020B0604020202020204" pitchFamily="34" charset="0"/>
                          <a:cs typeface="Arial" panose="020B0604020202020204" pitchFamily="34" charset="0"/>
                        </a:rPr>
                        <a:t>Price per KG ($)</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Quantity demanded per month (KG)</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Quantity supplied per month (KG)</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10,000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40,000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8</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15,000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35,000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7</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20,000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30,000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6</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25,000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25,000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30,000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20,000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35,000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14,000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40,000</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8,000</a:t>
                      </a:r>
                      <a:endParaRPr lang="en-GB" dirty="0">
                        <a:latin typeface="Arial" panose="020B0604020202020204" pitchFamily="34" charset="0"/>
                        <a:cs typeface="Arial" panose="020B0604020202020204" pitchFamily="34" charset="0"/>
                      </a:endParaRPr>
                    </a:p>
                  </a:txBody>
                  <a:tcPr/>
                </a:tc>
              </a:tr>
            </a:tbl>
          </a:graphicData>
        </a:graphic>
      </p:graphicFrame>
      <p:sp>
        <p:nvSpPr>
          <p:cNvPr id="3" name="TextBox 2">
            <a:hlinkClick r:id="rId3" action="ppaction://hlinkfile"/>
          </p:cNvPr>
          <p:cNvSpPr txBox="1"/>
          <p:nvPr/>
        </p:nvSpPr>
        <p:spPr>
          <a:xfrm>
            <a:off x="8369792" y="990883"/>
            <a:ext cx="383022"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947124358"/>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2.2 – Demand and Supply – Market Equilibrium</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33</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7" y="1086112"/>
            <a:ext cx="8500773" cy="5693866"/>
          </a:xfrm>
          <a:prstGeom prst="rect">
            <a:avLst/>
          </a:prstGeom>
        </p:spPr>
        <p:txBody>
          <a:bodyPr wrap="square">
            <a:spAutoFit/>
          </a:bodyPr>
          <a:lstStyle/>
          <a:p>
            <a:r>
              <a:rPr lang="en-GB" sz="2800" b="1" dirty="0">
                <a:solidFill>
                  <a:srgbClr val="FF0000"/>
                </a:solidFill>
              </a:rPr>
              <a:t>Chapter review </a:t>
            </a:r>
            <a:r>
              <a:rPr lang="en-GB" sz="2800" b="1" dirty="0" smtClean="0">
                <a:solidFill>
                  <a:srgbClr val="FF0000"/>
                </a:solidFill>
              </a:rPr>
              <a:t>questions</a:t>
            </a:r>
            <a:endParaRPr lang="en-GB" sz="2800" b="1" dirty="0">
              <a:solidFill>
                <a:srgbClr val="FF0000"/>
              </a:solidFill>
            </a:endParaRPr>
          </a:p>
          <a:p>
            <a:pPr marL="514350" indent="-514350">
              <a:buFont typeface="+mj-lt"/>
              <a:buAutoNum type="arabicPeriod"/>
            </a:pPr>
            <a:r>
              <a:rPr lang="en-GB" sz="2800" dirty="0" smtClean="0">
                <a:solidFill>
                  <a:srgbClr val="FF0000"/>
                </a:solidFill>
              </a:rPr>
              <a:t>What is meant by 'demand</a:t>
            </a:r>
            <a:r>
              <a:rPr lang="en-GB" sz="2800" dirty="0">
                <a:solidFill>
                  <a:srgbClr val="FF0000"/>
                </a:solidFill>
              </a:rPr>
              <a:t>'?</a:t>
            </a:r>
          </a:p>
          <a:p>
            <a:pPr marL="514350" indent="-514350">
              <a:buFont typeface="+mj-lt"/>
              <a:buAutoNum type="arabicPeriod"/>
            </a:pPr>
            <a:r>
              <a:rPr lang="en-GB" sz="2800" dirty="0" smtClean="0">
                <a:solidFill>
                  <a:srgbClr val="FF0000"/>
                </a:solidFill>
              </a:rPr>
              <a:t>What is meant by 'supply</a:t>
            </a:r>
            <a:r>
              <a:rPr lang="en-GB" sz="2800" dirty="0">
                <a:solidFill>
                  <a:srgbClr val="FF0000"/>
                </a:solidFill>
              </a:rPr>
              <a:t>'?</a:t>
            </a:r>
          </a:p>
          <a:p>
            <a:pPr marL="514350" indent="-514350">
              <a:buFont typeface="+mj-lt"/>
              <a:buAutoNum type="arabicPeriod"/>
            </a:pPr>
            <a:r>
              <a:rPr lang="en-US" sz="2800" dirty="0" smtClean="0">
                <a:solidFill>
                  <a:srgbClr val="FF0000"/>
                </a:solidFill>
              </a:rPr>
              <a:t>Outline </a:t>
            </a:r>
            <a:r>
              <a:rPr lang="en-US" sz="2800" dirty="0">
                <a:solidFill>
                  <a:srgbClr val="FF0000"/>
                </a:solidFill>
              </a:rPr>
              <a:t>the factors that affect the level of demand for a product.</a:t>
            </a:r>
          </a:p>
          <a:p>
            <a:pPr marL="514350" indent="-514350">
              <a:buFont typeface="+mj-lt"/>
              <a:buAutoNum type="arabicPeriod"/>
            </a:pPr>
            <a:r>
              <a:rPr lang="en-US" sz="2800" dirty="0" smtClean="0">
                <a:solidFill>
                  <a:srgbClr val="FF0000"/>
                </a:solidFill>
              </a:rPr>
              <a:t>Outline </a:t>
            </a:r>
            <a:r>
              <a:rPr lang="en-US" sz="2800" dirty="0">
                <a:solidFill>
                  <a:srgbClr val="FF0000"/>
                </a:solidFill>
              </a:rPr>
              <a:t>the factors that affect the level of supply for a product.</a:t>
            </a:r>
          </a:p>
          <a:p>
            <a:pPr marL="514350" indent="-514350">
              <a:buFont typeface="+mj-lt"/>
              <a:buAutoNum type="arabicPeriod"/>
            </a:pPr>
            <a:r>
              <a:rPr lang="en-US" sz="2800" dirty="0" smtClean="0">
                <a:solidFill>
                  <a:srgbClr val="FF0000"/>
                </a:solidFill>
              </a:rPr>
              <a:t>How </a:t>
            </a:r>
            <a:r>
              <a:rPr lang="en-US" sz="2800" dirty="0">
                <a:solidFill>
                  <a:srgbClr val="FF0000"/>
                </a:solidFill>
              </a:rPr>
              <a:t>is equilibrium price and quantity traded determined?</a:t>
            </a:r>
          </a:p>
          <a:p>
            <a:pPr marL="514350" indent="-514350">
              <a:buFont typeface="+mj-lt"/>
              <a:buAutoNum type="arabicPeriod"/>
            </a:pPr>
            <a:r>
              <a:rPr lang="en-US" sz="2800" dirty="0" smtClean="0">
                <a:solidFill>
                  <a:srgbClr val="FF0000"/>
                </a:solidFill>
              </a:rPr>
              <a:t>What </a:t>
            </a:r>
            <a:r>
              <a:rPr lang="en-US" sz="2800" dirty="0">
                <a:solidFill>
                  <a:srgbClr val="FF0000"/>
                </a:solidFill>
              </a:rPr>
              <a:t>is the difference between excess demand and excess supply?</a:t>
            </a:r>
          </a:p>
          <a:p>
            <a:pPr marL="514350" indent="-514350">
              <a:buFont typeface="+mj-lt"/>
              <a:buAutoNum type="arabicPeriod"/>
            </a:pPr>
            <a:r>
              <a:rPr lang="en-US" sz="2800" dirty="0" smtClean="0">
                <a:solidFill>
                  <a:srgbClr val="FF0000"/>
                </a:solidFill>
              </a:rPr>
              <a:t>What </a:t>
            </a:r>
            <a:r>
              <a:rPr lang="en-US" sz="2800" dirty="0">
                <a:solidFill>
                  <a:srgbClr val="FF0000"/>
                </a:solidFill>
              </a:rPr>
              <a:t>is the difference between a shift and a movement in demand and </a:t>
            </a:r>
            <a:r>
              <a:rPr lang="en-US" sz="2800" dirty="0" smtClean="0">
                <a:solidFill>
                  <a:srgbClr val="FF0000"/>
                </a:solidFill>
              </a:rPr>
              <a:t>supply </a:t>
            </a:r>
            <a:r>
              <a:rPr lang="en-GB" sz="2800" dirty="0" smtClean="0">
                <a:solidFill>
                  <a:srgbClr val="FF0000"/>
                </a:solidFill>
              </a:rPr>
              <a:t>analysis</a:t>
            </a:r>
            <a:r>
              <a:rPr lang="en-GB" sz="2800" dirty="0">
                <a:solidFill>
                  <a:srgbClr val="FF0000"/>
                </a:solidFill>
              </a:rPr>
              <a:t>?</a:t>
            </a:r>
            <a:endParaRPr lang="en-US" sz="2800" dirty="0">
              <a:solidFill>
                <a:srgbClr val="FF0000"/>
              </a:solidFill>
            </a:endParaRPr>
          </a:p>
        </p:txBody>
      </p:sp>
      <p:sp>
        <p:nvSpPr>
          <p:cNvPr id="3" name="TextBox 2">
            <a:hlinkClick r:id="rId3" action="ppaction://hlinkfile"/>
          </p:cNvPr>
          <p:cNvSpPr txBox="1"/>
          <p:nvPr/>
        </p:nvSpPr>
        <p:spPr>
          <a:xfrm>
            <a:off x="8374886" y="1060712"/>
            <a:ext cx="383022"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106256687"/>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200" dirty="0" smtClean="0"/>
              <a:t>2.3 – Price Elasticity – Elasticity of Demand</a:t>
            </a:r>
            <a:endParaRPr lang="en-GB" sz="3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467546" cy="545534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50" dirty="0" smtClean="0"/>
              <a:t>The </a:t>
            </a:r>
            <a:r>
              <a:rPr lang="en-US" sz="2050" dirty="0"/>
              <a:t>law of demand </a:t>
            </a:r>
            <a:r>
              <a:rPr lang="en-US" sz="2050" dirty="0" smtClean="0"/>
              <a:t>states </a:t>
            </a:r>
            <a:r>
              <a:rPr lang="en-US" sz="2050" dirty="0"/>
              <a:t>that as the price </a:t>
            </a:r>
            <a:r>
              <a:rPr lang="en-US" sz="2050" dirty="0" smtClean="0"/>
              <a:t>of a </a:t>
            </a:r>
            <a:r>
              <a:rPr lang="en-US" sz="2050" dirty="0"/>
              <a:t>product increases, </a:t>
            </a:r>
            <a:r>
              <a:rPr lang="en-US" sz="2050" dirty="0" smtClean="0"/>
              <a:t>the quantity </a:t>
            </a:r>
            <a:r>
              <a:rPr lang="en-US" sz="2050" dirty="0"/>
              <a:t>demanded of that product will rend to full. However, the responsiveness </a:t>
            </a:r>
            <a:r>
              <a:rPr lang="en-US" sz="2050" dirty="0" smtClean="0"/>
              <a:t>of change </a:t>
            </a:r>
            <a:r>
              <a:rPr lang="en-US" sz="2050" dirty="0"/>
              <a:t>in the </a:t>
            </a:r>
            <a:r>
              <a:rPr lang="en-US" sz="2050" dirty="0" smtClean="0"/>
              <a:t>quantity </a:t>
            </a:r>
            <a:r>
              <a:rPr lang="en-US" sz="2050" dirty="0"/>
              <a:t>demanded may vary depending on the customer's degree </a:t>
            </a:r>
            <a:r>
              <a:rPr lang="en-US" sz="2050" dirty="0" smtClean="0"/>
              <a:t>of ability </a:t>
            </a:r>
            <a:r>
              <a:rPr lang="en-US" sz="2050" dirty="0"/>
              <a:t>and willingness to pay. For example, a rise in the price of a product with </a:t>
            </a:r>
            <a:r>
              <a:rPr lang="en-US" sz="2050" dirty="0" smtClean="0"/>
              <a:t>plenty of </a:t>
            </a:r>
            <a:r>
              <a:rPr lang="en-US" sz="2050" dirty="0"/>
              <a:t>substitutes (such as bananas, greetings cards or chocolate bars) will have a </a:t>
            </a:r>
            <a:r>
              <a:rPr lang="en-US" sz="2050" dirty="0" smtClean="0"/>
              <a:t>larger impact </a:t>
            </a:r>
            <a:r>
              <a:rPr lang="en-US" sz="2050" dirty="0"/>
              <a:t>on its </a:t>
            </a:r>
            <a:r>
              <a:rPr lang="en-US" sz="2050" dirty="0" smtClean="0"/>
              <a:t>level </a:t>
            </a:r>
            <a:r>
              <a:rPr lang="en-US" sz="2050" dirty="0"/>
              <a:t>of demand than a rise in the price </a:t>
            </a:r>
            <a:r>
              <a:rPr lang="en-US" sz="2050" dirty="0" smtClean="0"/>
              <a:t>of a </a:t>
            </a:r>
            <a:r>
              <a:rPr lang="en-US" sz="2050" dirty="0"/>
              <a:t>product that has </a:t>
            </a:r>
            <a:r>
              <a:rPr lang="en-US" sz="2050" dirty="0" smtClean="0"/>
              <a:t>fewer substitutes </a:t>
            </a:r>
            <a:r>
              <a:rPr lang="en-US" sz="2050" dirty="0"/>
              <a:t>(such as petrol, </a:t>
            </a:r>
            <a:r>
              <a:rPr lang="en-US" sz="2050" dirty="0" smtClean="0"/>
              <a:t>toothpaste </a:t>
            </a:r>
            <a:r>
              <a:rPr lang="en-US" sz="2050" dirty="0"/>
              <a:t>or haircuts).</a:t>
            </a:r>
          </a:p>
          <a:p>
            <a:pPr marL="342900" indent="-342900">
              <a:buClr>
                <a:srgbClr val="00B050"/>
              </a:buClr>
              <a:buFont typeface="Wingdings 3" panose="05040102010807070707" pitchFamily="18" charset="2"/>
              <a:buChar char=""/>
            </a:pPr>
            <a:r>
              <a:rPr lang="en-US" sz="2050" b="1" dirty="0">
                <a:solidFill>
                  <a:srgbClr val="FF0000"/>
                </a:solidFill>
              </a:rPr>
              <a:t>Price elasticity of demand </a:t>
            </a:r>
            <a:r>
              <a:rPr lang="en-US" sz="2050" dirty="0"/>
              <a:t>(PED) measures the degree of responsiveness </a:t>
            </a:r>
            <a:r>
              <a:rPr lang="en-US" sz="2050" dirty="0" smtClean="0"/>
              <a:t>of quantity </a:t>
            </a:r>
            <a:r>
              <a:rPr lang="en-US" sz="2050" dirty="0"/>
              <a:t>demanded for a product following a change in its price. !fa price </a:t>
            </a:r>
            <a:r>
              <a:rPr lang="en-US" sz="2050" dirty="0" smtClean="0"/>
              <a:t>change causes </a:t>
            </a:r>
            <a:r>
              <a:rPr lang="en-US" sz="2050" dirty="0"/>
              <a:t>a relatively small change in the quantity demanded, then demand is said </a:t>
            </a:r>
            <a:r>
              <a:rPr lang="en-US" sz="2050" dirty="0" smtClean="0"/>
              <a:t>to be </a:t>
            </a:r>
            <a:r>
              <a:rPr lang="en-US" sz="2050" b="1" dirty="0">
                <a:solidFill>
                  <a:srgbClr val="FF0000"/>
                </a:solidFill>
              </a:rPr>
              <a:t>price </a:t>
            </a:r>
            <a:r>
              <a:rPr lang="en-US" sz="2050" b="1" dirty="0" smtClean="0">
                <a:solidFill>
                  <a:srgbClr val="FF0000"/>
                </a:solidFill>
              </a:rPr>
              <a:t>inelastic</a:t>
            </a:r>
            <a:r>
              <a:rPr lang="en-US" sz="2050" dirty="0"/>
              <a:t>: that is, buyers are not highly responsive to changes in price. </a:t>
            </a:r>
            <a:endParaRPr lang="en-US" sz="2050" dirty="0" smtClean="0"/>
          </a:p>
          <a:p>
            <a:pPr marL="342900" indent="-342900">
              <a:buClr>
                <a:srgbClr val="00B050"/>
              </a:buClr>
              <a:buFont typeface="Wingdings 3" panose="05040102010807070707" pitchFamily="18" charset="2"/>
              <a:buChar char=""/>
            </a:pPr>
            <a:r>
              <a:rPr lang="en-US" sz="2050" dirty="0" smtClean="0"/>
              <a:t>For example</a:t>
            </a:r>
            <a:r>
              <a:rPr lang="en-US" sz="2050" dirty="0"/>
              <a:t>, if the price of rice increases slightly, it is unlikely seriously to affect </a:t>
            </a:r>
            <a:r>
              <a:rPr lang="en-US" sz="2050" dirty="0" smtClean="0"/>
              <a:t>the demand </a:t>
            </a:r>
            <a:r>
              <a:rPr lang="en-US" sz="2050" dirty="0"/>
              <a:t>for rice in countries like China, Vietnam and Thailand.</a:t>
            </a:r>
          </a:p>
        </p:txBody>
      </p:sp>
    </p:spTree>
    <p:extLst>
      <p:ext uri="{BB962C8B-B14F-4D97-AF65-F5344CB8AC3E}">
        <p14:creationId xmlns:p14="http://schemas.microsoft.com/office/powerpoint/2010/main" val="269896832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Weightings</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400" dirty="0"/>
              <a:t>The weightings given to the assessment objectives are:</a:t>
            </a:r>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406400" indent="-406400">
              <a:buClr>
                <a:srgbClr val="00B050"/>
              </a:buClr>
              <a:buFont typeface="Wingdings 3" panose="05040102010807070707" pitchFamily="18" charset="2"/>
              <a:buChar char=""/>
            </a:pPr>
            <a:r>
              <a:rPr lang="en-US" sz="2400" dirty="0"/>
              <a:t>The assessment objectives are weighted to give an indication of their relative importance. The weightings are not intended to provide a precise statement of the number of marks allocated to particular assessment objectives. </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3435514362"/>
              </p:ext>
            </p:extLst>
          </p:nvPr>
        </p:nvGraphicFramePr>
        <p:xfrm>
          <a:off x="251520" y="1700808"/>
          <a:ext cx="8557780" cy="3291840"/>
        </p:xfrm>
        <a:graphic>
          <a:graphicData uri="http://schemas.openxmlformats.org/drawingml/2006/table">
            <a:tbl>
              <a:tblPr firstRow="1" bandRow="1">
                <a:tableStyleId>{5C22544A-7EE6-4342-B048-85BDC9FD1C3A}</a:tableStyleId>
              </a:tblPr>
              <a:tblGrid>
                <a:gridCol w="2797141"/>
                <a:gridCol w="2016224"/>
                <a:gridCol w="1872208"/>
                <a:gridCol w="1872207"/>
              </a:tblGrid>
              <a:tr h="370840">
                <a:tc>
                  <a:txBody>
                    <a:bodyPr/>
                    <a:lstStyle/>
                    <a:p>
                      <a:r>
                        <a:rPr lang="en-GB" sz="2400" dirty="0" smtClean="0">
                          <a:latin typeface="Arial" panose="020B0604020202020204" pitchFamily="34" charset="0"/>
                          <a:cs typeface="Arial" panose="020B0604020202020204" pitchFamily="34" charset="0"/>
                        </a:rPr>
                        <a:t>Assessment Objectives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Overall1 (%)</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AO1</a:t>
                      </a:r>
                      <a:r>
                        <a:rPr lang="en-GB" sz="2400" dirty="0" smtClean="0">
                          <a:latin typeface="Arial" panose="020B0604020202020204" pitchFamily="34" charset="0"/>
                          <a:cs typeface="Arial" panose="020B0604020202020204" pitchFamily="34" charset="0"/>
                        </a:rPr>
                        <a:t>: 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20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28 ± 5</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AO2</a:t>
                      </a:r>
                      <a:r>
                        <a:rPr lang="en-GB" sz="2400" dirty="0" smtClean="0">
                          <a:latin typeface="Arial" panose="020B0604020202020204" pitchFamily="34" charset="0"/>
                          <a:cs typeface="Arial" panose="020B0604020202020204" pitchFamily="34" charset="0"/>
                        </a:rPr>
                        <a:t>: Analysis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55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41 ± 5</a:t>
                      </a:r>
                      <a:endParaRPr lang="en-GB" sz="2400" dirty="0">
                        <a:latin typeface="Arial" panose="020B0604020202020204" pitchFamily="34" charset="0"/>
                        <a:cs typeface="Arial" panose="020B0604020202020204" pitchFamily="34" charset="0"/>
                      </a:endParaRPr>
                    </a:p>
                  </a:txBody>
                  <a:tcPr/>
                </a:tc>
              </a:tr>
              <a:tr h="0">
                <a:tc>
                  <a:txBody>
                    <a:bodyPr/>
                    <a:lstStyle/>
                    <a:p>
                      <a:r>
                        <a:rPr lang="en-US" sz="2400" b="1" dirty="0" smtClean="0">
                          <a:latin typeface="Arial" panose="020B0604020202020204" pitchFamily="34" charset="0"/>
                          <a:cs typeface="Arial" panose="020B0604020202020204" pitchFamily="34" charset="0"/>
                        </a:rPr>
                        <a:t>AO3</a:t>
                      </a:r>
                      <a:r>
                        <a:rPr lang="en-US" sz="2400" dirty="0" smtClean="0">
                          <a:latin typeface="Arial" panose="020B0604020202020204" pitchFamily="34" charset="0"/>
                          <a:cs typeface="Arial" panose="020B0604020202020204" pitchFamily="34" charset="0"/>
                        </a:rPr>
                        <a:t>: Critical evaluation and decision-making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31 ± 4</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9464935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2.3 – Price Elasticity – Key Terms</a:t>
            </a:r>
            <a:endParaRPr lang="en-GB" sz="4000" dirty="0"/>
          </a:p>
        </p:txBody>
      </p:sp>
      <p:sp>
        <p:nvSpPr>
          <p:cNvPr id="5" name="Round Same Side Corner Rectangle 4">
            <a:hlinkClick r:id="" action="ppaction://noaction"/>
          </p:cNvPr>
          <p:cNvSpPr/>
          <p:nvPr/>
        </p:nvSpPr>
        <p:spPr>
          <a:xfrm>
            <a:off x="7028656"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539554" cy="57708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20" b="1" dirty="0" smtClean="0"/>
              <a:t>Price discrimination</a:t>
            </a:r>
            <a:r>
              <a:rPr lang="en-US" sz="2020" dirty="0" smtClean="0"/>
              <a:t> </a:t>
            </a:r>
            <a:r>
              <a:rPr lang="en-US" sz="2020" dirty="0"/>
              <a:t>occurs when firms charge different customers different prices </a:t>
            </a:r>
            <a:r>
              <a:rPr lang="en-US" sz="2020" dirty="0" smtClean="0"/>
              <a:t>for essentially the same product because of their differences in PED</a:t>
            </a:r>
            <a:r>
              <a:rPr lang="en-US" sz="2020" dirty="0"/>
              <a:t>.</a:t>
            </a:r>
          </a:p>
          <a:p>
            <a:pPr marL="342900" indent="-342900">
              <a:buClr>
                <a:srgbClr val="00B050"/>
              </a:buClr>
              <a:buFont typeface="Wingdings 3" panose="05040102010807070707" pitchFamily="18" charset="2"/>
              <a:buChar char=""/>
            </a:pPr>
            <a:r>
              <a:rPr lang="en-US" sz="2020" b="1" dirty="0"/>
              <a:t>Price elastic </a:t>
            </a:r>
            <a:r>
              <a:rPr lang="en-US" sz="2020" b="1" dirty="0" smtClean="0"/>
              <a:t>demand</a:t>
            </a:r>
            <a:r>
              <a:rPr lang="en-US" sz="2020" dirty="0" smtClean="0"/>
              <a:t> </a:t>
            </a:r>
            <a:r>
              <a:rPr lang="en-US" sz="2020" dirty="0"/>
              <a:t>describes demand for a product that is relatively responsive to </a:t>
            </a:r>
            <a:r>
              <a:rPr lang="en-US" sz="2020" dirty="0" smtClean="0"/>
              <a:t>changes in price, usually due to substitutes being available</a:t>
            </a:r>
            <a:r>
              <a:rPr lang="en-US" sz="2020" dirty="0"/>
              <a:t>.</a:t>
            </a:r>
          </a:p>
          <a:p>
            <a:pPr marL="342900" indent="-342900">
              <a:buClr>
                <a:srgbClr val="00B050"/>
              </a:buClr>
              <a:buFont typeface="Wingdings 3" panose="05040102010807070707" pitchFamily="18" charset="2"/>
              <a:buChar char=""/>
            </a:pPr>
            <a:r>
              <a:rPr lang="en-US" sz="2020" b="1" dirty="0" smtClean="0"/>
              <a:t>Price </a:t>
            </a:r>
            <a:r>
              <a:rPr lang="en-US" sz="2020" b="1" dirty="0"/>
              <a:t>elasticity of </a:t>
            </a:r>
            <a:r>
              <a:rPr lang="en-US" sz="2020" b="1" dirty="0" smtClean="0"/>
              <a:t>demand</a:t>
            </a:r>
            <a:r>
              <a:rPr lang="en-US" sz="2020" dirty="0" smtClean="0"/>
              <a:t> </a:t>
            </a:r>
            <a:r>
              <a:rPr lang="en-US" sz="2020" dirty="0"/>
              <a:t>(PED) measures the extent to which demand for a </a:t>
            </a:r>
            <a:r>
              <a:rPr lang="en-US" sz="2020" dirty="0" smtClean="0"/>
              <a:t>product changes due to a change in its </a:t>
            </a:r>
            <a:r>
              <a:rPr lang="en-US" sz="2020" dirty="0"/>
              <a:t>price.</a:t>
            </a:r>
          </a:p>
          <a:p>
            <a:pPr marL="342900" indent="-342900">
              <a:buClr>
                <a:srgbClr val="00B050"/>
              </a:buClr>
              <a:buFont typeface="Wingdings 3" panose="05040102010807070707" pitchFamily="18" charset="2"/>
              <a:buChar char=""/>
            </a:pPr>
            <a:r>
              <a:rPr lang="en-US" sz="2020" b="1" dirty="0" smtClean="0"/>
              <a:t>Price elasticity of supply</a:t>
            </a:r>
            <a:r>
              <a:rPr lang="en-US" sz="2020" dirty="0" smtClean="0"/>
              <a:t> </a:t>
            </a:r>
            <a:r>
              <a:rPr lang="en-US" sz="2020" dirty="0"/>
              <a:t>(PES</a:t>
            </a:r>
            <a:r>
              <a:rPr lang="en-US" sz="2020" dirty="0" smtClean="0"/>
              <a:t>) measures the responsiveness of quantity </a:t>
            </a:r>
            <a:r>
              <a:rPr lang="en-US" sz="2020" dirty="0"/>
              <a:t>supplied of </a:t>
            </a:r>
            <a:r>
              <a:rPr lang="en-US" sz="2020" dirty="0" smtClean="0"/>
              <a:t>a product following a change in its price</a:t>
            </a:r>
            <a:r>
              <a:rPr lang="en-US" sz="2020" dirty="0"/>
              <a:t>.</a:t>
            </a:r>
          </a:p>
          <a:p>
            <a:pPr marL="342900" indent="-342900">
              <a:buClr>
                <a:srgbClr val="00B050"/>
              </a:buClr>
              <a:buFont typeface="Wingdings 3" panose="05040102010807070707" pitchFamily="18" charset="2"/>
              <a:buChar char=""/>
            </a:pPr>
            <a:r>
              <a:rPr lang="en-US" sz="2020" b="1" dirty="0"/>
              <a:t>Price </a:t>
            </a:r>
            <a:r>
              <a:rPr lang="en-US" sz="2020" b="1" dirty="0" smtClean="0"/>
              <a:t>inelastic </a:t>
            </a:r>
            <a:r>
              <a:rPr lang="en-US" sz="2020" b="1" dirty="0"/>
              <a:t>demand</a:t>
            </a:r>
            <a:r>
              <a:rPr lang="en-US" sz="2020" dirty="0"/>
              <a:t> describes demand for a product that is relatively unresponsive </a:t>
            </a:r>
            <a:r>
              <a:rPr lang="en-US" sz="2020" dirty="0" smtClean="0"/>
              <a:t>to changes in price</a:t>
            </a:r>
            <a:r>
              <a:rPr lang="en-US" sz="2020" dirty="0"/>
              <a:t>, </a:t>
            </a:r>
            <a:r>
              <a:rPr lang="en-US" sz="2020" dirty="0" smtClean="0"/>
              <a:t>mainly because of the lack </a:t>
            </a:r>
            <a:r>
              <a:rPr lang="en-US" sz="2020" dirty="0"/>
              <a:t>of substitutes </a:t>
            </a:r>
            <a:r>
              <a:rPr lang="en-US" sz="2020" dirty="0" smtClean="0"/>
              <a:t>for the </a:t>
            </a:r>
            <a:r>
              <a:rPr lang="en-US" sz="2020" dirty="0"/>
              <a:t>product .</a:t>
            </a:r>
          </a:p>
          <a:p>
            <a:pPr marL="342900" indent="-342900">
              <a:buClr>
                <a:srgbClr val="00B050"/>
              </a:buClr>
              <a:buFont typeface="Wingdings 3" panose="05040102010807070707" pitchFamily="18" charset="2"/>
              <a:buChar char=""/>
            </a:pPr>
            <a:r>
              <a:rPr lang="en-US" sz="2020" b="1" dirty="0" smtClean="0"/>
              <a:t>Stocks</a:t>
            </a:r>
            <a:r>
              <a:rPr lang="en-US" sz="2020" dirty="0" smtClean="0"/>
              <a:t> </a:t>
            </a:r>
            <a:r>
              <a:rPr lang="en-US" sz="2020" dirty="0"/>
              <a:t>(or </a:t>
            </a:r>
            <a:r>
              <a:rPr lang="en-US" sz="2020" b="1" dirty="0"/>
              <a:t>inventories</a:t>
            </a:r>
            <a:r>
              <a:rPr lang="en-US" sz="2020" dirty="0"/>
              <a:t>) are the raw materials, components and finished goods (ready </a:t>
            </a:r>
            <a:r>
              <a:rPr lang="en-US" sz="2020" dirty="0" smtClean="0"/>
              <a:t>for sale) used in the production process</a:t>
            </a:r>
            <a:r>
              <a:rPr lang="en-US" sz="2020" dirty="0"/>
              <a:t>.</a:t>
            </a:r>
          </a:p>
          <a:p>
            <a:pPr marL="342900" indent="-342900">
              <a:buClr>
                <a:srgbClr val="00B050"/>
              </a:buClr>
              <a:buFont typeface="Wingdings 3" panose="05040102010807070707" pitchFamily="18" charset="2"/>
              <a:buChar char=""/>
            </a:pPr>
            <a:r>
              <a:rPr lang="en-US" sz="2020" dirty="0" smtClean="0"/>
              <a:t>Unitary price elasticity </a:t>
            </a:r>
            <a:r>
              <a:rPr lang="en-US" sz="2020" dirty="0"/>
              <a:t>occurs </a:t>
            </a:r>
            <a:r>
              <a:rPr lang="en-US" sz="2020" dirty="0" smtClean="0"/>
              <a:t>when the percentage change in the quantity demanded (or </a:t>
            </a:r>
            <a:r>
              <a:rPr lang="en-US" sz="2020" dirty="0"/>
              <a:t>supplied) is </a:t>
            </a:r>
            <a:r>
              <a:rPr lang="en-US" sz="2020" dirty="0" smtClean="0"/>
              <a:t>proportional </a:t>
            </a:r>
            <a:r>
              <a:rPr lang="en-US" sz="2020" dirty="0"/>
              <a:t>to the change in the price, so there is no change in the </a:t>
            </a:r>
            <a:r>
              <a:rPr lang="en-US" sz="2020" dirty="0" smtClean="0"/>
              <a:t>sales revenue.</a:t>
            </a:r>
            <a:endParaRPr lang="en-US" sz="2020" dirty="0"/>
          </a:p>
        </p:txBody>
      </p:sp>
    </p:spTree>
    <p:extLst>
      <p:ext uri="{BB962C8B-B14F-4D97-AF65-F5344CB8AC3E}">
        <p14:creationId xmlns:p14="http://schemas.microsoft.com/office/powerpoint/2010/main" val="4255866080"/>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600" dirty="0" smtClean="0"/>
              <a:t>2.3 – Price Elasticity – Elasticity of Demand</a:t>
            </a:r>
            <a:endParaRPr lang="en-GB" sz="36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467546" cy="198515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50" dirty="0"/>
              <a:t>By contrast, demand is said to be price elastic if there is a </a:t>
            </a:r>
            <a:r>
              <a:rPr lang="en-US" sz="2050" dirty="0" smtClean="0"/>
              <a:t>relatively </a:t>
            </a:r>
            <a:r>
              <a:rPr lang="en-US" sz="2050" dirty="0"/>
              <a:t>large </a:t>
            </a:r>
            <a:r>
              <a:rPr lang="en-US" sz="2050" dirty="0" smtClean="0"/>
              <a:t>change in </a:t>
            </a:r>
            <a:r>
              <a:rPr lang="en-US" sz="2050" dirty="0"/>
              <a:t>the quantity demanded of a product following a change in its price: that is, </a:t>
            </a:r>
            <a:r>
              <a:rPr lang="en-US" sz="2050" dirty="0" smtClean="0"/>
              <a:t>buyers are </a:t>
            </a:r>
            <a:r>
              <a:rPr lang="en-US" sz="2050" dirty="0"/>
              <a:t>very responsive to changes in price. For example, a small rise in the price of </a:t>
            </a:r>
            <a:r>
              <a:rPr lang="en-US" sz="2050" dirty="0" smtClean="0"/>
              <a:t>Pepsi Cola </a:t>
            </a:r>
            <a:r>
              <a:rPr lang="en-US" sz="2050" dirty="0"/>
              <a:t>is likely to reduce its demand quite drastically as customers switch to </a:t>
            </a:r>
            <a:r>
              <a:rPr lang="en-US" sz="2050" dirty="0" smtClean="0"/>
              <a:t>buying rival </a:t>
            </a:r>
            <a:r>
              <a:rPr lang="en-US" sz="2050" dirty="0"/>
              <a:t>brands such as Coca-Cola</a:t>
            </a:r>
            <a:r>
              <a:rPr lang="en-US" sz="2050" dirty="0" smtClean="0"/>
              <a:t>. </a:t>
            </a:r>
            <a:endParaRPr lang="en-US" sz="2050" dirty="0"/>
          </a:p>
        </p:txBody>
      </p:sp>
      <p:sp>
        <p:nvSpPr>
          <p:cNvPr id="2" name="Rectangle 1"/>
          <p:cNvSpPr/>
          <p:nvPr/>
        </p:nvSpPr>
        <p:spPr>
          <a:xfrm>
            <a:off x="260666" y="5653697"/>
            <a:ext cx="4311334" cy="1015663"/>
          </a:xfrm>
          <a:prstGeom prst="rect">
            <a:avLst/>
          </a:prstGeom>
        </p:spPr>
        <p:txBody>
          <a:bodyPr wrap="square">
            <a:spAutoFit/>
          </a:bodyPr>
          <a:lstStyle/>
          <a:p>
            <a:pPr>
              <a:buClr>
                <a:srgbClr val="00B050"/>
              </a:buClr>
            </a:pPr>
            <a:r>
              <a:rPr lang="en-GB" sz="2000" dirty="0">
                <a:latin typeface="Arial" panose="020B0604020202020204" pitchFamily="34" charset="0"/>
                <a:cs typeface="Arial" panose="020B0604020202020204" pitchFamily="34" charset="0"/>
              </a:rPr>
              <a:t>Demand for soft drinks is price elastic because there are many substitute products</a:t>
            </a:r>
            <a:endParaRPr lang="en-US" sz="2000" dirty="0">
              <a:latin typeface="Arial" panose="020B0604020202020204" pitchFamily="34" charset="0"/>
              <a:cs typeface="Arial" panose="020B0604020202020204" pitchFamily="34" charset="0"/>
            </a:endParaRPr>
          </a:p>
        </p:txBody>
      </p:sp>
      <p:sp>
        <p:nvSpPr>
          <p:cNvPr id="3" name="Rectangle 2"/>
          <p:cNvSpPr/>
          <p:nvPr/>
        </p:nvSpPr>
        <p:spPr>
          <a:xfrm>
            <a:off x="4644008" y="5653697"/>
            <a:ext cx="4176464" cy="1015663"/>
          </a:xfrm>
          <a:prstGeom prst="rect">
            <a:avLst/>
          </a:prstGeom>
        </p:spPr>
        <p:txBody>
          <a:bodyPr wrap="square">
            <a:spAutoFit/>
          </a:bodyPr>
          <a:lstStyle/>
          <a:p>
            <a:r>
              <a:rPr lang="en-GB" sz="2000" dirty="0" smtClean="0">
                <a:latin typeface="Arial" panose="020B0604020202020204" pitchFamily="34" charset="0"/>
                <a:cs typeface="Arial" panose="020B0604020202020204" pitchFamily="34" charset="0"/>
              </a:rPr>
              <a:t>As a staple food for billions of people</a:t>
            </a:r>
            <a:r>
              <a:rPr lang="en-GB" sz="2000" dirty="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rice is highly price inelastic in Asia and the West lndies</a:t>
            </a:r>
            <a:endParaRPr lang="en-GB" sz="2000" dirty="0">
              <a:latin typeface="Arial" panose="020B0604020202020204" pitchFamily="34" charset="0"/>
              <a:cs typeface="Arial" panose="020B0604020202020204" pitchFamily="34" charset="0"/>
            </a:endParaRPr>
          </a:p>
        </p:txBody>
      </p:sp>
      <p:pic>
        <p:nvPicPr>
          <p:cNvPr id="1026" name="Picture 2" descr="Image result for soft drinks on shelv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3061407"/>
            <a:ext cx="2592288" cy="25922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rice at a marke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061408"/>
            <a:ext cx="3888432"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27518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600" dirty="0" smtClean="0"/>
              <a:t>2.3 – Price Elasticity – Elasticity of Demand</a:t>
            </a:r>
            <a:endParaRPr lang="en-GB" sz="36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467546" cy="5355312"/>
          </a:xfrm>
          <a:prstGeom prst="rect">
            <a:avLst/>
          </a:prstGeom>
        </p:spPr>
        <p:txBody>
          <a:bodyPr wrap="square">
            <a:spAutoFit/>
          </a:bodyPr>
          <a:lstStyle/>
          <a:p>
            <a:r>
              <a:rPr lang="en-GB" b="1" dirty="0">
                <a:solidFill>
                  <a:srgbClr val="FF0000"/>
                </a:solidFill>
              </a:rPr>
              <a:t>Exam practice</a:t>
            </a:r>
          </a:p>
          <a:p>
            <a:r>
              <a:rPr lang="en-US" dirty="0">
                <a:solidFill>
                  <a:srgbClr val="FF0000"/>
                </a:solidFill>
              </a:rPr>
              <a:t>Explain whether the price elasticity of demand for the following products is likely </a:t>
            </a:r>
            <a:r>
              <a:rPr lang="en-US" dirty="0" smtClean="0">
                <a:solidFill>
                  <a:srgbClr val="FF0000"/>
                </a:solidFill>
              </a:rPr>
              <a:t>to be </a:t>
            </a:r>
            <a:r>
              <a:rPr lang="en-US" dirty="0">
                <a:solidFill>
                  <a:srgbClr val="FF0000"/>
                </a:solidFill>
              </a:rPr>
              <a:t>price elastic or </a:t>
            </a:r>
            <a:r>
              <a:rPr lang="en-US" dirty="0" smtClean="0">
                <a:solidFill>
                  <a:srgbClr val="FF0000"/>
                </a:solidFill>
              </a:rPr>
              <a:t>price inelastic</a:t>
            </a:r>
            <a:r>
              <a:rPr lang="en-US" dirty="0">
                <a:solidFill>
                  <a:srgbClr val="FF0000"/>
                </a:solidFill>
              </a:rPr>
              <a:t>. Justify your answers.</a:t>
            </a:r>
          </a:p>
          <a:p>
            <a:pPr marL="457200" indent="-457200">
              <a:buFont typeface="+mj-lt"/>
              <a:buAutoNum type="arabicPeriod"/>
            </a:pPr>
            <a:r>
              <a:rPr lang="en-GB" dirty="0" smtClean="0">
                <a:solidFill>
                  <a:srgbClr val="FF0000"/>
                </a:solidFill>
              </a:rPr>
              <a:t>Pineapples </a:t>
            </a:r>
            <a:r>
              <a:rPr lang="en-GB" dirty="0">
                <a:solidFill>
                  <a:srgbClr val="FF0000"/>
                </a:solidFill>
              </a:rPr>
              <a:t>(4</a:t>
            </a:r>
            <a:r>
              <a:rPr lang="en-GB" dirty="0" smtClean="0">
                <a:solidFill>
                  <a:srgbClr val="FF0000"/>
                </a:solidFill>
              </a:rPr>
              <a:t>)</a:t>
            </a:r>
          </a:p>
          <a:p>
            <a:r>
              <a:rPr lang="en-GB" dirty="0" smtClean="0">
                <a:solidFill>
                  <a:srgbClr val="FF0000"/>
                </a:solidFill>
              </a:rPr>
              <a:t>___________________________________________________________________________________________________________________________________________________________________________________________________</a:t>
            </a:r>
            <a:endParaRPr lang="en-GB" dirty="0">
              <a:solidFill>
                <a:srgbClr val="FF0000"/>
              </a:solidFill>
            </a:endParaRPr>
          </a:p>
          <a:p>
            <a:pPr marL="457200" indent="-457200">
              <a:buFont typeface="+mj-lt"/>
              <a:buAutoNum type="arabicPeriod" startAt="2"/>
            </a:pPr>
            <a:r>
              <a:rPr lang="en-GB" dirty="0" smtClean="0">
                <a:solidFill>
                  <a:srgbClr val="FF0000"/>
                </a:solidFill>
              </a:rPr>
              <a:t>Tobacco</a:t>
            </a:r>
            <a:endParaRPr lang="en-GB" dirty="0">
              <a:solidFill>
                <a:srgbClr val="FF0000"/>
              </a:solidFill>
            </a:endParaRPr>
          </a:p>
          <a:p>
            <a:r>
              <a:rPr lang="en-GB" dirty="0" smtClean="0">
                <a:solidFill>
                  <a:srgbClr val="FF0000"/>
                </a:solidFill>
              </a:rPr>
              <a:t>___________________________________________________________________________________________________________________________________________________________________________________________________</a:t>
            </a:r>
          </a:p>
          <a:p>
            <a:pPr marL="457200" indent="-457200">
              <a:buFont typeface="+mj-lt"/>
              <a:buAutoNum type="arabicPeriod" startAt="3"/>
            </a:pPr>
            <a:r>
              <a:rPr lang="en-GB" dirty="0" smtClean="0">
                <a:solidFill>
                  <a:srgbClr val="FF0000"/>
                </a:solidFill>
              </a:rPr>
              <a:t>Overseas </a:t>
            </a:r>
            <a:r>
              <a:rPr lang="en-GB" dirty="0">
                <a:solidFill>
                  <a:srgbClr val="FF0000"/>
                </a:solidFill>
              </a:rPr>
              <a:t>holidays (4</a:t>
            </a:r>
            <a:r>
              <a:rPr lang="en-GB" dirty="0" smtClean="0">
                <a:solidFill>
                  <a:srgbClr val="FF0000"/>
                </a:solidFill>
              </a:rPr>
              <a:t>)</a:t>
            </a:r>
            <a:endParaRPr lang="en-GB" dirty="0">
              <a:solidFill>
                <a:srgbClr val="FF0000"/>
              </a:solidFill>
            </a:endParaRPr>
          </a:p>
          <a:p>
            <a:r>
              <a:rPr lang="en-GB" dirty="0" smtClean="0">
                <a:solidFill>
                  <a:srgbClr val="FF0000"/>
                </a:solidFill>
              </a:rPr>
              <a:t>___________________________________________________________________________________________________________________________________________________________________________________________________</a:t>
            </a:r>
            <a:endParaRPr lang="en-GB" dirty="0">
              <a:solidFill>
                <a:srgbClr val="FF0000"/>
              </a:solidFill>
            </a:endParaRPr>
          </a:p>
          <a:p>
            <a:pPr marL="457200" indent="-457200">
              <a:buFont typeface="+mj-lt"/>
              <a:buAutoNum type="arabicPeriod" startAt="4"/>
            </a:pPr>
            <a:r>
              <a:rPr lang="en-GB" dirty="0" smtClean="0">
                <a:solidFill>
                  <a:srgbClr val="FF0000"/>
                </a:solidFill>
              </a:rPr>
              <a:t>Textbooks (4)</a:t>
            </a:r>
            <a:endParaRPr lang="en-GB" dirty="0">
              <a:solidFill>
                <a:srgbClr val="FF0000"/>
              </a:solidFill>
            </a:endParaRPr>
          </a:p>
          <a:p>
            <a:r>
              <a:rPr lang="en-GB" dirty="0" smtClean="0">
                <a:solidFill>
                  <a:srgbClr val="FF0000"/>
                </a:solidFill>
              </a:rPr>
              <a:t>___________________________________________________________________________________________________________________________________________________________________________________________________</a:t>
            </a:r>
            <a:endParaRPr lang="en-GB" dirty="0">
              <a:solidFill>
                <a:srgbClr val="FF0000"/>
              </a:solidFill>
            </a:endParaRPr>
          </a:p>
        </p:txBody>
      </p:sp>
    </p:spTree>
    <p:extLst>
      <p:ext uri="{BB962C8B-B14F-4D97-AF65-F5344CB8AC3E}">
        <p14:creationId xmlns:p14="http://schemas.microsoft.com/office/powerpoint/2010/main" val="1310313342"/>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Uses of Elasticity of Demand</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6237040" cy="5770811"/>
          </a:xfrm>
          <a:prstGeom prst="rect">
            <a:avLst/>
          </a:prstGeom>
        </p:spPr>
        <p:txBody>
          <a:bodyPr wrap="square">
            <a:spAutoFit/>
          </a:bodyPr>
          <a:lstStyle/>
          <a:p>
            <a:pPr marL="292100" indent="-292100">
              <a:buClr>
                <a:srgbClr val="00B050"/>
              </a:buClr>
              <a:buFont typeface="Wingdings 3" panose="05040102010807070707" pitchFamily="18" charset="2"/>
              <a:buChar char=""/>
            </a:pPr>
            <a:r>
              <a:rPr lang="en-US" sz="2050" dirty="0" smtClean="0"/>
              <a:t>Knowledge </a:t>
            </a:r>
            <a:r>
              <a:rPr lang="en-US" sz="2050" dirty="0"/>
              <a:t>of PED can give firms valuable information about how demand for </a:t>
            </a:r>
            <a:r>
              <a:rPr lang="en-US" sz="2050" dirty="0" smtClean="0"/>
              <a:t>their products </a:t>
            </a:r>
            <a:r>
              <a:rPr lang="en-US" sz="2050" dirty="0"/>
              <a:t>is likely to change if prices are adjusted. This information can be used </a:t>
            </a:r>
            <a:r>
              <a:rPr lang="en-US" sz="2050" dirty="0" smtClean="0"/>
              <a:t>in several ways</a:t>
            </a:r>
            <a:r>
              <a:rPr lang="en-US" sz="2050" dirty="0"/>
              <a:t>:</a:t>
            </a:r>
          </a:p>
          <a:p>
            <a:pPr marL="571500" indent="-223838">
              <a:buClr>
                <a:srgbClr val="00B050"/>
              </a:buClr>
              <a:buFont typeface="Arial" panose="020B0604020202020204" pitchFamily="34" charset="0"/>
              <a:buChar char="•"/>
            </a:pPr>
            <a:r>
              <a:rPr lang="en-US" sz="2050" b="1" dirty="0" smtClean="0"/>
              <a:t>Helping </a:t>
            </a:r>
            <a:r>
              <a:rPr lang="en-US" sz="2050" b="1" dirty="0"/>
              <a:t>firms to decide </a:t>
            </a:r>
            <a:r>
              <a:rPr lang="en-US" sz="2050" b="1" dirty="0" smtClean="0"/>
              <a:t>on their </a:t>
            </a:r>
            <a:r>
              <a:rPr lang="en-US" sz="2050" b="1" dirty="0"/>
              <a:t>pricing strategy </a:t>
            </a:r>
            <a:r>
              <a:rPr lang="en-US" sz="2050" dirty="0" smtClean="0"/>
              <a:t>– e.g., </a:t>
            </a:r>
            <a:r>
              <a:rPr lang="en-US" sz="2050" dirty="0"/>
              <a:t>a business with </a:t>
            </a:r>
            <a:r>
              <a:rPr lang="en-US" sz="2050" dirty="0" smtClean="0"/>
              <a:t>price inelastic </a:t>
            </a:r>
            <a:r>
              <a:rPr lang="en-US" sz="2050" dirty="0"/>
              <a:t>demand for </a:t>
            </a:r>
            <a:r>
              <a:rPr lang="en-US" sz="2050" dirty="0" smtClean="0"/>
              <a:t>its products </a:t>
            </a:r>
            <a:r>
              <a:rPr lang="en-US" sz="2050" dirty="0"/>
              <a:t>is likely to </a:t>
            </a:r>
            <a:r>
              <a:rPr lang="en-US" sz="2050" dirty="0" smtClean="0"/>
              <a:t>increase its </a:t>
            </a:r>
            <a:r>
              <a:rPr lang="en-US" sz="2050" dirty="0"/>
              <a:t>prices, knowing </a:t>
            </a:r>
            <a:r>
              <a:rPr lang="en-US" sz="2050" dirty="0" smtClean="0"/>
              <a:t>that quantity </a:t>
            </a:r>
            <a:r>
              <a:rPr lang="en-US" sz="2050" dirty="0"/>
              <a:t>demanded will </a:t>
            </a:r>
            <a:r>
              <a:rPr lang="en-US" sz="2050" dirty="0" smtClean="0"/>
              <a:t>be hardly </a:t>
            </a:r>
            <a:r>
              <a:rPr lang="en-US" sz="2050" dirty="0"/>
              <a:t>affected. Therefore, </a:t>
            </a:r>
            <a:r>
              <a:rPr lang="en-US" sz="2050" dirty="0" smtClean="0"/>
              <a:t>the firm </a:t>
            </a:r>
            <a:r>
              <a:rPr lang="en-US" sz="2050" dirty="0"/>
              <a:t>will benefit from </a:t>
            </a:r>
            <a:r>
              <a:rPr lang="en-US" sz="2050" dirty="0" smtClean="0"/>
              <a:t>higher revenue </a:t>
            </a:r>
            <a:r>
              <a:rPr lang="en-US" sz="2050" dirty="0"/>
              <a:t>from selling </a:t>
            </a:r>
            <a:r>
              <a:rPr lang="en-US" sz="2050" dirty="0" smtClean="0"/>
              <a:t>its products </a:t>
            </a:r>
            <a:r>
              <a:rPr lang="en-US" sz="2050" dirty="0"/>
              <a:t>at a higher price.</a:t>
            </a:r>
          </a:p>
          <a:p>
            <a:pPr marL="571500" indent="-223838">
              <a:buClr>
                <a:srgbClr val="00B050"/>
              </a:buClr>
              <a:buFont typeface="Arial" panose="020B0604020202020204" pitchFamily="34" charset="0"/>
              <a:buChar char="•"/>
            </a:pPr>
            <a:r>
              <a:rPr lang="en-US" sz="2050" b="1" dirty="0" smtClean="0"/>
              <a:t>Predicting </a:t>
            </a:r>
            <a:r>
              <a:rPr lang="en-US" sz="2050" b="1" dirty="0"/>
              <a:t>the impact </a:t>
            </a:r>
            <a:r>
              <a:rPr lang="en-US" sz="2050" b="1" dirty="0" smtClean="0"/>
              <a:t>on firms </a:t>
            </a:r>
            <a:r>
              <a:rPr lang="en-US" sz="2050" b="1" dirty="0"/>
              <a:t>following changes in </a:t>
            </a:r>
            <a:r>
              <a:rPr lang="en-US" sz="2050" b="1" dirty="0" smtClean="0"/>
              <a:t>the exchange </a:t>
            </a:r>
            <a:r>
              <a:rPr lang="en-US" sz="2050" b="1" dirty="0"/>
              <a:t>rate </a:t>
            </a:r>
            <a:r>
              <a:rPr lang="en-US" sz="2050" dirty="0"/>
              <a:t>- for </a:t>
            </a:r>
            <a:r>
              <a:rPr lang="en-US" sz="2050" dirty="0" smtClean="0"/>
              <a:t>instance, firms </a:t>
            </a:r>
            <a:r>
              <a:rPr lang="en-US" sz="2050" dirty="0"/>
              <a:t>that rely on exports will </a:t>
            </a:r>
            <a:r>
              <a:rPr lang="en-US" sz="2050" dirty="0" smtClean="0"/>
              <a:t>generally </a:t>
            </a:r>
            <a:r>
              <a:rPr lang="en-US" sz="2050" dirty="0"/>
              <a:t>benefit from lower </a:t>
            </a:r>
            <a:r>
              <a:rPr lang="en-US" sz="2050" dirty="0" smtClean="0"/>
              <a:t>exchange </a:t>
            </a:r>
            <a:r>
              <a:rPr lang="en-US" sz="2050" dirty="0"/>
              <a:t>rates (as the </a:t>
            </a:r>
            <a:r>
              <a:rPr lang="en-US" sz="2050" dirty="0" smtClean="0"/>
              <a:t>price of </a:t>
            </a:r>
            <a:r>
              <a:rPr lang="en-US" sz="2050" dirty="0"/>
              <a:t>exports become cheaper) and thus will become more price competitive. </a:t>
            </a:r>
            <a:r>
              <a:rPr lang="en-US" sz="2050" dirty="0" smtClean="0"/>
              <a:t>This assumes </a:t>
            </a:r>
            <a:r>
              <a:rPr lang="en-US" sz="2050" dirty="0"/>
              <a:t>that the PED for exports is elastic, of course.</a:t>
            </a:r>
          </a:p>
        </p:txBody>
      </p:sp>
      <p:sp>
        <p:nvSpPr>
          <p:cNvPr id="4" name="Rectangle 3"/>
          <p:cNvSpPr/>
          <p:nvPr/>
        </p:nvSpPr>
        <p:spPr>
          <a:xfrm>
            <a:off x="6516216" y="5373216"/>
            <a:ext cx="2302514" cy="1323439"/>
          </a:xfrm>
          <a:prstGeom prst="rect">
            <a:avLst/>
          </a:prstGeom>
        </p:spPr>
        <p:txBody>
          <a:bodyPr wrap="square">
            <a:spAutoFit/>
          </a:bodyPr>
          <a:lstStyle/>
          <a:p>
            <a:r>
              <a:rPr lang="en-US" sz="1600" dirty="0"/>
              <a:t>Theme parks charge different prices for essentially </a:t>
            </a:r>
            <a:r>
              <a:rPr lang="en-US" sz="1600" dirty="0" smtClean="0"/>
              <a:t>the </a:t>
            </a:r>
            <a:r>
              <a:rPr lang="en-US" sz="1600" dirty="0"/>
              <a:t>same service. The difference is explained by PED</a:t>
            </a:r>
            <a:r>
              <a:rPr lang="en-US" sz="1600" dirty="0" smtClean="0"/>
              <a:t> </a:t>
            </a:r>
            <a:endParaRPr lang="en-GB" sz="1600" dirty="0"/>
          </a:p>
        </p:txBody>
      </p:sp>
      <p:pic>
        <p:nvPicPr>
          <p:cNvPr id="1026" name="Picture 2" descr="Image result for theme park"/>
          <p:cNvPicPr>
            <a:picLocks noChangeAspect="1" noChangeArrowheads="1"/>
          </p:cNvPicPr>
          <p:nvPr/>
        </p:nvPicPr>
        <p:blipFill rotWithShape="1">
          <a:blip r:embed="rId3">
            <a:extLst>
              <a:ext uri="{28A0092B-C50C-407E-A947-70E740481C1C}">
                <a14:useLocalDpi xmlns:a14="http://schemas.microsoft.com/office/drawing/2010/main" val="0"/>
              </a:ext>
            </a:extLst>
          </a:blip>
          <a:srcRect t="7221" b="12887"/>
          <a:stretch/>
        </p:blipFill>
        <p:spPr bwMode="auto">
          <a:xfrm>
            <a:off x="6516216" y="1196753"/>
            <a:ext cx="2302514" cy="12241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p:cNvPicPr>
            <a:picLocks noChangeAspect="1" noChangeArrowheads="1"/>
          </p:cNvPicPr>
          <p:nvPr/>
        </p:nvPicPr>
        <p:blipFill rotWithShape="1">
          <a:blip r:embed="rId4">
            <a:extLst>
              <a:ext uri="{28A0092B-C50C-407E-A947-70E740481C1C}">
                <a14:useLocalDpi xmlns:a14="http://schemas.microsoft.com/office/drawing/2010/main" val="0"/>
              </a:ext>
            </a:extLst>
          </a:blip>
          <a:srcRect t="7780" b="7382"/>
          <a:stretch/>
        </p:blipFill>
        <p:spPr bwMode="auto">
          <a:xfrm>
            <a:off x="6516216" y="2492896"/>
            <a:ext cx="2302514" cy="129614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theme park"/>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827" b="20490"/>
          <a:stretch/>
        </p:blipFill>
        <p:spPr bwMode="auto">
          <a:xfrm>
            <a:off x="6516216" y="3902560"/>
            <a:ext cx="2302514" cy="1409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3190302"/>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Uses of Elasticity of Demand</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539554" cy="5455340"/>
          </a:xfrm>
          <a:prstGeom prst="rect">
            <a:avLst/>
          </a:prstGeom>
        </p:spPr>
        <p:txBody>
          <a:bodyPr wrap="square">
            <a:spAutoFit/>
          </a:bodyPr>
          <a:lstStyle/>
          <a:p>
            <a:pPr marL="288925" indent="-277813">
              <a:buClr>
                <a:srgbClr val="00B050"/>
              </a:buClr>
              <a:buFont typeface="Arial" panose="020B0604020202020204" pitchFamily="34" charset="0"/>
              <a:buChar char="•"/>
            </a:pPr>
            <a:r>
              <a:rPr lang="en-US" sz="2050" b="1" dirty="0"/>
              <a:t>Price discrimination </a:t>
            </a:r>
            <a:r>
              <a:rPr lang="en-US" sz="2050" dirty="0"/>
              <a:t>- this occurs when firms charge different customers </a:t>
            </a:r>
            <a:r>
              <a:rPr lang="en-US" sz="2050" dirty="0" smtClean="0"/>
              <a:t>different prices </a:t>
            </a:r>
            <a:r>
              <a:rPr lang="en-US" sz="2050" dirty="0"/>
              <a:t>for essentially the same product because of differences in their PED. </a:t>
            </a:r>
            <a:r>
              <a:rPr lang="en-US" sz="2050" dirty="0" smtClean="0"/>
              <a:t>For example</a:t>
            </a:r>
            <a:r>
              <a:rPr lang="en-US" sz="2050" dirty="0"/>
              <a:t>, theme parks charge adults different prices from children and they </a:t>
            </a:r>
            <a:r>
              <a:rPr lang="en-US" sz="2050" dirty="0" smtClean="0"/>
              <a:t>also offer </a:t>
            </a:r>
            <a:r>
              <a:rPr lang="en-US" sz="2050" dirty="0"/>
              <a:t>discounts for families and annual pass holders.</a:t>
            </a:r>
          </a:p>
          <a:p>
            <a:pPr marL="288925" indent="-277813">
              <a:buClr>
                <a:srgbClr val="00B050"/>
              </a:buClr>
              <a:buFont typeface="Arial" panose="020B0604020202020204" pitchFamily="34" charset="0"/>
              <a:buChar char="•"/>
            </a:pPr>
            <a:r>
              <a:rPr lang="en-US" sz="2050" b="1" dirty="0" smtClean="0"/>
              <a:t>Deciding </a:t>
            </a:r>
            <a:r>
              <a:rPr lang="en-US" sz="2050" b="1" dirty="0"/>
              <a:t>how much </a:t>
            </a:r>
            <a:r>
              <a:rPr lang="en-US" sz="2050" b="1" dirty="0" smtClean="0"/>
              <a:t>of a </a:t>
            </a:r>
            <a:r>
              <a:rPr lang="en-US" sz="2050" b="1" dirty="0"/>
              <a:t>sales tax can be passed on to customers</a:t>
            </a:r>
            <a:r>
              <a:rPr lang="en-US" sz="2050" dirty="0"/>
              <a:t> </a:t>
            </a:r>
            <a:r>
              <a:rPr lang="en-US" sz="2050" dirty="0" smtClean="0"/>
              <a:t>– e.g., products such </a:t>
            </a:r>
            <a:r>
              <a:rPr lang="en-US" sz="2050" dirty="0"/>
              <a:t>as alcohol, tobacco and petrol are price inelastic in demand, </a:t>
            </a:r>
            <a:r>
              <a:rPr lang="en-US" sz="2050" dirty="0" smtClean="0"/>
              <a:t>so government </a:t>
            </a:r>
            <a:r>
              <a:rPr lang="en-US" sz="2050" dirty="0"/>
              <a:t>taxes on these products can quite easily be passed on to </a:t>
            </a:r>
            <a:r>
              <a:rPr lang="en-US" sz="2050" dirty="0" smtClean="0"/>
              <a:t>customers without </a:t>
            </a:r>
            <a:r>
              <a:rPr lang="en-US" sz="2050" dirty="0"/>
              <a:t>much impact on the quantity demanded.</a:t>
            </a:r>
          </a:p>
          <a:p>
            <a:pPr marL="288925" indent="-277813">
              <a:buClr>
                <a:srgbClr val="00B050"/>
              </a:buClr>
              <a:buFont typeface="Arial" panose="020B0604020202020204" pitchFamily="34" charset="0"/>
              <a:buChar char="•"/>
            </a:pPr>
            <a:r>
              <a:rPr lang="en-US" sz="2050" b="1" dirty="0" smtClean="0"/>
              <a:t>Helping </a:t>
            </a:r>
            <a:r>
              <a:rPr lang="en-US" sz="2050" b="1" dirty="0"/>
              <a:t>governments to determine taxation policies </a:t>
            </a:r>
            <a:r>
              <a:rPr lang="en-US" sz="2050" dirty="0" smtClean="0"/>
              <a:t>– e.g., the government </a:t>
            </a:r>
            <a:r>
              <a:rPr lang="en-US" sz="2050" dirty="0"/>
              <a:t>can impose heavy taxes on demerit goods </a:t>
            </a:r>
            <a:r>
              <a:rPr lang="en-US" sz="2050" dirty="0" smtClean="0"/>
              <a:t>such as </a:t>
            </a:r>
            <a:r>
              <a:rPr lang="en-US" sz="2050" dirty="0"/>
              <a:t>petrol and cigarettes, knowing that the demand for these products is </a:t>
            </a:r>
            <a:r>
              <a:rPr lang="en-US" sz="2050" dirty="0" smtClean="0"/>
              <a:t>price inelastic</a:t>
            </a:r>
            <a:r>
              <a:rPr lang="en-US" sz="2050" dirty="0"/>
              <a:t>. While demerit goods are harmful to society as a whole, the high </a:t>
            </a:r>
            <a:r>
              <a:rPr lang="en-US" sz="2050" dirty="0" smtClean="0"/>
              <a:t>level of taxes </a:t>
            </a:r>
            <a:r>
              <a:rPr lang="en-US" sz="2050" dirty="0"/>
              <a:t>on such products does not significantly affect the level of demand (</a:t>
            </a:r>
            <a:r>
              <a:rPr lang="en-US" sz="2050" dirty="0" smtClean="0"/>
              <a:t>with minimal </a:t>
            </a:r>
            <a:r>
              <a:rPr lang="en-US" sz="2050" dirty="0"/>
              <a:t>impact on sales revenues and jobs), but the </a:t>
            </a:r>
            <a:r>
              <a:rPr lang="en-US" sz="2050" dirty="0" smtClean="0"/>
              <a:t>government </a:t>
            </a:r>
            <a:r>
              <a:rPr lang="en-US" sz="2050" dirty="0"/>
              <a:t>can collect </a:t>
            </a:r>
            <a:r>
              <a:rPr lang="en-US" sz="2050" dirty="0" smtClean="0"/>
              <a:t>large sums of tax </a:t>
            </a:r>
            <a:r>
              <a:rPr lang="en-US" sz="2050" dirty="0"/>
              <a:t>revenues.</a:t>
            </a:r>
          </a:p>
        </p:txBody>
      </p:sp>
    </p:spTree>
    <p:extLst>
      <p:ext uri="{BB962C8B-B14F-4D97-AF65-F5344CB8AC3E}">
        <p14:creationId xmlns:p14="http://schemas.microsoft.com/office/powerpoint/2010/main" val="3981844801"/>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400" dirty="0" smtClean="0"/>
              <a:t>2.3 – Price Elasticity – Calculating the Elasticity of Demand</a:t>
            </a:r>
            <a:endParaRPr lang="en-GB" sz="24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36</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539554" cy="5963171"/>
          </a:xfrm>
          <a:prstGeom prst="rect">
            <a:avLst/>
          </a:prstGeom>
        </p:spPr>
        <p:txBody>
          <a:bodyPr wrap="square">
            <a:spAutoFit/>
          </a:bodyPr>
          <a:lstStyle/>
          <a:p>
            <a:pPr marL="11112">
              <a:buClr>
                <a:srgbClr val="00B050"/>
              </a:buClr>
            </a:pPr>
            <a:r>
              <a:rPr lang="en-US" b="1" dirty="0">
                <a:solidFill>
                  <a:srgbClr val="FF0000"/>
                </a:solidFill>
              </a:rPr>
              <a:t>Activity</a:t>
            </a:r>
          </a:p>
          <a:p>
            <a:pPr marL="354012" indent="-342900">
              <a:buClr>
                <a:srgbClr val="00B050"/>
              </a:buClr>
              <a:buFont typeface="Wingdings 3" panose="05040102010807070707" pitchFamily="18" charset="2"/>
              <a:buChar char=""/>
            </a:pPr>
            <a:r>
              <a:rPr lang="en-US" dirty="0">
                <a:solidFill>
                  <a:srgbClr val="FF0000"/>
                </a:solidFill>
              </a:rPr>
              <a:t>Discuss </a:t>
            </a:r>
            <a:r>
              <a:rPr lang="en-US" dirty="0" smtClean="0">
                <a:solidFill>
                  <a:srgbClr val="FF0000"/>
                </a:solidFill>
              </a:rPr>
              <a:t>and conclude in </a:t>
            </a:r>
            <a:r>
              <a:rPr lang="en-US" dirty="0">
                <a:solidFill>
                  <a:srgbClr val="FF0000"/>
                </a:solidFill>
              </a:rPr>
              <a:t>pairs some examples of the ways in which multinational companies such </a:t>
            </a:r>
            <a:r>
              <a:rPr lang="en-US" dirty="0" smtClean="0">
                <a:solidFill>
                  <a:srgbClr val="FF0000"/>
                </a:solidFill>
              </a:rPr>
              <a:t>as McDonald's</a:t>
            </a:r>
            <a:r>
              <a:rPr lang="en-US" dirty="0">
                <a:solidFill>
                  <a:srgbClr val="FF0000"/>
                </a:solidFill>
              </a:rPr>
              <a:t>, Microsoft, IKEA and Audi use PED in their businesses</a:t>
            </a:r>
            <a:r>
              <a:rPr lang="en-US" dirty="0" smtClean="0">
                <a:solidFill>
                  <a:srgbClr val="FF0000"/>
                </a:solidFill>
              </a:rPr>
              <a:t>.</a:t>
            </a:r>
            <a:endParaRPr lang="en-US" dirty="0">
              <a:solidFill>
                <a:srgbClr val="FF0000"/>
              </a:solidFill>
            </a:endParaRPr>
          </a:p>
          <a:p>
            <a:pPr marL="11112">
              <a:buClr>
                <a:srgbClr val="00B050"/>
              </a:buClr>
            </a:pPr>
            <a:r>
              <a:rPr lang="en-US" b="1" dirty="0" smtClean="0"/>
              <a:t>Calculating price elasticity of demand</a:t>
            </a:r>
          </a:p>
          <a:p>
            <a:pPr marL="354012" indent="-342900">
              <a:buClr>
                <a:srgbClr val="00B050"/>
              </a:buClr>
              <a:buFont typeface="Wingdings 3" panose="05040102010807070707" pitchFamily="18" charset="2"/>
              <a:buChar char=""/>
            </a:pPr>
            <a:r>
              <a:rPr lang="en-US" dirty="0" smtClean="0"/>
              <a:t>Price elasticity of demand is calculated using the formula:</a:t>
            </a:r>
            <a:br>
              <a:rPr lang="en-US" dirty="0" smtClean="0"/>
            </a:br>
            <a:endParaRPr lang="en-US" dirty="0" smtClean="0">
              <a:solidFill>
                <a:srgbClr val="0070C0"/>
              </a:solidFill>
            </a:endParaRPr>
          </a:p>
          <a:p>
            <a:pPr marL="11112" algn="ctr">
              <a:lnSpc>
                <a:spcPts val="1100"/>
              </a:lnSpc>
              <a:buClr>
                <a:srgbClr val="00B050"/>
              </a:buClr>
            </a:pPr>
            <a:r>
              <a:rPr lang="en-US" u="sng" dirty="0">
                <a:solidFill>
                  <a:srgbClr val="0070C0"/>
                </a:solidFill>
              </a:rPr>
              <a:t>percentage change in quantity demanded</a:t>
            </a:r>
            <a:endParaRPr lang="en-US" u="sng" dirty="0" smtClean="0">
              <a:solidFill>
                <a:srgbClr val="0070C0"/>
              </a:solidFill>
            </a:endParaRPr>
          </a:p>
          <a:p>
            <a:pPr marL="468312" lvl="1">
              <a:lnSpc>
                <a:spcPts val="1100"/>
              </a:lnSpc>
              <a:buClr>
                <a:srgbClr val="00B050"/>
              </a:buClr>
            </a:pPr>
            <a:r>
              <a:rPr lang="en-US" dirty="0" smtClean="0">
                <a:solidFill>
                  <a:srgbClr val="0070C0"/>
                </a:solidFill>
              </a:rPr>
              <a:t>	PED = 	</a:t>
            </a:r>
          </a:p>
          <a:p>
            <a:pPr marL="11112" algn="ctr">
              <a:lnSpc>
                <a:spcPts val="1100"/>
              </a:lnSpc>
              <a:buClr>
                <a:srgbClr val="00B050"/>
              </a:buClr>
            </a:pPr>
            <a:r>
              <a:rPr lang="en-US" dirty="0">
                <a:solidFill>
                  <a:srgbClr val="0070C0"/>
                </a:solidFill>
              </a:rPr>
              <a:t>percentage change in price</a:t>
            </a:r>
          </a:p>
          <a:p>
            <a:pPr marL="11112">
              <a:buClr>
                <a:srgbClr val="00B050"/>
              </a:buClr>
            </a:pPr>
            <a:r>
              <a:rPr lang="en-US" dirty="0" smtClean="0"/>
              <a:t>which </a:t>
            </a:r>
            <a:r>
              <a:rPr lang="en-US" dirty="0"/>
              <a:t>can be abbreviated as</a:t>
            </a:r>
            <a:r>
              <a:rPr lang="en-US" dirty="0" smtClean="0"/>
              <a:t>:</a:t>
            </a:r>
            <a:br>
              <a:rPr lang="en-US" dirty="0" smtClean="0"/>
            </a:br>
            <a:endParaRPr lang="en-US" dirty="0" smtClean="0">
              <a:solidFill>
                <a:srgbClr val="0070C0"/>
              </a:solidFill>
            </a:endParaRPr>
          </a:p>
          <a:p>
            <a:pPr marL="11112">
              <a:lnSpc>
                <a:spcPts val="1200"/>
              </a:lnSpc>
              <a:buClr>
                <a:srgbClr val="00B050"/>
              </a:buClr>
            </a:pPr>
            <a:r>
              <a:rPr lang="en-US" dirty="0" smtClean="0">
                <a:solidFill>
                  <a:srgbClr val="0070C0"/>
                </a:solidFill>
              </a:rPr>
              <a:t>		</a:t>
            </a:r>
            <a:r>
              <a:rPr lang="en-US" u="sng" dirty="0" smtClean="0">
                <a:solidFill>
                  <a:srgbClr val="0070C0"/>
                </a:solidFill>
              </a:rPr>
              <a:t>%</a:t>
            </a:r>
            <a:r>
              <a:rPr lang="en-US" u="sng" dirty="0" smtClean="0">
                <a:solidFill>
                  <a:srgbClr val="0070C0"/>
                </a:solidFill>
                <a:sym typeface="Wingdings 3" panose="05040102010807070707" pitchFamily="18" charset="2"/>
              </a:rPr>
              <a:t></a:t>
            </a:r>
            <a:r>
              <a:rPr lang="en-US" i="1" u="sng" dirty="0" smtClean="0">
                <a:solidFill>
                  <a:srgbClr val="0070C0"/>
                </a:solidFill>
                <a:sym typeface="Wingdings 3" panose="05040102010807070707" pitchFamily="18" charset="2"/>
              </a:rPr>
              <a:t>QD</a:t>
            </a:r>
            <a:endParaRPr lang="en-US" i="1" u="sng" dirty="0">
              <a:solidFill>
                <a:srgbClr val="0070C0"/>
              </a:solidFill>
            </a:endParaRPr>
          </a:p>
          <a:p>
            <a:pPr marL="468312" lvl="1">
              <a:lnSpc>
                <a:spcPts val="1200"/>
              </a:lnSpc>
              <a:buClr>
                <a:srgbClr val="00B050"/>
              </a:buClr>
            </a:pPr>
            <a:r>
              <a:rPr lang="en-US" dirty="0" smtClean="0">
                <a:solidFill>
                  <a:srgbClr val="0070C0"/>
                </a:solidFill>
              </a:rPr>
              <a:t>	PED = </a:t>
            </a:r>
          </a:p>
          <a:p>
            <a:pPr marL="11112">
              <a:lnSpc>
                <a:spcPts val="1200"/>
              </a:lnSpc>
              <a:buClr>
                <a:srgbClr val="00B050"/>
              </a:buClr>
            </a:pPr>
            <a:r>
              <a:rPr lang="en-US" dirty="0" smtClean="0">
                <a:solidFill>
                  <a:srgbClr val="0070C0"/>
                </a:solidFill>
              </a:rPr>
              <a:t>		%</a:t>
            </a:r>
            <a:r>
              <a:rPr lang="en-US" dirty="0" smtClean="0">
                <a:solidFill>
                  <a:srgbClr val="0070C0"/>
                </a:solidFill>
                <a:sym typeface="Wingdings 3" panose="05040102010807070707" pitchFamily="18" charset="2"/>
              </a:rPr>
              <a:t></a:t>
            </a:r>
            <a:r>
              <a:rPr lang="en-US" i="1" dirty="0" smtClean="0">
                <a:solidFill>
                  <a:srgbClr val="0070C0"/>
                </a:solidFill>
                <a:sym typeface="Wingdings 3" panose="05040102010807070707" pitchFamily="18" charset="2"/>
              </a:rPr>
              <a:t>P</a:t>
            </a:r>
            <a:endParaRPr lang="en-US" dirty="0">
              <a:solidFill>
                <a:srgbClr val="0070C0"/>
              </a:solidFill>
            </a:endParaRPr>
          </a:p>
          <a:p>
            <a:pPr marL="354012" indent="-342900">
              <a:buClr>
                <a:srgbClr val="00B050"/>
              </a:buClr>
              <a:buFont typeface="Wingdings 3" panose="05040102010807070707" pitchFamily="18" charset="2"/>
              <a:buChar char=""/>
            </a:pPr>
            <a:r>
              <a:rPr lang="en-US" dirty="0"/>
              <a:t>For example, </a:t>
            </a:r>
            <a:r>
              <a:rPr lang="en-US" dirty="0" smtClean="0"/>
              <a:t>if a </a:t>
            </a:r>
            <a:r>
              <a:rPr lang="en-US" dirty="0"/>
              <a:t>cinema increases its ticket price from $10 to $11 and this leads </a:t>
            </a:r>
            <a:r>
              <a:rPr lang="en-US" dirty="0" smtClean="0"/>
              <a:t>to demand </a:t>
            </a:r>
            <a:r>
              <a:rPr lang="en-US" dirty="0"/>
              <a:t>fulling from 3500 to 3325 customers per week, then the PED for </a:t>
            </a:r>
            <a:r>
              <a:rPr lang="en-US" dirty="0" smtClean="0"/>
              <a:t>cinema tickets </a:t>
            </a:r>
            <a:r>
              <a:rPr lang="en-US" dirty="0"/>
              <a:t>is calculated as</a:t>
            </a:r>
            <a:r>
              <a:rPr lang="en-US" dirty="0" smtClean="0"/>
              <a:t>:</a:t>
            </a:r>
          </a:p>
          <a:p>
            <a:pPr marL="11112">
              <a:lnSpc>
                <a:spcPts val="1200"/>
              </a:lnSpc>
              <a:buClr>
                <a:srgbClr val="00B050"/>
              </a:buClr>
              <a:tabLst>
                <a:tab pos="4908550" algn="l"/>
              </a:tabLst>
            </a:pPr>
            <a:r>
              <a:rPr lang="en-US" dirty="0"/>
              <a:t>	</a:t>
            </a:r>
            <a:r>
              <a:rPr lang="en-US" u="sng" dirty="0" smtClean="0">
                <a:solidFill>
                  <a:srgbClr val="FF0000"/>
                </a:solidFill>
              </a:rPr>
              <a:t>3325 - 3500</a:t>
            </a:r>
            <a:endParaRPr lang="en-US" u="sng" dirty="0">
              <a:solidFill>
                <a:srgbClr val="FF0000"/>
              </a:solidFill>
            </a:endParaRPr>
          </a:p>
          <a:p>
            <a:pPr marL="354012" indent="-342900">
              <a:lnSpc>
                <a:spcPts val="1200"/>
              </a:lnSpc>
              <a:buClr>
                <a:srgbClr val="00B050"/>
              </a:buClr>
              <a:buFont typeface="Wingdings 3" panose="05040102010807070707" pitchFamily="18" charset="2"/>
              <a:buChar char=""/>
              <a:tabLst>
                <a:tab pos="6224588" algn="l"/>
              </a:tabLst>
            </a:pPr>
            <a:r>
              <a:rPr lang="en-US" dirty="0">
                <a:solidFill>
                  <a:srgbClr val="FF0000"/>
                </a:solidFill>
              </a:rPr>
              <a:t>percentage change in quantity </a:t>
            </a:r>
            <a:r>
              <a:rPr lang="en-US" dirty="0" smtClean="0">
                <a:solidFill>
                  <a:srgbClr val="FF0000"/>
                </a:solidFill>
              </a:rPr>
              <a:t>demanded =	x 100 = -5%</a:t>
            </a:r>
          </a:p>
          <a:p>
            <a:pPr marL="11112">
              <a:lnSpc>
                <a:spcPts val="1200"/>
              </a:lnSpc>
              <a:buClr>
                <a:srgbClr val="00B050"/>
              </a:buClr>
              <a:tabLst>
                <a:tab pos="5084763" algn="l"/>
              </a:tabLst>
            </a:pPr>
            <a:r>
              <a:rPr lang="en-US" dirty="0" smtClean="0">
                <a:solidFill>
                  <a:srgbClr val="FF0000"/>
                </a:solidFill>
              </a:rPr>
              <a:t>	3500</a:t>
            </a:r>
          </a:p>
          <a:p>
            <a:pPr marL="9525">
              <a:lnSpc>
                <a:spcPts val="1200"/>
              </a:lnSpc>
              <a:buClr>
                <a:srgbClr val="00B050"/>
              </a:buClr>
              <a:tabLst>
                <a:tab pos="3481388" algn="l"/>
              </a:tabLst>
            </a:pPr>
            <a:r>
              <a:rPr lang="en-US" dirty="0" smtClean="0"/>
              <a:t>	</a:t>
            </a:r>
            <a:r>
              <a:rPr lang="en-US" u="sng" dirty="0" smtClean="0">
                <a:solidFill>
                  <a:srgbClr val="0070C0"/>
                </a:solidFill>
              </a:rPr>
              <a:t>11 - 10</a:t>
            </a:r>
          </a:p>
          <a:p>
            <a:pPr marL="336550" indent="-327025">
              <a:lnSpc>
                <a:spcPts val="1200"/>
              </a:lnSpc>
              <a:buClr>
                <a:srgbClr val="00B050"/>
              </a:buClr>
              <a:buFont typeface="Wingdings 3" panose="05040102010807070707" pitchFamily="18" charset="2"/>
              <a:buChar char=""/>
              <a:tabLst>
                <a:tab pos="4348163" algn="l"/>
              </a:tabLst>
            </a:pPr>
            <a:r>
              <a:rPr lang="en-US" dirty="0" smtClean="0">
                <a:solidFill>
                  <a:srgbClr val="0070C0"/>
                </a:solidFill>
              </a:rPr>
              <a:t>Percentage change in price = 	x 100 = +10%</a:t>
            </a:r>
          </a:p>
          <a:p>
            <a:pPr marL="9525">
              <a:lnSpc>
                <a:spcPts val="1200"/>
              </a:lnSpc>
              <a:buClr>
                <a:srgbClr val="00B050"/>
              </a:buClr>
              <a:tabLst>
                <a:tab pos="3657600" algn="l"/>
              </a:tabLst>
            </a:pPr>
            <a:r>
              <a:rPr lang="en-US" dirty="0">
                <a:solidFill>
                  <a:srgbClr val="0070C0"/>
                </a:solidFill>
              </a:rPr>
              <a:t>	</a:t>
            </a:r>
            <a:r>
              <a:rPr lang="en-US" dirty="0" smtClean="0">
                <a:solidFill>
                  <a:srgbClr val="0070C0"/>
                </a:solidFill>
              </a:rPr>
              <a:t>10</a:t>
            </a:r>
          </a:p>
          <a:p>
            <a:pPr marL="11112">
              <a:lnSpc>
                <a:spcPts val="1200"/>
              </a:lnSpc>
              <a:buClr>
                <a:srgbClr val="00B050"/>
              </a:buClr>
              <a:tabLst>
                <a:tab pos="1027113" algn="l"/>
              </a:tabLst>
            </a:pPr>
            <a:r>
              <a:rPr lang="en-US" dirty="0"/>
              <a:t>	</a:t>
            </a:r>
            <a:r>
              <a:rPr lang="en-US" u="sng" dirty="0" smtClean="0">
                <a:solidFill>
                  <a:srgbClr val="FF0000"/>
                </a:solidFill>
              </a:rPr>
              <a:t>-5</a:t>
            </a:r>
            <a:r>
              <a:rPr lang="en-US" dirty="0" smtClean="0">
                <a:solidFill>
                  <a:srgbClr val="FF0000"/>
                </a:solidFill>
              </a:rPr>
              <a:t> </a:t>
            </a:r>
            <a:endParaRPr lang="en-US" i="1" dirty="0">
              <a:solidFill>
                <a:srgbClr val="FF0000"/>
              </a:solidFill>
            </a:endParaRPr>
          </a:p>
          <a:p>
            <a:pPr marL="288925" lvl="1" indent="-285750">
              <a:lnSpc>
                <a:spcPts val="1200"/>
              </a:lnSpc>
              <a:buClr>
                <a:srgbClr val="00B050"/>
              </a:buClr>
              <a:buFont typeface="Wingdings 3" panose="05040102010807070707" pitchFamily="18" charset="2"/>
              <a:buChar char=""/>
              <a:tabLst>
                <a:tab pos="1379538" algn="l"/>
              </a:tabLst>
            </a:pPr>
            <a:r>
              <a:rPr lang="en-US" b="1" i="1" dirty="0" smtClean="0">
                <a:solidFill>
                  <a:srgbClr val="FF0000"/>
                </a:solidFill>
              </a:rPr>
              <a:t>PED</a:t>
            </a:r>
            <a:r>
              <a:rPr lang="en-US" dirty="0" smtClean="0">
                <a:solidFill>
                  <a:srgbClr val="FF0000"/>
                </a:solidFill>
              </a:rPr>
              <a:t> </a:t>
            </a:r>
            <a:r>
              <a:rPr lang="en-US" dirty="0">
                <a:solidFill>
                  <a:srgbClr val="FF0000"/>
                </a:solidFill>
              </a:rPr>
              <a:t>= </a:t>
            </a:r>
            <a:r>
              <a:rPr lang="en-US" dirty="0" smtClean="0">
                <a:solidFill>
                  <a:srgbClr val="FF0000"/>
                </a:solidFill>
              </a:rPr>
              <a:t>	= -0.5</a:t>
            </a:r>
            <a:endParaRPr lang="en-US" dirty="0">
              <a:solidFill>
                <a:srgbClr val="FF0000"/>
              </a:solidFill>
            </a:endParaRPr>
          </a:p>
          <a:p>
            <a:pPr marL="11112">
              <a:lnSpc>
                <a:spcPts val="1200"/>
              </a:lnSpc>
              <a:buClr>
                <a:srgbClr val="00B050"/>
              </a:buClr>
              <a:tabLst>
                <a:tab pos="1027113" algn="l"/>
              </a:tabLst>
            </a:pPr>
            <a:r>
              <a:rPr lang="en-US" dirty="0">
                <a:solidFill>
                  <a:srgbClr val="FF0000"/>
                </a:solidFill>
              </a:rPr>
              <a:t>	</a:t>
            </a:r>
            <a:r>
              <a:rPr lang="en-US" dirty="0" smtClean="0">
                <a:solidFill>
                  <a:srgbClr val="FF0000"/>
                </a:solidFill>
              </a:rPr>
              <a:t>10</a:t>
            </a:r>
            <a:endParaRPr lang="en-US" dirty="0">
              <a:solidFill>
                <a:srgbClr val="FF0000"/>
              </a:solidFill>
            </a:endParaRPr>
          </a:p>
          <a:p>
            <a:pPr marL="295275" indent="-285750">
              <a:buClr>
                <a:srgbClr val="00B050"/>
              </a:buClr>
              <a:buFont typeface="Wingdings 3" panose="05040102010807070707" pitchFamily="18" charset="2"/>
              <a:buChar char=""/>
              <a:tabLst>
                <a:tab pos="3657600" algn="l"/>
              </a:tabLst>
            </a:pPr>
            <a:endParaRPr lang="en-US" dirty="0"/>
          </a:p>
        </p:txBody>
      </p:sp>
    </p:spTree>
    <p:extLst>
      <p:ext uri="{BB962C8B-B14F-4D97-AF65-F5344CB8AC3E}">
        <p14:creationId xmlns:p14="http://schemas.microsoft.com/office/powerpoint/2010/main" val="1936431290"/>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400" dirty="0" smtClean="0"/>
              <a:t>2.3 – Price Elasticity – Calculating the Elasticity of Demand</a:t>
            </a:r>
            <a:endParaRPr lang="en-GB" sz="24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36</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539554" cy="5539978"/>
          </a:xfrm>
          <a:prstGeom prst="rect">
            <a:avLst/>
          </a:prstGeom>
        </p:spPr>
        <p:txBody>
          <a:bodyPr wrap="square">
            <a:spAutoFit/>
          </a:bodyPr>
          <a:lstStyle/>
          <a:p>
            <a:pPr marL="354012" indent="-342900">
              <a:buClr>
                <a:srgbClr val="00B050"/>
              </a:buClr>
              <a:buFont typeface="Wingdings 3" panose="05040102010807070707" pitchFamily="18" charset="2"/>
              <a:buChar char=""/>
            </a:pPr>
            <a:r>
              <a:rPr lang="en-US" b="1" dirty="0"/>
              <a:t>Worked example: Calculating PED</a:t>
            </a:r>
          </a:p>
          <a:p>
            <a:pPr marL="354012" indent="-342900">
              <a:buClr>
                <a:srgbClr val="00B050"/>
              </a:buClr>
              <a:buFont typeface="Wingdings 3" panose="05040102010807070707" pitchFamily="18" charset="2"/>
              <a:buChar char=""/>
            </a:pPr>
            <a:r>
              <a:rPr lang="en-US" dirty="0" smtClean="0"/>
              <a:t>Assume the demand for football match tickets </a:t>
            </a:r>
            <a:br>
              <a:rPr lang="en-US" dirty="0" smtClean="0"/>
            </a:br>
            <a:r>
              <a:rPr lang="en-US" dirty="0" smtClean="0"/>
              <a:t>at $50 is 50,000</a:t>
            </a:r>
            <a:r>
              <a:rPr lang="en-US" dirty="0"/>
              <a:t> </a:t>
            </a:r>
            <a:r>
              <a:rPr lang="en-US" dirty="0" smtClean="0"/>
              <a:t>per week</a:t>
            </a:r>
            <a:r>
              <a:rPr lang="en-US" dirty="0"/>
              <a:t>. </a:t>
            </a:r>
            <a:r>
              <a:rPr lang="en-US" dirty="0" smtClean="0"/>
              <a:t>If the football club </a:t>
            </a:r>
            <a:br>
              <a:rPr lang="en-US" dirty="0" smtClean="0"/>
            </a:br>
            <a:r>
              <a:rPr lang="en-US" dirty="0" smtClean="0"/>
              <a:t>raises its price to $60 per ticket and </a:t>
            </a:r>
            <a:r>
              <a:rPr lang="en-US" dirty="0"/>
              <a:t>demand </a:t>
            </a:r>
            <a:r>
              <a:rPr lang="en-US" dirty="0" smtClean="0"/>
              <a:t/>
            </a:r>
            <a:br>
              <a:rPr lang="en-US" dirty="0" smtClean="0"/>
            </a:br>
            <a:r>
              <a:rPr lang="en-US" dirty="0" smtClean="0"/>
              <a:t>subsequently falls to 45,000 per week, what is </a:t>
            </a:r>
            <a:br>
              <a:rPr lang="en-US" dirty="0" smtClean="0"/>
            </a:br>
            <a:r>
              <a:rPr lang="en-US" dirty="0" smtClean="0"/>
              <a:t>the value of price elasticity of </a:t>
            </a:r>
            <a:r>
              <a:rPr lang="en-US" dirty="0"/>
              <a:t>demand?</a:t>
            </a:r>
          </a:p>
          <a:p>
            <a:pPr marL="690563" indent="-342900">
              <a:buClr>
                <a:srgbClr val="00B050"/>
              </a:buClr>
              <a:buFont typeface="Arial" panose="020B0604020202020204" pitchFamily="34" charset="0"/>
              <a:buChar char="•"/>
            </a:pPr>
            <a:r>
              <a:rPr lang="en-US" dirty="0" smtClean="0"/>
              <a:t>First, calculate the percentage </a:t>
            </a:r>
            <a:r>
              <a:rPr lang="en-US" dirty="0"/>
              <a:t>change </a:t>
            </a:r>
            <a:r>
              <a:rPr lang="en-US" dirty="0" smtClean="0"/>
              <a:t>in the </a:t>
            </a:r>
            <a:br>
              <a:rPr lang="en-US" dirty="0" smtClean="0"/>
            </a:br>
            <a:r>
              <a:rPr lang="en-US" dirty="0" smtClean="0"/>
              <a:t>quantity demanded - demand fell by 10% </a:t>
            </a:r>
            <a:br>
              <a:rPr lang="en-US" dirty="0" smtClean="0"/>
            </a:br>
            <a:r>
              <a:rPr lang="en-US" dirty="0" smtClean="0"/>
              <a:t>from 50,000 to 45,000 match tickets </a:t>
            </a:r>
            <a:r>
              <a:rPr lang="en-US" dirty="0"/>
              <a:t>per week.</a:t>
            </a:r>
          </a:p>
          <a:p>
            <a:pPr marL="690563" indent="-342900">
              <a:buClr>
                <a:srgbClr val="00B050"/>
              </a:buClr>
              <a:buFont typeface="Arial" panose="020B0604020202020204" pitchFamily="34" charset="0"/>
              <a:buChar char="•"/>
            </a:pPr>
            <a:r>
              <a:rPr lang="en-US" dirty="0" smtClean="0"/>
              <a:t>Next, calculate the percentage </a:t>
            </a:r>
            <a:r>
              <a:rPr lang="en-US" dirty="0"/>
              <a:t>change in </a:t>
            </a:r>
            <a:r>
              <a:rPr lang="en-US" dirty="0" smtClean="0"/>
              <a:t>the </a:t>
            </a:r>
            <a:br>
              <a:rPr lang="en-US" dirty="0" smtClean="0"/>
            </a:br>
            <a:r>
              <a:rPr lang="en-US" dirty="0" smtClean="0"/>
              <a:t>price of match tickets: prices increased by 20% </a:t>
            </a:r>
            <a:br>
              <a:rPr lang="en-US" dirty="0" smtClean="0"/>
            </a:br>
            <a:r>
              <a:rPr lang="en-US" dirty="0" smtClean="0"/>
              <a:t>from $50 to $60 per match </a:t>
            </a:r>
            <a:r>
              <a:rPr lang="en-US" dirty="0"/>
              <a:t>ticket.</a:t>
            </a:r>
          </a:p>
          <a:p>
            <a:pPr marL="354012" indent="-342900">
              <a:buClr>
                <a:srgbClr val="00B050"/>
              </a:buClr>
              <a:buFont typeface="Wingdings 3" panose="05040102010807070707" pitchFamily="18" charset="2"/>
              <a:buChar char=""/>
            </a:pPr>
            <a:r>
              <a:rPr lang="en-US" dirty="0" smtClean="0"/>
              <a:t>Then</a:t>
            </a:r>
            <a:r>
              <a:rPr lang="en-US" dirty="0"/>
              <a:t>, </a:t>
            </a:r>
            <a:r>
              <a:rPr lang="en-US" dirty="0" smtClean="0"/>
              <a:t>substitute these figures into the PED formula:</a:t>
            </a:r>
          </a:p>
          <a:p>
            <a:pPr marL="11112">
              <a:buClr>
                <a:srgbClr val="00B050"/>
              </a:buClr>
            </a:pPr>
            <a:endParaRPr lang="en-US" sz="1200" dirty="0">
              <a:solidFill>
                <a:srgbClr val="0070C0"/>
              </a:solidFill>
            </a:endParaRPr>
          </a:p>
          <a:p>
            <a:pPr marL="11112">
              <a:lnSpc>
                <a:spcPts val="1200"/>
              </a:lnSpc>
              <a:buClr>
                <a:srgbClr val="00B050"/>
              </a:buClr>
              <a:tabLst>
                <a:tab pos="2230438" algn="l"/>
              </a:tabLst>
            </a:pPr>
            <a:r>
              <a:rPr lang="en-US" dirty="0"/>
              <a:t>	</a:t>
            </a:r>
            <a:r>
              <a:rPr lang="en-US" u="sng" dirty="0" smtClean="0">
                <a:solidFill>
                  <a:srgbClr val="FF0000"/>
                </a:solidFill>
              </a:rPr>
              <a:t>-10</a:t>
            </a:r>
            <a:r>
              <a:rPr lang="en-US" dirty="0" smtClean="0">
                <a:solidFill>
                  <a:srgbClr val="FF0000"/>
                </a:solidFill>
              </a:rPr>
              <a:t> </a:t>
            </a:r>
            <a:endParaRPr lang="en-US" i="1" dirty="0">
              <a:solidFill>
                <a:srgbClr val="FF0000"/>
              </a:solidFill>
            </a:endParaRPr>
          </a:p>
          <a:p>
            <a:pPr marL="3175" lvl="1">
              <a:lnSpc>
                <a:spcPts val="1200"/>
              </a:lnSpc>
              <a:buClr>
                <a:srgbClr val="00B050"/>
              </a:buClr>
              <a:tabLst>
                <a:tab pos="1379538" algn="l"/>
                <a:tab pos="2117725" algn="l"/>
              </a:tabLst>
            </a:pPr>
            <a:r>
              <a:rPr lang="en-US" b="1" i="1" dirty="0" smtClean="0">
                <a:solidFill>
                  <a:srgbClr val="FF0000"/>
                </a:solidFill>
              </a:rPr>
              <a:t>	PED</a:t>
            </a:r>
            <a:r>
              <a:rPr lang="en-US" dirty="0" smtClean="0">
                <a:solidFill>
                  <a:srgbClr val="FF0000"/>
                </a:solidFill>
              </a:rPr>
              <a:t> </a:t>
            </a:r>
            <a:r>
              <a:rPr lang="en-US" dirty="0">
                <a:solidFill>
                  <a:srgbClr val="FF0000"/>
                </a:solidFill>
              </a:rPr>
              <a:t>= 	</a:t>
            </a:r>
            <a:r>
              <a:rPr lang="en-US" dirty="0" smtClean="0">
                <a:solidFill>
                  <a:srgbClr val="FF0000"/>
                </a:solidFill>
              </a:rPr>
              <a:t>	= </a:t>
            </a:r>
            <a:r>
              <a:rPr lang="en-US" dirty="0">
                <a:solidFill>
                  <a:srgbClr val="FF0000"/>
                </a:solidFill>
              </a:rPr>
              <a:t>-0.5</a:t>
            </a:r>
          </a:p>
          <a:p>
            <a:pPr marL="11112">
              <a:lnSpc>
                <a:spcPts val="1200"/>
              </a:lnSpc>
              <a:buClr>
                <a:srgbClr val="00B050"/>
              </a:buClr>
              <a:tabLst>
                <a:tab pos="2293938" algn="l"/>
              </a:tabLst>
            </a:pPr>
            <a:r>
              <a:rPr lang="en-US" dirty="0">
                <a:solidFill>
                  <a:srgbClr val="FF0000"/>
                </a:solidFill>
              </a:rPr>
              <a:t>	</a:t>
            </a:r>
            <a:r>
              <a:rPr lang="en-US" dirty="0" smtClean="0">
                <a:solidFill>
                  <a:srgbClr val="FF0000"/>
                </a:solidFill>
              </a:rPr>
              <a:t>20</a:t>
            </a:r>
            <a:endParaRPr lang="en-US" dirty="0">
              <a:solidFill>
                <a:srgbClr val="FF0000"/>
              </a:solidFill>
            </a:endParaRPr>
          </a:p>
          <a:p>
            <a:pPr marL="354012" indent="-342900">
              <a:buClr>
                <a:srgbClr val="00B050"/>
              </a:buClr>
              <a:buFont typeface="Wingdings 3" panose="05040102010807070707" pitchFamily="18" charset="2"/>
              <a:buChar char=""/>
            </a:pPr>
            <a:r>
              <a:rPr lang="en-US" dirty="0" smtClean="0"/>
              <a:t>As </a:t>
            </a:r>
            <a:r>
              <a:rPr lang="en-US" dirty="0"/>
              <a:t>the PED for match tickets is less than 1 (ignoring the minus sign), the demand for </a:t>
            </a:r>
            <a:r>
              <a:rPr lang="en-US" dirty="0" smtClean="0"/>
              <a:t>match tickets </a:t>
            </a:r>
            <a:r>
              <a:rPr lang="en-US" dirty="0"/>
              <a:t>is price inelastic: in other words, football fans are not very responsive to the </a:t>
            </a:r>
            <a:r>
              <a:rPr lang="en-US" dirty="0" smtClean="0"/>
              <a:t>increase in match ticket prices</a:t>
            </a:r>
            <a:r>
              <a:rPr lang="en-US" dirty="0"/>
              <a:t>. Consequently</a:t>
            </a:r>
            <a:r>
              <a:rPr lang="en-US" dirty="0" smtClean="0"/>
              <a:t>, there is a relatively small fall in the quantity demanded compared with the price rise</a:t>
            </a:r>
            <a:r>
              <a:rPr lang="en-US" dirty="0"/>
              <a:t>.</a:t>
            </a:r>
          </a:p>
        </p:txBody>
      </p:sp>
      <p:pic>
        <p:nvPicPr>
          <p:cNvPr id="2052" name="Picture 4" descr="Image result for football match ticke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3808" y="1163829"/>
            <a:ext cx="2742873" cy="21211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3808" y="3429000"/>
            <a:ext cx="2776664" cy="1175052"/>
          </a:xfrm>
          <a:prstGeom prst="rect">
            <a:avLst/>
          </a:prstGeom>
        </p:spPr>
      </p:pic>
    </p:spTree>
    <p:extLst>
      <p:ext uri="{BB962C8B-B14F-4D97-AF65-F5344CB8AC3E}">
        <p14:creationId xmlns:p14="http://schemas.microsoft.com/office/powerpoint/2010/main" val="3948037146"/>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80918" y="1086112"/>
            <a:ext cx="8539554" cy="5632311"/>
          </a:xfrm>
          <a:prstGeom prst="rect">
            <a:avLst/>
          </a:prstGeom>
        </p:spPr>
        <p:txBody>
          <a:bodyPr wrap="square">
            <a:spAutoFit/>
          </a:bodyPr>
          <a:lstStyle/>
          <a:p>
            <a:pPr marL="354012" indent="-342900">
              <a:buClr>
                <a:srgbClr val="00B050"/>
              </a:buClr>
              <a:buFont typeface="Wingdings 3" panose="05040102010807070707" pitchFamily="18" charset="2"/>
              <a:buChar char=""/>
            </a:pPr>
            <a:r>
              <a:rPr lang="en-US" dirty="0" smtClean="0"/>
              <a:t>So </a:t>
            </a:r>
            <a:r>
              <a:rPr lang="en-US" dirty="0"/>
              <a:t>what does a PED value of -0.5 actually mean? The cinema ticker example </a:t>
            </a:r>
            <a:r>
              <a:rPr lang="en-US" dirty="0" smtClean="0"/>
              <a:t>suggests that </a:t>
            </a:r>
            <a:r>
              <a:rPr lang="en-US" dirty="0"/>
              <a:t>the demand for cinema tickers is price inelastic (i.e. relatively unresponsive </a:t>
            </a:r>
            <a:r>
              <a:rPr lang="en-US" dirty="0" smtClean="0"/>
              <a:t>to changes </a:t>
            </a:r>
            <a:r>
              <a:rPr lang="en-US" dirty="0"/>
              <a:t>in price). This is because a </a:t>
            </a:r>
            <a:r>
              <a:rPr lang="en-US" dirty="0" smtClean="0"/>
              <a:t>10% </a:t>
            </a:r>
            <a:r>
              <a:rPr lang="en-US" dirty="0"/>
              <a:t>increase in the price (from $10 to $</a:t>
            </a:r>
            <a:r>
              <a:rPr lang="en-US" dirty="0" smtClean="0"/>
              <a:t>11) only </a:t>
            </a:r>
            <a:r>
              <a:rPr lang="en-US" dirty="0"/>
              <a:t>caused quantity demanded to drop by </a:t>
            </a:r>
            <a:r>
              <a:rPr lang="en-US" dirty="0" smtClean="0"/>
              <a:t>5% </a:t>
            </a:r>
            <a:r>
              <a:rPr lang="en-US" dirty="0"/>
              <a:t>(from 3500 </a:t>
            </a:r>
            <a:r>
              <a:rPr lang="en-US" dirty="0" smtClean="0"/>
              <a:t>tickets </a:t>
            </a:r>
            <a:r>
              <a:rPr lang="en-US" dirty="0"/>
              <a:t>per </a:t>
            </a:r>
            <a:r>
              <a:rPr lang="en-US" dirty="0" smtClean="0"/>
              <a:t>week to 3325).</a:t>
            </a:r>
            <a:endParaRPr lang="en-US" dirty="0"/>
          </a:p>
          <a:p>
            <a:pPr marL="354012" indent="-342900">
              <a:buClr>
                <a:srgbClr val="00B050"/>
              </a:buClr>
              <a:buFont typeface="Wingdings 3" panose="05040102010807070707" pitchFamily="18" charset="2"/>
              <a:buChar char=""/>
            </a:pPr>
            <a:r>
              <a:rPr lang="en-US" dirty="0"/>
              <a:t>The value of PED is negative due to the law of demand - an increase in </a:t>
            </a:r>
            <a:r>
              <a:rPr lang="en-US" dirty="0" smtClean="0"/>
              <a:t>the price </a:t>
            </a:r>
            <a:r>
              <a:rPr lang="en-US" dirty="0"/>
              <a:t>of a product will rend to reduce its quantity </a:t>
            </a:r>
            <a:r>
              <a:rPr lang="en-US" dirty="0" smtClean="0"/>
              <a:t>demanded. The inverse </a:t>
            </a:r>
            <a:r>
              <a:rPr lang="en-US" dirty="0"/>
              <a:t>relationship between price and quantity demanded also applies in the </a:t>
            </a:r>
            <a:r>
              <a:rPr lang="en-US" dirty="0" smtClean="0"/>
              <a:t>case of </a:t>
            </a:r>
            <a:r>
              <a:rPr lang="en-US" dirty="0"/>
              <a:t>a price reduction - </a:t>
            </a:r>
            <a:r>
              <a:rPr lang="en-US" dirty="0" smtClean="0"/>
              <a:t>that </a:t>
            </a:r>
            <a:r>
              <a:rPr lang="en-US" dirty="0"/>
              <a:t>is, a price fall rends to lead to an increase in the </a:t>
            </a:r>
            <a:r>
              <a:rPr lang="en-US" dirty="0" smtClean="0"/>
              <a:t>quantity demanded</a:t>
            </a:r>
            <a:r>
              <a:rPr lang="en-US" dirty="0"/>
              <a:t>.</a:t>
            </a:r>
          </a:p>
          <a:p>
            <a:pPr marL="354012" indent="-342900">
              <a:buClr>
                <a:srgbClr val="00B050"/>
              </a:buClr>
              <a:buFont typeface="Wingdings 3" panose="05040102010807070707" pitchFamily="18" charset="2"/>
              <a:buChar char=""/>
            </a:pPr>
            <a:r>
              <a:rPr lang="en-US" dirty="0"/>
              <a:t>The calculation of PED generally has </a:t>
            </a:r>
            <a:r>
              <a:rPr lang="en-US" dirty="0" smtClean="0"/>
              <a:t>two </a:t>
            </a:r>
            <a:r>
              <a:rPr lang="en-US" dirty="0"/>
              <a:t>possible outcomes:</a:t>
            </a:r>
          </a:p>
          <a:p>
            <a:pPr marL="625475" indent="-288925">
              <a:buClr>
                <a:srgbClr val="00B050"/>
              </a:buClr>
              <a:buFont typeface="Arial" panose="020B0604020202020204" pitchFamily="34" charset="0"/>
              <a:buChar char="•"/>
            </a:pPr>
            <a:r>
              <a:rPr lang="en-US" dirty="0" smtClean="0"/>
              <a:t>If </a:t>
            </a:r>
            <a:r>
              <a:rPr lang="en-US" dirty="0"/>
              <a:t>the PED for a product is less than l (ignoring the minus sign), then </a:t>
            </a:r>
            <a:r>
              <a:rPr lang="en-US" dirty="0" smtClean="0"/>
              <a:t>demand is </a:t>
            </a:r>
            <a:r>
              <a:rPr lang="en-US" b="1" dirty="0"/>
              <a:t>price inelastic</a:t>
            </a:r>
            <a:r>
              <a:rPr lang="en-US" dirty="0"/>
              <a:t> (i.e. demand is relatively unresponsive to changes in price</a:t>
            </a:r>
            <a:r>
              <a:rPr lang="en-US" dirty="0" smtClean="0"/>
              <a:t>). This </a:t>
            </a:r>
            <a:r>
              <a:rPr lang="en-US" dirty="0"/>
              <a:t>is because the percentage change in quantity demanded is smaller than </a:t>
            </a:r>
            <a:r>
              <a:rPr lang="en-US" dirty="0" smtClean="0"/>
              <a:t>the percentage </a:t>
            </a:r>
            <a:r>
              <a:rPr lang="en-US" dirty="0"/>
              <a:t>change in the price (see Figure 4.1).</a:t>
            </a:r>
          </a:p>
          <a:p>
            <a:pPr marL="625475" indent="-288925">
              <a:buClr>
                <a:srgbClr val="00B050"/>
              </a:buClr>
              <a:buFont typeface="Arial" panose="020B0604020202020204" pitchFamily="34" charset="0"/>
              <a:buChar char="•"/>
            </a:pPr>
            <a:r>
              <a:rPr lang="en-US" dirty="0" smtClean="0"/>
              <a:t>If </a:t>
            </a:r>
            <a:r>
              <a:rPr lang="en-US" dirty="0"/>
              <a:t>the PED for a product is greater than 1 (ignoring the </a:t>
            </a:r>
            <a:r>
              <a:rPr lang="en-US" dirty="0" smtClean="0"/>
              <a:t>minus), </a:t>
            </a:r>
            <a:r>
              <a:rPr lang="en-US" dirty="0"/>
              <a:t>then </a:t>
            </a:r>
            <a:r>
              <a:rPr lang="en-US" dirty="0" smtClean="0"/>
              <a:t>demand is </a:t>
            </a:r>
            <a:r>
              <a:rPr lang="en-US" dirty="0"/>
              <a:t>price elastic (i.e. demand is relatively responsive to changes in price). This </a:t>
            </a:r>
            <a:r>
              <a:rPr lang="en-US" dirty="0" smtClean="0"/>
              <a:t>is because </a:t>
            </a:r>
            <a:r>
              <a:rPr lang="en-US" dirty="0"/>
              <a:t>the percentage change in quantity demanded is larger than the </a:t>
            </a:r>
            <a:r>
              <a:rPr lang="en-US" dirty="0" smtClean="0"/>
              <a:t>percentage change </a:t>
            </a:r>
            <a:r>
              <a:rPr lang="en-US" dirty="0"/>
              <a:t>in the price of the product (see Figure 4.2).</a:t>
            </a:r>
          </a:p>
        </p:txBody>
      </p:sp>
    </p:spTree>
    <p:extLst>
      <p:ext uri="{BB962C8B-B14F-4D97-AF65-F5344CB8AC3E}">
        <p14:creationId xmlns:p14="http://schemas.microsoft.com/office/powerpoint/2010/main" val="1487158159"/>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20" y="4797152"/>
            <a:ext cx="4176465" cy="1754326"/>
          </a:xfrm>
          <a:prstGeom prst="rect">
            <a:avLst/>
          </a:prstGeom>
        </p:spPr>
        <p:txBody>
          <a:bodyPr wrap="square">
            <a:spAutoFit/>
          </a:bodyPr>
          <a:lstStyle/>
          <a:p>
            <a:pPr marL="11112">
              <a:buClr>
                <a:srgbClr val="00B050"/>
              </a:buClr>
            </a:pPr>
            <a:r>
              <a:rPr lang="en-US" dirty="0" smtClean="0"/>
              <a:t>As the price rises from P</a:t>
            </a:r>
            <a:r>
              <a:rPr lang="en-US" baseline="-25000" dirty="0" smtClean="0"/>
              <a:t>1</a:t>
            </a:r>
            <a:r>
              <a:rPr lang="en-US" dirty="0" smtClean="0"/>
              <a:t> to P</a:t>
            </a:r>
            <a:r>
              <a:rPr lang="en-US" baseline="-25000" dirty="0" smtClean="0"/>
              <a:t>2</a:t>
            </a:r>
            <a:r>
              <a:rPr lang="en-US" dirty="0" smtClean="0"/>
              <a:t>, the quantity demanded falls by a smaller proportion from Q</a:t>
            </a:r>
            <a:r>
              <a:rPr lang="en-US" baseline="-25000" dirty="0" smtClean="0"/>
              <a:t>1</a:t>
            </a:r>
            <a:r>
              <a:rPr lang="en-US" dirty="0" smtClean="0"/>
              <a:t> to Q</a:t>
            </a:r>
            <a:r>
              <a:rPr lang="en-US" baseline="-25000" dirty="0" smtClean="0"/>
              <a:t>2</a:t>
            </a:r>
            <a:r>
              <a:rPr lang="en-US" dirty="0" smtClean="0"/>
              <a:t>. Examples of products with low PED are salt, alcohol, electricity, cigarettes and nail clippers.</a:t>
            </a:r>
            <a:endParaRPr lang="en-US" dirty="0"/>
          </a:p>
        </p:txBody>
      </p:sp>
      <p:sp>
        <p:nvSpPr>
          <p:cNvPr id="7" name="Rectangle 6"/>
          <p:cNvSpPr/>
          <p:nvPr/>
        </p:nvSpPr>
        <p:spPr>
          <a:xfrm>
            <a:off x="4644008" y="1519624"/>
            <a:ext cx="4176464" cy="1477328"/>
          </a:xfrm>
          <a:prstGeom prst="rect">
            <a:avLst/>
          </a:prstGeom>
        </p:spPr>
        <p:txBody>
          <a:bodyPr wrap="square">
            <a:spAutoFit/>
          </a:bodyPr>
          <a:lstStyle/>
          <a:p>
            <a:pPr marL="11112">
              <a:buClr>
                <a:srgbClr val="00B050"/>
              </a:buClr>
            </a:pPr>
            <a:r>
              <a:rPr lang="en-US" dirty="0" smtClean="0"/>
              <a:t>As the price drops from P</a:t>
            </a:r>
            <a:r>
              <a:rPr lang="en-US" baseline="-25000" dirty="0" smtClean="0"/>
              <a:t>1</a:t>
            </a:r>
            <a:r>
              <a:rPr lang="en-US" dirty="0" smtClean="0"/>
              <a:t> to P</a:t>
            </a:r>
            <a:r>
              <a:rPr lang="en-US" baseline="-25000" dirty="0" smtClean="0"/>
              <a:t>2</a:t>
            </a:r>
            <a:r>
              <a:rPr lang="en-US" dirty="0" smtClean="0"/>
              <a:t>, the quantity demanded rises by a greater proportion from Q</a:t>
            </a:r>
            <a:r>
              <a:rPr lang="en-US" baseline="-25000" dirty="0" smtClean="0"/>
              <a:t>1</a:t>
            </a:r>
            <a:r>
              <a:rPr lang="en-US" dirty="0" smtClean="0"/>
              <a:t> to Q</a:t>
            </a:r>
            <a:r>
              <a:rPr lang="en-US" baseline="-25000" dirty="0" smtClean="0"/>
              <a:t>2</a:t>
            </a:r>
            <a:r>
              <a:rPr lang="en-US" dirty="0" smtClean="0"/>
              <a:t>. Examples of products with high PED are chocolate bars, soft drinks, cars and airline travel.</a:t>
            </a:r>
            <a:endParaRPr lang="en-US" dirty="0"/>
          </a:p>
        </p:txBody>
      </p:sp>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3528" y="1428207"/>
            <a:ext cx="4095024" cy="3363769"/>
          </a:xfrm>
          <a:prstGeom prst="rect">
            <a:avLst/>
          </a:prstGeom>
        </p:spPr>
      </p:pic>
      <p:sp>
        <p:nvSpPr>
          <p:cNvPr id="3" name="Rectangle 2"/>
          <p:cNvSpPr/>
          <p:nvPr/>
        </p:nvSpPr>
        <p:spPr>
          <a:xfrm>
            <a:off x="251520" y="1080447"/>
            <a:ext cx="4343946" cy="338554"/>
          </a:xfrm>
          <a:prstGeom prst="rect">
            <a:avLst/>
          </a:prstGeom>
        </p:spPr>
        <p:txBody>
          <a:bodyPr wrap="none">
            <a:spAutoFit/>
          </a:bodyPr>
          <a:lstStyle/>
          <a:p>
            <a:r>
              <a:rPr lang="en-GB" sz="1600" b="1" dirty="0" smtClean="0"/>
              <a:t>Figure 4.1</a:t>
            </a:r>
            <a:r>
              <a:rPr lang="en-GB" sz="1600" dirty="0" smtClean="0"/>
              <a:t> - The price inelastic demand curve</a:t>
            </a:r>
            <a:endParaRPr lang="en-GB" sz="1600" dirty="0"/>
          </a:p>
        </p:txBody>
      </p:sp>
      <p:sp>
        <p:nvSpPr>
          <p:cNvPr id="10" name="Rectangle 9"/>
          <p:cNvSpPr/>
          <p:nvPr/>
        </p:nvSpPr>
        <p:spPr>
          <a:xfrm>
            <a:off x="4804046" y="6309320"/>
            <a:ext cx="4343946" cy="338554"/>
          </a:xfrm>
          <a:prstGeom prst="rect">
            <a:avLst/>
          </a:prstGeom>
        </p:spPr>
        <p:txBody>
          <a:bodyPr wrap="none">
            <a:spAutoFit/>
          </a:bodyPr>
          <a:lstStyle/>
          <a:p>
            <a:r>
              <a:rPr lang="en-GB" sz="1600" b="1" dirty="0" smtClean="0"/>
              <a:t>Figure 4.2</a:t>
            </a:r>
            <a:r>
              <a:rPr lang="en-GB" sz="1600" dirty="0" smtClean="0"/>
              <a:t> - The price elastic demand curve</a:t>
            </a:r>
            <a:endParaRPr lang="en-GB" sz="1600" dirty="0"/>
          </a:p>
        </p:txBody>
      </p:sp>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818079" y="3284984"/>
            <a:ext cx="4002393" cy="2974961"/>
          </a:xfrm>
          <a:prstGeom prst="rect">
            <a:avLst/>
          </a:prstGeom>
        </p:spPr>
      </p:pic>
      <p:cxnSp>
        <p:nvCxnSpPr>
          <p:cNvPr id="12" name="Straight Connector 11"/>
          <p:cNvCxnSpPr/>
          <p:nvPr/>
        </p:nvCxnSpPr>
        <p:spPr>
          <a:xfrm flipH="1" flipV="1">
            <a:off x="4572000" y="1249724"/>
            <a:ext cx="48542" cy="5301754"/>
          </a:xfrm>
          <a:prstGeom prst="line">
            <a:avLst/>
          </a:prstGeom>
          <a:ln w="28575">
            <a:solidFill>
              <a:srgbClr val="DE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490587"/>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38</a:t>
            </a:r>
            <a:endParaRPr lang="en-GB" sz="18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Rectangle 5"/>
              <p:cNvSpPr/>
              <p:nvPr/>
            </p:nvSpPr>
            <p:spPr>
              <a:xfrm>
                <a:off x="280918" y="1086112"/>
                <a:ext cx="8539554" cy="5591595"/>
              </a:xfrm>
              <a:prstGeom prst="rect">
                <a:avLst/>
              </a:prstGeom>
            </p:spPr>
            <p:txBody>
              <a:bodyPr wrap="square">
                <a:spAutoFit/>
              </a:bodyPr>
              <a:lstStyle/>
              <a:p>
                <a:pPr marL="354012" indent="-342900">
                  <a:buClr>
                    <a:srgbClr val="00B050"/>
                  </a:buClr>
                  <a:buFont typeface="Wingdings 3" panose="05040102010807070707" pitchFamily="18" charset="2"/>
                  <a:buChar char=""/>
                </a:pPr>
                <a:r>
                  <a:rPr lang="en-US" sz="2200" dirty="0"/>
                  <a:t>However, there are three special cases which are theoretical possibilities:</a:t>
                </a:r>
              </a:p>
              <a:p>
                <a:pPr marL="635000" indent="-293688">
                  <a:buClr>
                    <a:srgbClr val="00B050"/>
                  </a:buClr>
                  <a:buFont typeface="Arial" panose="020B0604020202020204" pitchFamily="34" charset="0"/>
                  <a:buChar char="•"/>
                </a:pPr>
                <a:r>
                  <a:rPr lang="en-US" sz="2200" dirty="0" smtClean="0"/>
                  <a:t>If </a:t>
                </a:r>
                <a:r>
                  <a:rPr lang="en-US" sz="2200" dirty="0"/>
                  <a:t>the PED for a product is equal to 0, then demand is perfectly price </a:t>
                </a:r>
                <a:r>
                  <a:rPr lang="en-US" sz="2200" dirty="0" smtClean="0"/>
                  <a:t>inelastic: that </a:t>
                </a:r>
                <a:r>
                  <a:rPr lang="en-US" sz="2200" dirty="0"/>
                  <a:t>is, a change in price has no impact on the </a:t>
                </a:r>
                <a:r>
                  <a:rPr lang="en-US" sz="2200" dirty="0" smtClean="0"/>
                  <a:t>quantity </a:t>
                </a:r>
                <a:r>
                  <a:rPr lang="en-US" sz="2200" dirty="0"/>
                  <a:t>demanded. This </a:t>
                </a:r>
                <a:r>
                  <a:rPr lang="en-US" sz="2200" dirty="0" smtClean="0"/>
                  <a:t>suggests that </a:t>
                </a:r>
                <a:r>
                  <a:rPr lang="en-US" sz="2200" dirty="0"/>
                  <a:t>there is absolutely no substitute for such a product, so suppliers can </a:t>
                </a:r>
                <a:r>
                  <a:rPr lang="en-US" sz="2200" dirty="0" smtClean="0"/>
                  <a:t>charge whatever </a:t>
                </a:r>
                <a:r>
                  <a:rPr lang="en-US" sz="2200" dirty="0"/>
                  <a:t>price they like (see Figure 4.3).</a:t>
                </a:r>
              </a:p>
              <a:p>
                <a:pPr marL="635000" indent="-293688">
                  <a:buClr>
                    <a:srgbClr val="00B050"/>
                  </a:buClr>
                  <a:buFont typeface="Arial" panose="020B0604020202020204" pitchFamily="34" charset="0"/>
                  <a:buChar char="•"/>
                </a:pPr>
                <a:r>
                  <a:rPr lang="en-US" sz="2200" dirty="0" smtClean="0"/>
                  <a:t>If </a:t>
                </a:r>
                <a:r>
                  <a:rPr lang="en-US" sz="2200" dirty="0"/>
                  <a:t>the PED for a product is equal to infinity </a:t>
                </a:r>
                <a:r>
                  <a:rPr lang="en-US" sz="2200" dirty="0" smtClean="0"/>
                  <a:t>(</a:t>
                </a:r>
                <a14:m>
                  <m:oMath xmlns:m="http://schemas.openxmlformats.org/officeDocument/2006/math">
                    <m:r>
                      <a:rPr lang="en-GB" sz="2400" i="1">
                        <a:latin typeface="Cambria Math" panose="02040503050406030204" pitchFamily="18" charset="0"/>
                      </a:rPr>
                      <m:t>∞</m:t>
                    </m:r>
                  </m:oMath>
                </a14:m>
                <a:r>
                  <a:rPr lang="en-US" sz="2200" dirty="0" smtClean="0"/>
                  <a:t>) </a:t>
                </a:r>
                <a:r>
                  <a:rPr lang="en-US" sz="2200" dirty="0"/>
                  <a:t>then demand is perfectly </a:t>
                </a:r>
                <a:r>
                  <a:rPr lang="en-US" sz="2200" dirty="0" smtClean="0"/>
                  <a:t>price elastic</a:t>
                </a:r>
                <a:r>
                  <a:rPr lang="en-US" sz="2200" dirty="0"/>
                  <a:t>: that is, a change in price leads to zero quantity demanded. This </a:t>
                </a:r>
                <a:r>
                  <a:rPr lang="en-US" sz="2200" dirty="0" smtClean="0"/>
                  <a:t>suggests that </a:t>
                </a:r>
                <a:r>
                  <a:rPr lang="en-US" sz="2200" dirty="0"/>
                  <a:t>customers switch to buying other substitute products if suppliers raise </a:t>
                </a:r>
                <a:r>
                  <a:rPr lang="en-US" sz="2200" dirty="0" smtClean="0"/>
                  <a:t>their price </a:t>
                </a:r>
                <a:r>
                  <a:rPr lang="en-US" sz="2200" dirty="0"/>
                  <a:t>(see Figure 4.4).</a:t>
                </a:r>
              </a:p>
              <a:p>
                <a:pPr marL="635000" indent="-293688">
                  <a:buClr>
                    <a:srgbClr val="00B050"/>
                  </a:buClr>
                  <a:buFont typeface="Arial" panose="020B0604020202020204" pitchFamily="34" charset="0"/>
                  <a:buChar char="•"/>
                </a:pPr>
                <a:r>
                  <a:rPr lang="en-US" sz="2200" dirty="0" smtClean="0"/>
                  <a:t>If </a:t>
                </a:r>
                <a:r>
                  <a:rPr lang="en-US" sz="2200" dirty="0"/>
                  <a:t>the PED for a product is equal to l (ignoring the minus sign), then demand </a:t>
                </a:r>
                <a:r>
                  <a:rPr lang="en-US" sz="2200" dirty="0" smtClean="0"/>
                  <a:t>has </a:t>
                </a:r>
                <a:r>
                  <a:rPr lang="en-US" sz="2200" b="1" dirty="0" smtClean="0">
                    <a:solidFill>
                      <a:srgbClr val="FF0000"/>
                    </a:solidFill>
                  </a:rPr>
                  <a:t>unitary </a:t>
                </a:r>
                <a:r>
                  <a:rPr lang="en-US" sz="2200" b="1" dirty="0">
                    <a:solidFill>
                      <a:srgbClr val="FF0000"/>
                    </a:solidFill>
                  </a:rPr>
                  <a:t>price elasticity</a:t>
                </a:r>
                <a:r>
                  <a:rPr lang="en-US" sz="2200" dirty="0"/>
                  <a:t>: that is, the percentage change in the </a:t>
                </a:r>
                <a:r>
                  <a:rPr lang="en-US" sz="2200" dirty="0" smtClean="0"/>
                  <a:t>quantity demanded is </a:t>
                </a:r>
                <a:r>
                  <a:rPr lang="en-US" sz="2200" dirty="0"/>
                  <a:t>proportional to the change in the price (see Figure 4.5 ).</a:t>
                </a:r>
              </a:p>
            </p:txBody>
          </p:sp>
        </mc:Choice>
        <mc:Fallback xmlns="">
          <p:sp>
            <p:nvSpPr>
              <p:cNvPr id="6" name="Rectangle 5"/>
              <p:cNvSpPr>
                <a:spLocks noRot="1" noChangeAspect="1" noMove="1" noResize="1" noEditPoints="1" noAdjustHandles="1" noChangeArrowheads="1" noChangeShapeType="1" noTextEdit="1"/>
              </p:cNvSpPr>
              <p:nvPr/>
            </p:nvSpPr>
            <p:spPr>
              <a:xfrm>
                <a:off x="280918" y="1086112"/>
                <a:ext cx="8539554" cy="5591595"/>
              </a:xfrm>
              <a:prstGeom prst="rect">
                <a:avLst/>
              </a:prstGeom>
              <a:blipFill rotWithShape="0">
                <a:blip r:embed="rId3"/>
                <a:stretch>
                  <a:fillRect l="-714" t="-654" r="-1642" b="-327"/>
                </a:stretch>
              </a:blipFill>
            </p:spPr>
            <p:txBody>
              <a:bodyPr/>
              <a:lstStyle/>
              <a:p>
                <a:r>
                  <a:rPr lang="en-GB">
                    <a:noFill/>
                  </a:rPr>
                  <a:t> </a:t>
                </a:r>
              </a:p>
            </p:txBody>
          </p:sp>
        </mc:Fallback>
      </mc:AlternateContent>
    </p:spTree>
    <p:extLst>
      <p:ext uri="{BB962C8B-B14F-4D97-AF65-F5344CB8AC3E}">
        <p14:creationId xmlns:p14="http://schemas.microsoft.com/office/powerpoint/2010/main" val="3466576922"/>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a:t>
            </a:r>
            <a:endParaRPr lang="en-GB" sz="4000" dirty="0"/>
          </a:p>
        </p:txBody>
      </p:sp>
      <p:sp>
        <p:nvSpPr>
          <p:cNvPr id="3" name="Rectangle 2"/>
          <p:cNvSpPr/>
          <p:nvPr/>
        </p:nvSpPr>
        <p:spPr>
          <a:xfrm>
            <a:off x="251520" y="1052736"/>
            <a:ext cx="8568952" cy="5559984"/>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1870" dirty="0" smtClean="0"/>
              <a:t>To </a:t>
            </a:r>
            <a:r>
              <a:rPr lang="en-US" sz="1870" dirty="0"/>
              <a:t>achieve a</a:t>
            </a:r>
            <a:r>
              <a:rPr lang="en-US" sz="1870" b="1" dirty="0"/>
              <a:t> Grade A</a:t>
            </a:r>
            <a:r>
              <a:rPr lang="en-US" sz="1870" dirty="0"/>
              <a:t>, a candidate must show mastery of the syllabus and an outstanding performance </a:t>
            </a:r>
            <a:r>
              <a:rPr lang="en-US" sz="1870" dirty="0" smtClean="0"/>
              <a:t>on the </a:t>
            </a:r>
            <a:r>
              <a:rPr lang="en-US" sz="1870" dirty="0"/>
              <a:t>more academic problems. Within the separate assessment objectives, a candidate awarded a Grade </a:t>
            </a:r>
            <a:r>
              <a:rPr lang="en-US" sz="1870" dirty="0" smtClean="0"/>
              <a:t>A must </a:t>
            </a:r>
            <a:r>
              <a:rPr lang="en-US" sz="1870" dirty="0"/>
              <a:t>show:</a:t>
            </a:r>
          </a:p>
          <a:p>
            <a:pPr>
              <a:buClr>
                <a:srgbClr val="00B050"/>
              </a:buClr>
            </a:pPr>
            <a:r>
              <a:rPr lang="en-US" sz="1870" b="1" dirty="0"/>
              <a:t>AO1: Knowledge with understanding</a:t>
            </a:r>
          </a:p>
          <a:p>
            <a:pPr marL="693738" indent="-338138">
              <a:buClr>
                <a:srgbClr val="00B050"/>
              </a:buClr>
              <a:buFont typeface="Arial" panose="020B0604020202020204" pitchFamily="34" charset="0"/>
              <a:buChar char="•"/>
            </a:pPr>
            <a:r>
              <a:rPr lang="en-US" sz="1870" dirty="0" smtClean="0"/>
              <a:t>An </a:t>
            </a:r>
            <a:r>
              <a:rPr lang="en-US" sz="1870" dirty="0"/>
              <a:t>excellent ability to identify detailed facts and principles in relation to the content of the syllabus</a:t>
            </a:r>
          </a:p>
          <a:p>
            <a:pPr marL="693738" indent="-338138">
              <a:buClr>
                <a:srgbClr val="00B050"/>
              </a:buClr>
              <a:buFont typeface="Arial" panose="020B0604020202020204" pitchFamily="34" charset="0"/>
              <a:buChar char="•"/>
            </a:pPr>
            <a:r>
              <a:rPr lang="en-US" sz="1870" dirty="0" smtClean="0"/>
              <a:t>An </a:t>
            </a:r>
            <a:r>
              <a:rPr lang="en-US" sz="1870" dirty="0"/>
              <a:t>excellent ability to describe clearly graphs, diagrams, tables</a:t>
            </a:r>
          </a:p>
          <a:p>
            <a:pPr marL="693738" indent="-338138">
              <a:buClr>
                <a:srgbClr val="00B050"/>
              </a:buClr>
              <a:buFont typeface="Arial" panose="020B0604020202020204" pitchFamily="34" charset="0"/>
              <a:buChar char="•"/>
            </a:pPr>
            <a:r>
              <a:rPr lang="en-US" sz="1870" dirty="0" smtClean="0"/>
              <a:t>A </a:t>
            </a:r>
            <a:r>
              <a:rPr lang="en-US" sz="1870" dirty="0"/>
              <a:t>thorough ability to define the concepts and ideas of the syllabus.</a:t>
            </a:r>
          </a:p>
          <a:p>
            <a:pPr>
              <a:buClr>
                <a:srgbClr val="00B050"/>
              </a:buClr>
            </a:pPr>
            <a:r>
              <a:rPr lang="en-US" sz="1870" b="1" dirty="0"/>
              <a:t>AO2: Analysis</a:t>
            </a:r>
          </a:p>
          <a:p>
            <a:pPr marL="693738" indent="-338138">
              <a:buClr>
                <a:srgbClr val="00B050"/>
              </a:buClr>
              <a:buFont typeface="Arial" panose="020B0604020202020204" pitchFamily="34" charset="0"/>
              <a:buChar char="•"/>
            </a:pPr>
            <a:r>
              <a:rPr lang="en-US" sz="1870" dirty="0" smtClean="0"/>
              <a:t>An </a:t>
            </a:r>
            <a:r>
              <a:rPr lang="en-US" sz="1870" dirty="0"/>
              <a:t>excellent ability to classify and comment on information</a:t>
            </a:r>
          </a:p>
          <a:p>
            <a:pPr marL="693738" indent="-338138">
              <a:buClr>
                <a:srgbClr val="00B050"/>
              </a:buClr>
              <a:buFont typeface="Arial" panose="020B0604020202020204" pitchFamily="34" charset="0"/>
              <a:buChar char="•"/>
            </a:pPr>
            <a:r>
              <a:rPr lang="en-US" sz="1870" dirty="0" smtClean="0"/>
              <a:t>An </a:t>
            </a:r>
            <a:r>
              <a:rPr lang="en-US" sz="1870" dirty="0"/>
              <a:t>ability to apply this information in a logical and well-structured manner to illustrate the </a:t>
            </a:r>
            <a:r>
              <a:rPr lang="en-US" sz="1870" dirty="0" smtClean="0"/>
              <a:t>application of </a:t>
            </a:r>
            <a:r>
              <a:rPr lang="en-US" sz="1870" dirty="0"/>
              <a:t>economic analysis to a particular situation.</a:t>
            </a:r>
          </a:p>
          <a:p>
            <a:pPr>
              <a:buClr>
                <a:srgbClr val="00B050"/>
              </a:buClr>
            </a:pPr>
            <a:r>
              <a:rPr lang="en-US" sz="1870" b="1" dirty="0"/>
              <a:t>AO3: Critical evaluation and decision-making</a:t>
            </a:r>
          </a:p>
          <a:p>
            <a:pPr marL="693738" indent="-338138">
              <a:buClr>
                <a:srgbClr val="00B050"/>
              </a:buClr>
              <a:buFont typeface="Arial" panose="020B0604020202020204" pitchFamily="34" charset="0"/>
              <a:buChar char="•"/>
            </a:pPr>
            <a:r>
              <a:rPr lang="en-US" sz="1870" dirty="0" smtClean="0"/>
              <a:t>A </a:t>
            </a:r>
            <a:r>
              <a:rPr lang="en-US" sz="1870" dirty="0"/>
              <a:t>thorough ability to classify and order information</a:t>
            </a:r>
          </a:p>
          <a:p>
            <a:pPr marL="693738" indent="-338138">
              <a:buClr>
                <a:srgbClr val="00B050"/>
              </a:buClr>
              <a:buFont typeface="Arial" panose="020B0604020202020204" pitchFamily="34" charset="0"/>
              <a:buChar char="•"/>
            </a:pPr>
            <a:r>
              <a:rPr lang="en-US" sz="1870" dirty="0" smtClean="0"/>
              <a:t>A </a:t>
            </a:r>
            <a:r>
              <a:rPr lang="en-US" sz="1870" dirty="0"/>
              <a:t>sound ability to discriminate between varied sources of information and to distinguish </a:t>
            </a:r>
            <a:r>
              <a:rPr lang="en-US" sz="1870" dirty="0" smtClean="0"/>
              <a:t>clearly between </a:t>
            </a:r>
            <a:r>
              <a:rPr lang="en-US" sz="1870" dirty="0"/>
              <a:t>facts and opinions</a:t>
            </a:r>
          </a:p>
          <a:p>
            <a:pPr marL="693738" indent="-338138">
              <a:buClr>
                <a:srgbClr val="00B050"/>
              </a:buClr>
              <a:buFont typeface="Arial" panose="020B0604020202020204" pitchFamily="34" charset="0"/>
              <a:buChar char="•"/>
            </a:pPr>
            <a:r>
              <a:rPr lang="en-US" sz="1870" dirty="0" smtClean="0"/>
              <a:t>A </a:t>
            </a:r>
            <a:r>
              <a:rPr lang="en-US" sz="1870" dirty="0"/>
              <a:t>sound ability to make clear, reasoned judgements and to communicate them in an accurate </a:t>
            </a:r>
            <a:r>
              <a:rPr lang="en-US" sz="1870" dirty="0" smtClean="0"/>
              <a:t>and logical </a:t>
            </a:r>
            <a:r>
              <a:rPr lang="en-US" sz="1870" dirty="0"/>
              <a:t>manner.</a:t>
            </a:r>
          </a:p>
        </p:txBody>
      </p:sp>
    </p:spTree>
    <p:extLst>
      <p:ext uri="{BB962C8B-B14F-4D97-AF65-F5344CB8AC3E}">
        <p14:creationId xmlns:p14="http://schemas.microsoft.com/office/powerpoint/2010/main" val="423783334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38</a:t>
            </a:r>
            <a:endParaRPr lang="en-GB" sz="1800" b="1" dirty="0">
              <a:latin typeface="Arial" panose="020B0604020202020204" pitchFamily="34" charset="0"/>
              <a:cs typeface="Arial" panose="020B0604020202020204" pitchFamily="34" charset="0"/>
            </a:endParaRPr>
          </a:p>
        </p:txBody>
      </p:sp>
      <p:sp>
        <p:nvSpPr>
          <p:cNvPr id="2" name="TextBox 1"/>
          <p:cNvSpPr txBox="1"/>
          <p:nvPr/>
        </p:nvSpPr>
        <p:spPr>
          <a:xfrm>
            <a:off x="251520" y="4725144"/>
            <a:ext cx="8568952" cy="1938992"/>
          </a:xfrm>
          <a:prstGeom prst="rect">
            <a:avLst/>
          </a:prstGeom>
          <a:noFill/>
        </p:spPr>
        <p:txBody>
          <a:bodyPr wrap="square" rtlCol="0">
            <a:spAutoFit/>
          </a:bodyPr>
          <a:lstStyle/>
          <a:p>
            <a:r>
              <a:rPr lang="en-GB" sz="2400" dirty="0" smtClean="0"/>
              <a:t>As the price increases from </a:t>
            </a:r>
            <a:r>
              <a:rPr lang="en-GB" sz="2400" i="1" dirty="0" smtClean="0"/>
              <a:t>P</a:t>
            </a:r>
            <a:r>
              <a:rPr lang="en-GB" sz="2400" baseline="-25000" dirty="0" smtClean="0"/>
              <a:t>1</a:t>
            </a:r>
            <a:r>
              <a:rPr lang="en-GB" sz="2400" dirty="0" smtClean="0"/>
              <a:t> to </a:t>
            </a:r>
            <a:r>
              <a:rPr lang="en-GB" sz="2400" i="1" dirty="0" smtClean="0"/>
              <a:t>P</a:t>
            </a:r>
            <a:r>
              <a:rPr lang="en-GB" sz="2400" baseline="-25000" dirty="0" smtClean="0"/>
              <a:t>2</a:t>
            </a:r>
            <a:r>
              <a:rPr lang="en-GB" sz="2400" dirty="0" smtClean="0"/>
              <a:t>, the quantity demanded remains unchanged at </a:t>
            </a:r>
            <a:r>
              <a:rPr lang="en-GB" sz="2400" i="1" dirty="0" err="1" smtClean="0"/>
              <a:t>Q</a:t>
            </a:r>
            <a:r>
              <a:rPr lang="en-GB" sz="2400" baseline="-25000" dirty="0" err="1" smtClean="0"/>
              <a:t>e</a:t>
            </a:r>
            <a:r>
              <a:rPr lang="en-GB" sz="2400" dirty="0" smtClean="0"/>
              <a:t>. Realistically, demand will never be completely independent of the price level, but the demand for prescription drugs, anti-venom or water would be very price inelastic.</a:t>
            </a:r>
            <a:endParaRPr lang="en-GB" sz="2400" dirty="0"/>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051720" y="1574422"/>
            <a:ext cx="4398231" cy="3141594"/>
          </a:xfrm>
          <a:prstGeom prst="rect">
            <a:avLst/>
          </a:prstGeom>
        </p:spPr>
      </p:pic>
      <p:sp>
        <p:nvSpPr>
          <p:cNvPr id="4" name="Rectangle 3"/>
          <p:cNvSpPr/>
          <p:nvPr/>
        </p:nvSpPr>
        <p:spPr>
          <a:xfrm>
            <a:off x="252673" y="1085255"/>
            <a:ext cx="8567799" cy="461665"/>
          </a:xfrm>
          <a:prstGeom prst="rect">
            <a:avLst/>
          </a:prstGeom>
        </p:spPr>
        <p:txBody>
          <a:bodyPr wrap="square">
            <a:spAutoFit/>
          </a:bodyPr>
          <a:lstStyle/>
          <a:p>
            <a:r>
              <a:rPr lang="en-GB" sz="2400" b="1" dirty="0" smtClean="0"/>
              <a:t>Figure 4.3</a:t>
            </a:r>
            <a:r>
              <a:rPr lang="en-GB" sz="2400" dirty="0" smtClean="0"/>
              <a:t> – The perfectly price inelastic demand curve</a:t>
            </a:r>
            <a:endParaRPr lang="en-GB" sz="2400" dirty="0"/>
          </a:p>
        </p:txBody>
      </p:sp>
    </p:spTree>
    <p:extLst>
      <p:ext uri="{BB962C8B-B14F-4D97-AF65-F5344CB8AC3E}">
        <p14:creationId xmlns:p14="http://schemas.microsoft.com/office/powerpoint/2010/main" val="3338593641"/>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38</a:t>
            </a:r>
            <a:endParaRPr lang="en-GB" sz="1800" b="1" dirty="0">
              <a:latin typeface="Arial" panose="020B0604020202020204" pitchFamily="34" charset="0"/>
              <a:cs typeface="Arial" panose="020B0604020202020204" pitchFamily="34" charset="0"/>
            </a:endParaRPr>
          </a:p>
        </p:txBody>
      </p:sp>
      <p:sp>
        <p:nvSpPr>
          <p:cNvPr id="2" name="TextBox 1"/>
          <p:cNvSpPr txBox="1"/>
          <p:nvPr/>
        </p:nvSpPr>
        <p:spPr>
          <a:xfrm>
            <a:off x="264684" y="5099700"/>
            <a:ext cx="8555788" cy="1569660"/>
          </a:xfrm>
          <a:prstGeom prst="rect">
            <a:avLst/>
          </a:prstGeom>
          <a:noFill/>
        </p:spPr>
        <p:txBody>
          <a:bodyPr wrap="square" rtlCol="0">
            <a:spAutoFit/>
          </a:bodyPr>
          <a:lstStyle/>
          <a:p>
            <a:r>
              <a:rPr lang="en-GB" sz="2400" dirty="0" smtClean="0"/>
              <a:t>Demand only exists at a price of </a:t>
            </a:r>
            <a:r>
              <a:rPr lang="en-GB" sz="2400" i="1" dirty="0" err="1" smtClean="0"/>
              <a:t>P</a:t>
            </a:r>
            <a:r>
              <a:rPr lang="en-GB" sz="2400" baseline="-25000" dirty="0" err="1" smtClean="0"/>
              <a:t>e</a:t>
            </a:r>
            <a:r>
              <a:rPr lang="en-GB" sz="2400" dirty="0" smtClean="0"/>
              <a:t>. A rise in price above </a:t>
            </a:r>
            <a:r>
              <a:rPr lang="en-GB" sz="2400" i="1" dirty="0" err="1" smtClean="0"/>
              <a:t>P</a:t>
            </a:r>
            <a:r>
              <a:rPr lang="en-GB" sz="2400" baseline="-25000" dirty="0" err="1" smtClean="0"/>
              <a:t>e</a:t>
            </a:r>
            <a:r>
              <a:rPr lang="en-GB" sz="2400" dirty="0" smtClean="0"/>
              <a:t> leads to an infinite change in the quantity demanded. This situation will only exist if there are perfect substitutes readily available on the market.</a:t>
            </a:r>
            <a:endParaRPr lang="en-GB" sz="2400" dirty="0"/>
          </a:p>
        </p:txBody>
      </p:sp>
      <p:sp>
        <p:nvSpPr>
          <p:cNvPr id="4" name="Rectangle 3"/>
          <p:cNvSpPr/>
          <p:nvPr/>
        </p:nvSpPr>
        <p:spPr>
          <a:xfrm>
            <a:off x="251520" y="1085255"/>
            <a:ext cx="8568952" cy="461665"/>
          </a:xfrm>
          <a:prstGeom prst="rect">
            <a:avLst/>
          </a:prstGeom>
        </p:spPr>
        <p:txBody>
          <a:bodyPr wrap="square">
            <a:spAutoFit/>
          </a:bodyPr>
          <a:lstStyle/>
          <a:p>
            <a:r>
              <a:rPr lang="en-GB" sz="2400" b="1" dirty="0" smtClean="0"/>
              <a:t>Figure 4.4</a:t>
            </a:r>
            <a:r>
              <a:rPr lang="en-GB" sz="2400" dirty="0" smtClean="0"/>
              <a:t> – The perfectly price elastic demand curve</a:t>
            </a:r>
            <a:endParaRPr lang="en-GB" sz="2400" dirty="0"/>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12856" y="1556792"/>
            <a:ext cx="5567456" cy="3466529"/>
          </a:xfrm>
          <a:prstGeom prst="rect">
            <a:avLst/>
          </a:prstGeom>
        </p:spPr>
      </p:pic>
    </p:spTree>
    <p:extLst>
      <p:ext uri="{BB962C8B-B14F-4D97-AF65-F5344CB8AC3E}">
        <p14:creationId xmlns:p14="http://schemas.microsoft.com/office/powerpoint/2010/main" val="1393123239"/>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38</a:t>
            </a:r>
            <a:endParaRPr lang="en-GB" sz="1800" b="1" dirty="0">
              <a:latin typeface="Arial" panose="020B0604020202020204" pitchFamily="34" charset="0"/>
              <a:cs typeface="Arial" panose="020B0604020202020204" pitchFamily="34" charset="0"/>
            </a:endParaRPr>
          </a:p>
        </p:txBody>
      </p:sp>
      <p:sp>
        <p:nvSpPr>
          <p:cNvPr id="2" name="TextBox 1"/>
          <p:cNvSpPr txBox="1"/>
          <p:nvPr/>
        </p:nvSpPr>
        <p:spPr>
          <a:xfrm>
            <a:off x="264684" y="5805264"/>
            <a:ext cx="8555788" cy="830997"/>
          </a:xfrm>
          <a:prstGeom prst="rect">
            <a:avLst/>
          </a:prstGeom>
          <a:noFill/>
        </p:spPr>
        <p:txBody>
          <a:bodyPr wrap="square" rtlCol="0">
            <a:spAutoFit/>
          </a:bodyPr>
          <a:lstStyle/>
          <a:p>
            <a:r>
              <a:rPr lang="en-GB" sz="2400" dirty="0" smtClean="0"/>
              <a:t>As the price increases from </a:t>
            </a:r>
            <a:r>
              <a:rPr lang="en-GB" sz="2400" i="1" dirty="0" smtClean="0"/>
              <a:t>P</a:t>
            </a:r>
            <a:r>
              <a:rPr lang="en-GB" sz="2400" baseline="-25000" dirty="0" smtClean="0"/>
              <a:t>1</a:t>
            </a:r>
            <a:r>
              <a:rPr lang="en-GB" sz="2400" dirty="0" smtClean="0"/>
              <a:t> to </a:t>
            </a:r>
            <a:r>
              <a:rPr lang="en-GB" sz="2400" i="1" dirty="0" smtClean="0"/>
              <a:t>P</a:t>
            </a:r>
            <a:r>
              <a:rPr lang="en-GB" sz="2400" baseline="-25000" dirty="0" smtClean="0"/>
              <a:t>2</a:t>
            </a:r>
            <a:r>
              <a:rPr lang="en-GB" sz="2400" dirty="0" smtClean="0"/>
              <a:t>, the quantity demanded falls by the same proportion from </a:t>
            </a:r>
            <a:r>
              <a:rPr lang="en-GB" sz="2400" i="1" dirty="0" smtClean="0"/>
              <a:t>Q</a:t>
            </a:r>
            <a:r>
              <a:rPr lang="en-GB" sz="2400" baseline="-25000" dirty="0" smtClean="0"/>
              <a:t>1</a:t>
            </a:r>
            <a:r>
              <a:rPr lang="en-GB" sz="2400" dirty="0" smtClean="0"/>
              <a:t> </a:t>
            </a:r>
            <a:r>
              <a:rPr lang="en-GB" sz="2400" dirty="0"/>
              <a:t>to </a:t>
            </a:r>
            <a:r>
              <a:rPr lang="en-GB" sz="2400" i="1" dirty="0" smtClean="0"/>
              <a:t>Q</a:t>
            </a:r>
            <a:r>
              <a:rPr lang="en-GB" sz="2400" baseline="-25000" dirty="0" smtClean="0"/>
              <a:t>2.</a:t>
            </a:r>
            <a:endParaRPr lang="en-GB" sz="2400" dirty="0"/>
          </a:p>
        </p:txBody>
      </p:sp>
      <p:sp>
        <p:nvSpPr>
          <p:cNvPr id="4" name="Rectangle 3"/>
          <p:cNvSpPr/>
          <p:nvPr/>
        </p:nvSpPr>
        <p:spPr>
          <a:xfrm>
            <a:off x="251520" y="1085255"/>
            <a:ext cx="8568952" cy="461665"/>
          </a:xfrm>
          <a:prstGeom prst="rect">
            <a:avLst/>
          </a:prstGeom>
        </p:spPr>
        <p:txBody>
          <a:bodyPr wrap="square">
            <a:spAutoFit/>
          </a:bodyPr>
          <a:lstStyle/>
          <a:p>
            <a:r>
              <a:rPr lang="en-GB" sz="2400" b="1" dirty="0" smtClean="0"/>
              <a:t>Figure 4.5</a:t>
            </a:r>
            <a:r>
              <a:rPr lang="en-GB" sz="2400" dirty="0" smtClean="0"/>
              <a:t> – The unitary price elastic demand curve</a:t>
            </a:r>
            <a:endParaRPr lang="en-GB" sz="2400" dirty="0"/>
          </a:p>
        </p:txBody>
      </p:sp>
      <p:pic>
        <p:nvPicPr>
          <p:cNvPr id="3" name="Pictur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195736" y="1556792"/>
            <a:ext cx="4996729" cy="4104456"/>
          </a:xfrm>
          <a:prstGeom prst="rect">
            <a:avLst/>
          </a:prstGeom>
        </p:spPr>
      </p:pic>
    </p:spTree>
    <p:extLst>
      <p:ext uri="{BB962C8B-B14F-4D97-AF65-F5344CB8AC3E}">
        <p14:creationId xmlns:p14="http://schemas.microsoft.com/office/powerpoint/2010/main" val="1434795563"/>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800" dirty="0" smtClean="0"/>
              <a:t>2.3 – Price Elasticity – </a:t>
            </a:r>
            <a:r>
              <a:rPr lang="en-US" sz="2800" dirty="0"/>
              <a:t>Interpreting PED </a:t>
            </a:r>
            <a:r>
              <a:rPr lang="en-US" sz="2800" dirty="0" smtClean="0"/>
              <a:t>Calculations</a:t>
            </a:r>
            <a:endParaRPr lang="en-GB" sz="28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39</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5262979"/>
          </a:xfrm>
          <a:prstGeom prst="rect">
            <a:avLst/>
          </a:prstGeom>
        </p:spPr>
        <p:txBody>
          <a:bodyPr wrap="square">
            <a:spAutoFit/>
          </a:bodyPr>
          <a:lstStyle/>
          <a:p>
            <a:pPr>
              <a:buClr>
                <a:srgbClr val="00B050"/>
              </a:buClr>
            </a:pPr>
            <a:r>
              <a:rPr lang="en-GB" sz="2400" b="1" dirty="0">
                <a:solidFill>
                  <a:srgbClr val="FF0000"/>
                </a:solidFill>
              </a:rPr>
              <a:t>Activity</a:t>
            </a:r>
          </a:p>
          <a:p>
            <a:pPr marL="342900" indent="-342900">
              <a:buClr>
                <a:srgbClr val="00B050"/>
              </a:buClr>
              <a:buFont typeface="Wingdings 3" panose="05040102010807070707" pitchFamily="18" charset="2"/>
              <a:buChar char=""/>
            </a:pPr>
            <a:r>
              <a:rPr lang="en-GB" sz="2400" dirty="0">
                <a:solidFill>
                  <a:srgbClr val="FF0000"/>
                </a:solidFill>
              </a:rPr>
              <a:t>Many governments around the world raise taxes on tobacco, alcohol and petrol, on </a:t>
            </a:r>
            <a:r>
              <a:rPr lang="en-GB" sz="2400" dirty="0" smtClean="0">
                <a:solidFill>
                  <a:srgbClr val="FF0000"/>
                </a:solidFill>
              </a:rPr>
              <a:t>a regular </a:t>
            </a:r>
            <a:r>
              <a:rPr lang="en-GB" sz="2400" dirty="0">
                <a:solidFill>
                  <a:srgbClr val="FF0000"/>
                </a:solidFill>
              </a:rPr>
              <a:t>basis.</a:t>
            </a:r>
          </a:p>
          <a:p>
            <a:pPr marL="685800" indent="-349250">
              <a:buClr>
                <a:srgbClr val="00B050"/>
              </a:buClr>
              <a:buFont typeface="+mj-lt"/>
              <a:buAutoNum type="arabicPeriod"/>
            </a:pPr>
            <a:r>
              <a:rPr lang="en-GB" sz="2400" dirty="0" smtClean="0">
                <a:solidFill>
                  <a:srgbClr val="FF0000"/>
                </a:solidFill>
              </a:rPr>
              <a:t>As a class, discuss the economic reasons for doing so</a:t>
            </a:r>
            <a:r>
              <a:rPr lang="en-GB" sz="2400" dirty="0">
                <a:solidFill>
                  <a:srgbClr val="FF0000"/>
                </a:solidFill>
              </a:rPr>
              <a:t>.</a:t>
            </a:r>
          </a:p>
          <a:p>
            <a:pPr marL="685800" indent="-349250">
              <a:buClr>
                <a:srgbClr val="00B050"/>
              </a:buClr>
              <a:buFont typeface="+mj-lt"/>
              <a:buAutoNum type="arabicPeriod"/>
            </a:pPr>
            <a:r>
              <a:rPr lang="en-GB" sz="2400" dirty="0" smtClean="0">
                <a:solidFill>
                  <a:srgbClr val="FF0000"/>
                </a:solidFill>
              </a:rPr>
              <a:t>Use the concept of price elasticity of demand in your arguments.</a:t>
            </a:r>
          </a:p>
          <a:p>
            <a:pPr>
              <a:buClr>
                <a:srgbClr val="00B050"/>
              </a:buClr>
            </a:pPr>
            <a:r>
              <a:rPr lang="en-US" sz="2400" b="1" dirty="0" smtClean="0">
                <a:solidFill>
                  <a:srgbClr val="FF0000"/>
                </a:solidFill>
              </a:rPr>
              <a:t>Exam </a:t>
            </a:r>
            <a:r>
              <a:rPr lang="en-US" sz="2400" b="1" dirty="0">
                <a:solidFill>
                  <a:srgbClr val="FF0000"/>
                </a:solidFill>
              </a:rPr>
              <a:t>practice</a:t>
            </a:r>
          </a:p>
          <a:p>
            <a:pPr marL="685800" indent="-349250">
              <a:buClr>
                <a:srgbClr val="00B050"/>
              </a:buClr>
              <a:buFont typeface="+mj-lt"/>
              <a:buAutoNum type="arabicPeriod"/>
            </a:pPr>
            <a:r>
              <a:rPr lang="en-US" sz="2400" dirty="0" smtClean="0">
                <a:solidFill>
                  <a:srgbClr val="FF0000"/>
                </a:solidFill>
              </a:rPr>
              <a:t>Assume </a:t>
            </a:r>
            <a:r>
              <a:rPr lang="en-US" sz="2400" dirty="0">
                <a:solidFill>
                  <a:srgbClr val="FF0000"/>
                </a:solidFill>
              </a:rPr>
              <a:t>the price of a sack of rice falls from $25 to $24, resulting in an increase </a:t>
            </a:r>
            <a:r>
              <a:rPr lang="en-US" sz="2400" dirty="0" smtClean="0">
                <a:solidFill>
                  <a:srgbClr val="FF0000"/>
                </a:solidFill>
              </a:rPr>
              <a:t>in quantity </a:t>
            </a:r>
            <a:r>
              <a:rPr lang="en-US" sz="2400" dirty="0">
                <a:solidFill>
                  <a:srgbClr val="FF0000"/>
                </a:solidFill>
              </a:rPr>
              <a:t>demanded from 850 sacks to </a:t>
            </a:r>
            <a:r>
              <a:rPr lang="en-US" sz="2400" dirty="0" smtClean="0">
                <a:solidFill>
                  <a:srgbClr val="FF0000"/>
                </a:solidFill>
              </a:rPr>
              <a:t>875 sacks per month. Calculate the value of price elasticity of demand for the product and comment on your finding.	[4]</a:t>
            </a:r>
          </a:p>
          <a:p>
            <a:pPr marL="685800" indent="-349250">
              <a:buClr>
                <a:srgbClr val="00B050"/>
              </a:buClr>
              <a:buFont typeface="+mj-lt"/>
              <a:buAutoNum type="arabicPeriod"/>
            </a:pPr>
            <a:r>
              <a:rPr lang="en-US" sz="2400" dirty="0" smtClean="0">
                <a:solidFill>
                  <a:srgbClr val="FF0000"/>
                </a:solidFill>
              </a:rPr>
              <a:t>Explain two reasons why the demand for rice is price inelastic in countries like India, Vietnam and China. [4]</a:t>
            </a:r>
            <a:endParaRPr lang="en-GB" sz="2400" dirty="0">
              <a:solidFill>
                <a:srgbClr val="FF0000"/>
              </a:solidFill>
            </a:endParaRPr>
          </a:p>
        </p:txBody>
      </p:sp>
      <p:sp>
        <p:nvSpPr>
          <p:cNvPr id="6" name="TextBox 5">
            <a:hlinkClick r:id="rId3" action="ppaction://hlinkfile"/>
          </p:cNvPr>
          <p:cNvSpPr txBox="1"/>
          <p:nvPr/>
        </p:nvSpPr>
        <p:spPr>
          <a:xfrm>
            <a:off x="8423194" y="1052736"/>
            <a:ext cx="325270" cy="830997"/>
          </a:xfrm>
          <a:prstGeom prst="rect">
            <a:avLst/>
          </a:prstGeom>
          <a:noFill/>
        </p:spPr>
        <p:txBody>
          <a:bodyPr wrap="square" rtlCol="0">
            <a:spAutoFit/>
          </a:bodyPr>
          <a:lstStyle/>
          <a:p>
            <a:r>
              <a:rPr lang="en-GB" sz="4800" b="1" dirty="0" smtClean="0">
                <a:solidFill>
                  <a:srgbClr val="FF0000"/>
                </a:solidFill>
              </a:rPr>
              <a:t>?</a:t>
            </a:r>
            <a:endParaRPr lang="en-GB" sz="2800" b="1" dirty="0">
              <a:solidFill>
                <a:srgbClr val="FF0000"/>
              </a:solidFill>
            </a:endParaRPr>
          </a:p>
        </p:txBody>
      </p:sp>
    </p:spTree>
    <p:extLst>
      <p:ext uri="{BB962C8B-B14F-4D97-AF65-F5344CB8AC3E}">
        <p14:creationId xmlns:p14="http://schemas.microsoft.com/office/powerpoint/2010/main" val="389269827"/>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200" dirty="0" smtClean="0"/>
              <a:t>2.3 – Price Elasticity – </a:t>
            </a:r>
            <a:r>
              <a:rPr lang="en-US" sz="2200" dirty="0"/>
              <a:t>Determinants of </a:t>
            </a:r>
            <a:r>
              <a:rPr lang="en-US" sz="2200" dirty="0" smtClean="0"/>
              <a:t>Price Elasticity </a:t>
            </a:r>
            <a:r>
              <a:rPr lang="en-US" sz="2200" dirty="0"/>
              <a:t>of </a:t>
            </a:r>
            <a:r>
              <a:rPr lang="en-US" sz="2200" dirty="0" smtClean="0"/>
              <a:t>Demand</a:t>
            </a:r>
            <a:endParaRPr lang="en-GB" sz="2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39</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60" dirty="0" smtClean="0"/>
              <a:t>There </a:t>
            </a:r>
            <a:r>
              <a:rPr lang="en-US" sz="1760" dirty="0"/>
              <a:t>are many interlinked determinants of the PED for a product:</a:t>
            </a:r>
          </a:p>
          <a:p>
            <a:pPr marL="515938" indent="-227013">
              <a:buClr>
                <a:srgbClr val="00B050"/>
              </a:buClr>
              <a:buFont typeface="Arial" panose="020B0604020202020204" pitchFamily="34" charset="0"/>
              <a:buChar char="•"/>
            </a:pPr>
            <a:r>
              <a:rPr lang="en-US" sz="1760" b="1" dirty="0" smtClean="0"/>
              <a:t>Substitution</a:t>
            </a:r>
            <a:r>
              <a:rPr lang="en-US" sz="1760" dirty="0" smtClean="0"/>
              <a:t> </a:t>
            </a:r>
            <a:r>
              <a:rPr lang="en-US" sz="1760" dirty="0"/>
              <a:t>- This is the key determinant of the PED for a good or service. </a:t>
            </a:r>
            <a:r>
              <a:rPr lang="en-US" sz="1760" dirty="0" smtClean="0"/>
              <a:t>In general</a:t>
            </a:r>
            <a:r>
              <a:rPr lang="en-US" sz="1760" dirty="0"/>
              <a:t>, the greater the number and availability of close substitutes there are for a good or service, the higher the value of its PED will tend to be. This is because such products are easily replaced if the price increases, due to the large number of close substitutes that are readily available. By contrast, products with few substitutes, such as toothpicks, private education and prescribed medicines, have relatively price inelastic demand.</a:t>
            </a:r>
          </a:p>
          <a:p>
            <a:pPr marL="515938" indent="-227013">
              <a:buClr>
                <a:srgbClr val="00B050"/>
              </a:buClr>
              <a:buFont typeface="Arial" panose="020B0604020202020204" pitchFamily="34" charset="0"/>
              <a:buChar char="•"/>
            </a:pPr>
            <a:r>
              <a:rPr lang="en-US" sz="1760" b="1" dirty="0"/>
              <a:t>Income</a:t>
            </a:r>
            <a:r>
              <a:rPr lang="en-US" sz="1760" dirty="0"/>
              <a:t> - The proportion of a consumer's income that is spent on a product also affects the value of its PED. lf the price of a box of toothpicks or a packet of salt </a:t>
            </a:r>
            <a:r>
              <a:rPr lang="en-US" sz="1760" dirty="0" smtClean="0"/>
              <a:t>doubled, </a:t>
            </a:r>
            <a:r>
              <a:rPr lang="en-US" sz="1760" dirty="0"/>
              <a:t>the percentage change in price is so insignificant to the consumer's overall income that quantity demanded would be hardly affected, if at all.</a:t>
            </a:r>
          </a:p>
          <a:p>
            <a:pPr marL="515938" indent="-227013">
              <a:buClr>
                <a:srgbClr val="00B050"/>
              </a:buClr>
              <a:buFont typeface="Arial" panose="020B0604020202020204" pitchFamily="34" charset="0"/>
              <a:buChar char="•"/>
            </a:pPr>
            <a:r>
              <a:rPr lang="en-US" sz="1760" dirty="0"/>
              <a:t>By contrast, if the price of an overseas cruise holiday were to rise by </a:t>
            </a:r>
            <a:r>
              <a:rPr lang="en-US" sz="1760" dirty="0" smtClean="0"/>
              <a:t>25% </a:t>
            </a:r>
            <a:r>
              <a:rPr lang="en-US" sz="1760" dirty="0"/>
              <a:t>from </a:t>
            </a:r>
            <a:r>
              <a:rPr lang="en-US" sz="1760" dirty="0" smtClean="0"/>
              <a:t>$10,000 </a:t>
            </a:r>
            <a:r>
              <a:rPr lang="en-US" sz="1760" dirty="0"/>
              <a:t>per </a:t>
            </a:r>
            <a:r>
              <a:rPr lang="en-US" sz="1760" dirty="0" smtClean="0"/>
              <a:t>person to $12,500 per person, </a:t>
            </a:r>
            <a:r>
              <a:rPr lang="en-US" sz="1760" dirty="0"/>
              <a:t>this would discourage many more </a:t>
            </a:r>
            <a:r>
              <a:rPr lang="en-US" sz="1760" dirty="0" smtClean="0"/>
              <a:t>customers because </a:t>
            </a:r>
            <a:r>
              <a:rPr lang="en-US" sz="1760" dirty="0"/>
              <a:t>the extra $2500 per ticket has a larger impact on a person's </a:t>
            </a:r>
            <a:r>
              <a:rPr lang="en-US" sz="1760" dirty="0" smtClean="0"/>
              <a:t>disposable income </a:t>
            </a:r>
            <a:r>
              <a:rPr lang="en-US" sz="1760" dirty="0"/>
              <a:t>(even though the percentage increase in the price </a:t>
            </a:r>
            <a:r>
              <a:rPr lang="en-US" sz="1760" dirty="0" smtClean="0"/>
              <a:t>of a </a:t>
            </a:r>
            <a:r>
              <a:rPr lang="en-US" sz="1760" dirty="0"/>
              <a:t>cruise holiday </a:t>
            </a:r>
            <a:r>
              <a:rPr lang="en-US" sz="1760" dirty="0" smtClean="0"/>
              <a:t>is much </a:t>
            </a:r>
            <a:r>
              <a:rPr lang="en-US" sz="1760" dirty="0"/>
              <a:t>lower than that of the box of toothpicks or packet of salt</a:t>
            </a:r>
            <a:r>
              <a:rPr lang="en-US" sz="1760" dirty="0" smtClean="0"/>
              <a:t>). Therefore</a:t>
            </a:r>
            <a:r>
              <a:rPr lang="en-US" sz="1760" dirty="0"/>
              <a:t>, the larger the proportion </a:t>
            </a:r>
            <a:r>
              <a:rPr lang="en-US" sz="1760" dirty="0" smtClean="0"/>
              <a:t>of income </a:t>
            </a:r>
            <a:r>
              <a:rPr lang="en-US" sz="1760" dirty="0"/>
              <a:t>that the price of a </a:t>
            </a:r>
            <a:r>
              <a:rPr lang="en-US" sz="1760" dirty="0" smtClean="0"/>
              <a:t>product represents</a:t>
            </a:r>
            <a:r>
              <a:rPr lang="en-US" sz="1760" dirty="0"/>
              <a:t>, the greater the value of its PED tends to </a:t>
            </a:r>
            <a:r>
              <a:rPr lang="en-US" sz="1760" dirty="0" smtClean="0"/>
              <a:t>be, unless you are </a:t>
            </a:r>
            <a:r>
              <a:rPr lang="en-US" sz="1760" dirty="0"/>
              <a:t>Carlos Slim, Bill Gates </a:t>
            </a:r>
            <a:r>
              <a:rPr lang="en-US" sz="1760" dirty="0" smtClean="0"/>
              <a:t>or Warren Buffet.</a:t>
            </a:r>
            <a:endParaRPr lang="en-US" sz="1760" dirty="0"/>
          </a:p>
        </p:txBody>
      </p:sp>
    </p:spTree>
    <p:extLst>
      <p:ext uri="{BB962C8B-B14F-4D97-AF65-F5344CB8AC3E}">
        <p14:creationId xmlns:p14="http://schemas.microsoft.com/office/powerpoint/2010/main" val="4120121350"/>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200" dirty="0" smtClean="0"/>
              <a:t>2.3 – Price Elasticity – </a:t>
            </a:r>
            <a:r>
              <a:rPr lang="en-US" sz="2200" dirty="0"/>
              <a:t>Determinants of </a:t>
            </a:r>
            <a:r>
              <a:rPr lang="en-US" sz="2200" dirty="0" smtClean="0"/>
              <a:t>Price Elasticity </a:t>
            </a:r>
            <a:r>
              <a:rPr lang="en-US" sz="2200" dirty="0"/>
              <a:t>of </a:t>
            </a:r>
            <a:r>
              <a:rPr lang="en-US" sz="2200" dirty="0" smtClean="0"/>
              <a:t>Demand</a:t>
            </a:r>
            <a:endParaRPr lang="en-GB" sz="2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39</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5424562"/>
          </a:xfrm>
          <a:prstGeom prst="rect">
            <a:avLst/>
          </a:prstGeom>
        </p:spPr>
        <p:txBody>
          <a:bodyPr wrap="square">
            <a:spAutoFit/>
          </a:bodyPr>
          <a:lstStyle/>
          <a:p>
            <a:pPr marL="342900" indent="-342900">
              <a:buClr>
                <a:srgbClr val="00B050"/>
              </a:buClr>
              <a:buFont typeface="Arial" panose="020B0604020202020204" pitchFamily="34" charset="0"/>
              <a:buChar char="•"/>
            </a:pPr>
            <a:r>
              <a:rPr lang="en-US" sz="1650" b="1" dirty="0"/>
              <a:t>Necessity</a:t>
            </a:r>
            <a:r>
              <a:rPr lang="en-US" sz="1650" dirty="0"/>
              <a:t> - The degree of necessity of a good or service will affect the value of </a:t>
            </a:r>
            <a:r>
              <a:rPr lang="en-US" sz="1650" dirty="0" smtClean="0"/>
              <a:t>its PED</a:t>
            </a:r>
            <a:r>
              <a:rPr lang="en-US" sz="1650" dirty="0"/>
              <a:t>. Products that are regarded as essential (such as food, fuel, medicines, </a:t>
            </a:r>
            <a:r>
              <a:rPr lang="en-US" sz="1650" dirty="0" smtClean="0"/>
              <a:t>housing and </a:t>
            </a:r>
            <a:r>
              <a:rPr lang="en-US" sz="1650" dirty="0"/>
              <a:t>transportation) tend to be </a:t>
            </a:r>
            <a:r>
              <a:rPr lang="en-US" sz="1650" dirty="0" smtClean="0"/>
              <a:t>relatively </a:t>
            </a:r>
            <a:r>
              <a:rPr lang="en-US" sz="1650" dirty="0"/>
              <a:t>price inelastic because households need </a:t>
            </a:r>
            <a:r>
              <a:rPr lang="en-US" sz="1650" dirty="0" smtClean="0"/>
              <a:t>these goods </a:t>
            </a:r>
            <a:r>
              <a:rPr lang="en-US" sz="1650" dirty="0"/>
              <a:t>and services, and so will continue to purchase them even if their prices </a:t>
            </a:r>
            <a:r>
              <a:rPr lang="en-US" sz="1650" dirty="0" smtClean="0"/>
              <a:t>rise. By </a:t>
            </a:r>
            <a:r>
              <a:rPr lang="en-US" sz="1650" dirty="0"/>
              <a:t>contrast, the demand for luxury products (such as Gucci suits, Chanel </a:t>
            </a:r>
            <a:r>
              <a:rPr lang="en-US" sz="1650" dirty="0" smtClean="0"/>
              <a:t>handbags and </a:t>
            </a:r>
            <a:r>
              <a:rPr lang="en-US" sz="1650" dirty="0"/>
              <a:t>Omega watches) is price elastic, as these are not necessities for most households.</a:t>
            </a:r>
          </a:p>
          <a:p>
            <a:pPr marL="342900" indent="-342900">
              <a:buClr>
                <a:srgbClr val="00B050"/>
              </a:buClr>
              <a:buFont typeface="Arial" panose="020B0604020202020204" pitchFamily="34" charset="0"/>
              <a:buChar char="•"/>
            </a:pPr>
            <a:r>
              <a:rPr lang="en-US" sz="1650" dirty="0"/>
              <a:t>The degree of necessity also depends on the timeframe in </a:t>
            </a:r>
            <a:r>
              <a:rPr lang="en-US" sz="1650" dirty="0" smtClean="0"/>
              <a:t>question. E.g., demand </a:t>
            </a:r>
            <a:r>
              <a:rPr lang="en-US" sz="1650" dirty="0"/>
              <a:t>for fresh flowers on Valentine's Day and on </a:t>
            </a:r>
            <a:r>
              <a:rPr lang="en-US" sz="1650" dirty="0" smtClean="0"/>
              <a:t> Mother's </a:t>
            </a:r>
            <a:r>
              <a:rPr lang="en-US" sz="1650" dirty="0"/>
              <a:t>Day is relatively </a:t>
            </a:r>
            <a:r>
              <a:rPr lang="en-US" sz="1650" dirty="0" smtClean="0"/>
              <a:t>price inelastic </a:t>
            </a:r>
            <a:r>
              <a:rPr lang="en-US" sz="1650" dirty="0"/>
              <a:t>compared with other days. </a:t>
            </a:r>
            <a:r>
              <a:rPr lang="en-US" sz="1650" dirty="0" smtClean="0"/>
              <a:t/>
            </a:r>
            <a:br>
              <a:rPr lang="en-US" sz="1650" dirty="0" smtClean="0"/>
            </a:br>
            <a:r>
              <a:rPr lang="en-US" sz="1650" dirty="0" smtClean="0"/>
              <a:t>It </a:t>
            </a:r>
            <a:r>
              <a:rPr lang="en-US" sz="1650" dirty="0"/>
              <a:t>also applies to peak and off-peak times. </a:t>
            </a:r>
            <a:r>
              <a:rPr lang="en-US" sz="1650" dirty="0" smtClean="0"/>
              <a:t>E.g., </a:t>
            </a:r>
            <a:r>
              <a:rPr lang="en-US" sz="1650" dirty="0"/>
              <a:t>many countries </a:t>
            </a:r>
            <a:r>
              <a:rPr lang="en-US" sz="1650" dirty="0" smtClean="0"/>
              <a:t/>
            </a:r>
            <a:br>
              <a:rPr lang="en-US" sz="1650" dirty="0" smtClean="0"/>
            </a:br>
            <a:r>
              <a:rPr lang="en-US" sz="1650" dirty="0" smtClean="0"/>
              <a:t>operate </a:t>
            </a:r>
            <a:r>
              <a:rPr lang="en-US" sz="1650" dirty="0"/>
              <a:t>public transport systems that charge more </a:t>
            </a:r>
            <a:r>
              <a:rPr lang="en-US" sz="1650" dirty="0" smtClean="0"/>
              <a:t>for travelling </a:t>
            </a:r>
            <a:br>
              <a:rPr lang="en-US" sz="1650" dirty="0" smtClean="0"/>
            </a:br>
            <a:r>
              <a:rPr lang="en-US" sz="1650" dirty="0" smtClean="0"/>
              <a:t>during </a:t>
            </a:r>
            <a:r>
              <a:rPr lang="en-US" sz="1650" dirty="0"/>
              <a:t>peak time. This is partly due to overcrowding problems </a:t>
            </a:r>
            <a:r>
              <a:rPr lang="en-US" sz="1650" dirty="0" smtClean="0"/>
              <a:t/>
            </a:r>
            <a:br>
              <a:rPr lang="en-US" sz="1650" dirty="0" smtClean="0"/>
            </a:br>
            <a:r>
              <a:rPr lang="en-US" sz="1650" dirty="0" smtClean="0"/>
              <a:t>during such </a:t>
            </a:r>
            <a:r>
              <a:rPr lang="en-US" sz="1650" dirty="0"/>
              <a:t>times, but also because the transport operators know </a:t>
            </a:r>
            <a:r>
              <a:rPr lang="en-US" sz="1650" dirty="0" smtClean="0"/>
              <a:t/>
            </a:r>
            <a:br>
              <a:rPr lang="en-US" sz="1650" dirty="0" smtClean="0"/>
            </a:br>
            <a:r>
              <a:rPr lang="en-US" sz="1650" dirty="0" smtClean="0"/>
              <a:t>that peak  time </a:t>
            </a:r>
            <a:r>
              <a:rPr lang="en-US" sz="1650" dirty="0"/>
              <a:t>travel </a:t>
            </a:r>
            <a:r>
              <a:rPr lang="en-US" sz="1650" dirty="0" smtClean="0"/>
              <a:t>is more </a:t>
            </a:r>
            <a:r>
              <a:rPr lang="en-US" sz="1650" dirty="0"/>
              <a:t>of a necessity than off-peak travel.</a:t>
            </a:r>
          </a:p>
          <a:p>
            <a:pPr marL="342900" indent="-342900">
              <a:buClr>
                <a:srgbClr val="00B050"/>
              </a:buClr>
              <a:buFont typeface="Arial" panose="020B0604020202020204" pitchFamily="34" charset="0"/>
              <a:buChar char="•"/>
            </a:pPr>
            <a:r>
              <a:rPr lang="en-US" sz="1650" b="1" dirty="0" smtClean="0"/>
              <a:t>Habits</a:t>
            </a:r>
            <a:r>
              <a:rPr lang="en-US" sz="1650" b="1" dirty="0"/>
              <a:t>, </a:t>
            </a:r>
            <a:r>
              <a:rPr lang="en-US" sz="1650" b="1" dirty="0" smtClean="0"/>
              <a:t>addictions</a:t>
            </a:r>
            <a:r>
              <a:rPr lang="en-US" sz="1650" b="1" dirty="0"/>
              <a:t>, fashion and tastes </a:t>
            </a:r>
            <a:r>
              <a:rPr lang="en-US" sz="1650" dirty="0" smtClean="0"/>
              <a:t>– If a </a:t>
            </a:r>
            <a:r>
              <a:rPr lang="en-US" sz="1650" dirty="0"/>
              <a:t>product is habit </a:t>
            </a:r>
            <a:r>
              <a:rPr lang="en-US" sz="1650" dirty="0" smtClean="0"/>
              <a:t/>
            </a:r>
            <a:br>
              <a:rPr lang="en-US" sz="1650" dirty="0" smtClean="0"/>
            </a:br>
            <a:r>
              <a:rPr lang="en-US" sz="1650" dirty="0" smtClean="0"/>
              <a:t>forming </a:t>
            </a:r>
            <a:r>
              <a:rPr lang="en-US" sz="1650" dirty="0"/>
              <a:t>(such </a:t>
            </a:r>
            <a:r>
              <a:rPr lang="en-US" sz="1650" dirty="0" smtClean="0"/>
              <a:t>as tobacco</a:t>
            </a:r>
            <a:r>
              <a:rPr lang="en-US" sz="1650" dirty="0"/>
              <a:t>) or highly fashionable (such as </a:t>
            </a:r>
            <a:r>
              <a:rPr lang="en-US" sz="1650" dirty="0" smtClean="0"/>
              <a:t>smart</a:t>
            </a:r>
            <a:br>
              <a:rPr lang="en-US" sz="1650" dirty="0" smtClean="0"/>
            </a:br>
            <a:r>
              <a:rPr lang="en-US" sz="1650" dirty="0" smtClean="0"/>
              <a:t>phones </a:t>
            </a:r>
            <a:r>
              <a:rPr lang="en-US" sz="1650" dirty="0"/>
              <a:t>in many </a:t>
            </a:r>
            <a:r>
              <a:rPr lang="en-US" sz="1650" dirty="0" smtClean="0"/>
              <a:t>countries</a:t>
            </a:r>
            <a:r>
              <a:rPr lang="en-US" sz="1650" dirty="0"/>
              <a:t>), its </a:t>
            </a:r>
            <a:r>
              <a:rPr lang="en-US" sz="1650" dirty="0" smtClean="0"/>
              <a:t>PED tends </a:t>
            </a:r>
            <a:r>
              <a:rPr lang="en-US" sz="1650" dirty="0"/>
              <a:t>to be relatively price </a:t>
            </a:r>
            <a:r>
              <a:rPr lang="en-US" sz="1650" dirty="0" smtClean="0"/>
              <a:t/>
            </a:r>
            <a:br>
              <a:rPr lang="en-US" sz="1650" dirty="0" smtClean="0"/>
            </a:br>
            <a:r>
              <a:rPr lang="en-US" sz="1650" dirty="0" smtClean="0"/>
              <a:t>inelastic</a:t>
            </a:r>
            <a:r>
              <a:rPr lang="en-US" sz="1650" dirty="0"/>
              <a:t>. Similarly, people who are extremely devoted </a:t>
            </a:r>
            <a:r>
              <a:rPr lang="en-US" sz="1650" dirty="0" smtClean="0"/>
              <a:t>to a </a:t>
            </a:r>
            <a:br>
              <a:rPr lang="en-US" sz="1650" dirty="0" smtClean="0"/>
            </a:br>
            <a:r>
              <a:rPr lang="en-US" sz="1650" dirty="0" smtClean="0"/>
              <a:t>particular </a:t>
            </a:r>
            <a:r>
              <a:rPr lang="en-US" sz="1650" dirty="0"/>
              <a:t>hobby, such as sports or music, are more willing to pay, </a:t>
            </a:r>
            <a:r>
              <a:rPr lang="en-US" sz="1650" dirty="0" smtClean="0"/>
              <a:t/>
            </a:r>
            <a:br>
              <a:rPr lang="en-US" sz="1650" dirty="0" smtClean="0"/>
            </a:br>
            <a:r>
              <a:rPr lang="en-US" sz="1650" dirty="0" smtClean="0"/>
              <a:t>even </a:t>
            </a:r>
            <a:r>
              <a:rPr lang="en-US" sz="1650" dirty="0"/>
              <a:t>at </a:t>
            </a:r>
            <a:r>
              <a:rPr lang="en-US" sz="1650" dirty="0" smtClean="0"/>
              <a:t>higher prices</a:t>
            </a:r>
            <a:r>
              <a:rPr lang="en-US" sz="1650" dirty="0"/>
              <a:t>. Hence, the demand from these people is </a:t>
            </a:r>
            <a:r>
              <a:rPr lang="en-US" sz="1650" dirty="0" smtClean="0"/>
              <a:t/>
            </a:r>
            <a:br>
              <a:rPr lang="en-US" sz="1650" dirty="0" smtClean="0"/>
            </a:br>
            <a:r>
              <a:rPr lang="en-US" sz="1650" dirty="0" smtClean="0"/>
              <a:t>less </a:t>
            </a:r>
            <a:r>
              <a:rPr lang="en-US" sz="1650" dirty="0"/>
              <a:t>sensitive to changes in price.</a:t>
            </a:r>
          </a:p>
        </p:txBody>
      </p:sp>
      <p:sp>
        <p:nvSpPr>
          <p:cNvPr id="2" name="Rectangle 1"/>
          <p:cNvSpPr/>
          <p:nvPr/>
        </p:nvSpPr>
        <p:spPr>
          <a:xfrm>
            <a:off x="6804249" y="4996914"/>
            <a:ext cx="2016224" cy="1600438"/>
          </a:xfrm>
          <a:prstGeom prst="rect">
            <a:avLst/>
          </a:prstGeom>
        </p:spPr>
        <p:txBody>
          <a:bodyPr wrap="square">
            <a:spAutoFit/>
          </a:bodyPr>
          <a:lstStyle/>
          <a:p>
            <a:r>
              <a:rPr lang="en-GB" sz="1400" dirty="0">
                <a:solidFill>
                  <a:srgbClr val="525150"/>
                </a:solidFill>
                <a:latin typeface="Times New Roman" panose="02020603050405020304" pitchFamily="18" charset="0"/>
              </a:rPr>
              <a:t>Demand for </a:t>
            </a:r>
            <a:r>
              <a:rPr lang="en-GB" sz="1400" dirty="0" smtClean="0">
                <a:solidFill>
                  <a:srgbClr val="525150"/>
                </a:solidFill>
                <a:latin typeface="Times New Roman" panose="02020603050405020304" pitchFamily="18" charset="0"/>
              </a:rPr>
              <a:t>fresh flowers </a:t>
            </a:r>
            <a:r>
              <a:rPr lang="en-GB" sz="1400" dirty="0">
                <a:solidFill>
                  <a:srgbClr val="525150"/>
                </a:solidFill>
                <a:latin typeface="Times New Roman" panose="02020603050405020304" pitchFamily="18" charset="0"/>
              </a:rPr>
              <a:t>on </a:t>
            </a:r>
            <a:r>
              <a:rPr lang="en-GB" sz="1400" dirty="0" smtClean="0">
                <a:solidFill>
                  <a:srgbClr val="525150"/>
                </a:solidFill>
                <a:latin typeface="Times New Roman" panose="02020603050405020304" pitchFamily="18" charset="0"/>
              </a:rPr>
              <a:t>special days </a:t>
            </a:r>
            <a:r>
              <a:rPr lang="en-GB" sz="1400" dirty="0">
                <a:solidFill>
                  <a:srgbClr val="525150"/>
                </a:solidFill>
                <a:latin typeface="Times New Roman" panose="02020603050405020304" pitchFamily="18" charset="0"/>
              </a:rPr>
              <a:t>like </a:t>
            </a:r>
            <a:r>
              <a:rPr lang="en-GB" sz="1400" dirty="0" smtClean="0">
                <a:solidFill>
                  <a:srgbClr val="525150"/>
                </a:solidFill>
                <a:latin typeface="Times New Roman" panose="02020603050405020304" pitchFamily="18" charset="0"/>
              </a:rPr>
              <a:t>Valentine's Day </a:t>
            </a:r>
            <a:r>
              <a:rPr lang="en-GB" sz="1400" dirty="0">
                <a:solidFill>
                  <a:srgbClr val="525150"/>
                </a:solidFill>
                <a:latin typeface="Times New Roman" panose="02020603050405020304" pitchFamily="18" charset="0"/>
              </a:rPr>
              <a:t>and </a:t>
            </a:r>
            <a:r>
              <a:rPr lang="en-GB" sz="1400" dirty="0" smtClean="0">
                <a:solidFill>
                  <a:srgbClr val="525150"/>
                </a:solidFill>
                <a:latin typeface="Times New Roman" panose="02020603050405020304" pitchFamily="18" charset="0"/>
              </a:rPr>
              <a:t>Mother's Day </a:t>
            </a:r>
            <a:r>
              <a:rPr lang="en-GB" sz="1400" dirty="0">
                <a:solidFill>
                  <a:srgbClr val="525150"/>
                </a:solidFill>
                <a:latin typeface="Times New Roman" panose="02020603050405020304" pitchFamily="18" charset="0"/>
              </a:rPr>
              <a:t>is relatively </a:t>
            </a:r>
            <a:r>
              <a:rPr lang="en-GB" sz="1400" dirty="0" smtClean="0">
                <a:solidFill>
                  <a:srgbClr val="525150"/>
                </a:solidFill>
                <a:latin typeface="Times New Roman" panose="02020603050405020304" pitchFamily="18" charset="0"/>
              </a:rPr>
              <a:t>price </a:t>
            </a:r>
            <a:r>
              <a:rPr lang="en-GB" sz="1400" dirty="0" smtClean="0">
                <a:solidFill>
                  <a:srgbClr val="343434"/>
                </a:solidFill>
                <a:latin typeface="Times New Roman" panose="02020603050405020304" pitchFamily="18" charset="0"/>
              </a:rPr>
              <a:t>i</a:t>
            </a:r>
            <a:r>
              <a:rPr lang="en-GB" sz="1400" dirty="0" smtClean="0">
                <a:solidFill>
                  <a:srgbClr val="525150"/>
                </a:solidFill>
                <a:latin typeface="Times New Roman" panose="02020603050405020304" pitchFamily="18" charset="0"/>
              </a:rPr>
              <a:t>nelastic compared with </a:t>
            </a:r>
            <a:r>
              <a:rPr lang="en-GB" sz="1400" dirty="0">
                <a:solidFill>
                  <a:srgbClr val="525150"/>
                </a:solidFill>
                <a:latin typeface="Times New Roman" panose="02020603050405020304" pitchFamily="18" charset="0"/>
              </a:rPr>
              <a:t>other days</a:t>
            </a:r>
            <a:endParaRPr lang="en-GB" sz="4000" dirty="0"/>
          </a:p>
        </p:txBody>
      </p:sp>
      <p:pic>
        <p:nvPicPr>
          <p:cNvPr id="1026" name="Picture 2" descr="Image result for mothers day flower sho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7607" y="3412589"/>
            <a:ext cx="1982865" cy="1481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768662"/>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200" dirty="0" smtClean="0"/>
              <a:t>2.3 – Price Elasticity – </a:t>
            </a:r>
            <a:r>
              <a:rPr lang="en-US" sz="2200" dirty="0"/>
              <a:t>Determinants of </a:t>
            </a:r>
            <a:r>
              <a:rPr lang="en-US" sz="2200" dirty="0" smtClean="0"/>
              <a:t>Price Elasticity </a:t>
            </a:r>
            <a:r>
              <a:rPr lang="en-US" sz="2200" dirty="0"/>
              <a:t>of </a:t>
            </a:r>
            <a:r>
              <a:rPr lang="en-US" sz="2200" dirty="0" smtClean="0"/>
              <a:t>Demand</a:t>
            </a:r>
            <a:endParaRPr lang="en-GB" sz="2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40</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5780044"/>
          </a:xfrm>
          <a:prstGeom prst="rect">
            <a:avLst/>
          </a:prstGeom>
        </p:spPr>
        <p:txBody>
          <a:bodyPr wrap="square">
            <a:spAutoFit/>
          </a:bodyPr>
          <a:lstStyle/>
          <a:p>
            <a:pPr marL="282575" indent="-282575">
              <a:buClr>
                <a:srgbClr val="00B050"/>
              </a:buClr>
              <a:buFont typeface="Arial" panose="020B0604020202020204" pitchFamily="34" charset="0"/>
              <a:buChar char="•"/>
            </a:pPr>
            <a:r>
              <a:rPr lang="en-US" sz="1760" b="1" dirty="0"/>
              <a:t>Advertising and brand loyalty</a:t>
            </a:r>
            <a:r>
              <a:rPr lang="en-US" sz="1760" dirty="0"/>
              <a:t> - Marketing can </a:t>
            </a:r>
            <a:r>
              <a:rPr lang="en-US" sz="1760" dirty="0" smtClean="0"/>
              <a:t/>
            </a:r>
            <a:br>
              <a:rPr lang="en-US" sz="1760" dirty="0" smtClean="0"/>
            </a:br>
            <a:r>
              <a:rPr lang="en-US" sz="1760" dirty="0" smtClean="0"/>
              <a:t>have </a:t>
            </a:r>
            <a:r>
              <a:rPr lang="en-US" sz="1760" dirty="0"/>
              <a:t>a huge impact on the </a:t>
            </a:r>
            <a:r>
              <a:rPr lang="en-US" sz="1760" dirty="0" smtClean="0"/>
              <a:t>buying habits </a:t>
            </a:r>
            <a:r>
              <a:rPr lang="en-US" sz="1760" dirty="0"/>
              <a:t>of </a:t>
            </a:r>
            <a:r>
              <a:rPr lang="en-US" sz="1760" dirty="0" smtClean="0"/>
              <a:t/>
            </a:r>
            <a:br>
              <a:rPr lang="en-US" sz="1760" dirty="0" smtClean="0"/>
            </a:br>
            <a:r>
              <a:rPr lang="en-US" sz="1760" dirty="0" smtClean="0"/>
              <a:t>customers</a:t>
            </a:r>
            <a:r>
              <a:rPr lang="en-US" sz="1760" dirty="0"/>
              <a:t>. </a:t>
            </a:r>
            <a:r>
              <a:rPr lang="en-US" sz="1760" dirty="0" smtClean="0"/>
              <a:t>Effective </a:t>
            </a:r>
            <a:r>
              <a:rPr lang="en-US" sz="1760" dirty="0"/>
              <a:t>advertising campaigns for </a:t>
            </a:r>
            <a:r>
              <a:rPr lang="en-US" sz="1760" dirty="0" smtClean="0"/>
              <a:t/>
            </a:r>
            <a:br>
              <a:rPr lang="en-US" sz="1760" dirty="0" smtClean="0"/>
            </a:br>
            <a:r>
              <a:rPr lang="en-US" sz="1760" dirty="0" smtClean="0"/>
              <a:t>certain </a:t>
            </a:r>
            <a:r>
              <a:rPr lang="en-US" sz="1760" dirty="0"/>
              <a:t>products nor </a:t>
            </a:r>
            <a:r>
              <a:rPr lang="en-US" sz="1760" dirty="0" smtClean="0"/>
              <a:t>only help </a:t>
            </a:r>
            <a:r>
              <a:rPr lang="en-US" sz="1760" dirty="0"/>
              <a:t>to shift the demand </a:t>
            </a:r>
            <a:r>
              <a:rPr lang="en-US" sz="1760" dirty="0" smtClean="0"/>
              <a:t/>
            </a:r>
            <a:br>
              <a:rPr lang="en-US" sz="1760" dirty="0" smtClean="0"/>
            </a:br>
            <a:r>
              <a:rPr lang="en-US" sz="1760" dirty="0" smtClean="0"/>
              <a:t>curve </a:t>
            </a:r>
            <a:r>
              <a:rPr lang="en-US" sz="1760" dirty="0"/>
              <a:t>outwards to the right, but can also reduce </a:t>
            </a:r>
            <a:r>
              <a:rPr lang="en-US" sz="1760" dirty="0" smtClean="0"/>
              <a:t/>
            </a:r>
            <a:br>
              <a:rPr lang="en-US" sz="1760" dirty="0" smtClean="0"/>
            </a:br>
            <a:r>
              <a:rPr lang="en-US" sz="1760" dirty="0" smtClean="0"/>
              <a:t>the price </a:t>
            </a:r>
            <a:r>
              <a:rPr lang="en-US" sz="1760" dirty="0"/>
              <a:t>elasticity of demand for the product. </a:t>
            </a:r>
            <a:r>
              <a:rPr lang="en-US" sz="1760" dirty="0" smtClean="0"/>
              <a:t/>
            </a:r>
            <a:br>
              <a:rPr lang="en-US" sz="1760" dirty="0" smtClean="0"/>
            </a:br>
            <a:r>
              <a:rPr lang="en-US" sz="1760" dirty="0" smtClean="0"/>
              <a:t>Customers </a:t>
            </a:r>
            <a:r>
              <a:rPr lang="en-US" sz="1760" dirty="0"/>
              <a:t>who are loyal to </a:t>
            </a:r>
            <a:r>
              <a:rPr lang="en-US" sz="1760" dirty="0" smtClean="0"/>
              <a:t>particular brands </a:t>
            </a:r>
            <a:r>
              <a:rPr lang="en-US" sz="1760" dirty="0"/>
              <a:t>are </a:t>
            </a:r>
            <a:r>
              <a:rPr lang="en-US" sz="1760" dirty="0" smtClean="0"/>
              <a:t/>
            </a:r>
            <a:br>
              <a:rPr lang="en-US" sz="1760" dirty="0" smtClean="0"/>
            </a:br>
            <a:r>
              <a:rPr lang="en-US" sz="1760" dirty="0" smtClean="0"/>
              <a:t>less </a:t>
            </a:r>
            <a:r>
              <a:rPr lang="en-US" sz="1760" dirty="0"/>
              <a:t>sensitive to a change in their prices, partly because these brands </a:t>
            </a:r>
            <a:r>
              <a:rPr lang="en-US" sz="1760" dirty="0" smtClean="0"/>
              <a:t>are demanded </a:t>
            </a:r>
            <a:r>
              <a:rPr lang="en-US" sz="1760" dirty="0"/>
              <a:t>our of habit and personal preference </a:t>
            </a:r>
            <a:r>
              <a:rPr lang="en-US" sz="1760" dirty="0" smtClean="0"/>
              <a:t>- that is</a:t>
            </a:r>
            <a:r>
              <a:rPr lang="en-US" sz="1760" dirty="0"/>
              <a:t>, they are the default </a:t>
            </a:r>
            <a:r>
              <a:rPr lang="en-US" sz="1760" dirty="0" smtClean="0"/>
              <a:t>choice over </a:t>
            </a:r>
            <a:r>
              <a:rPr lang="en-US" sz="1760" dirty="0"/>
              <a:t>rival brands. Examples of brands with a loyal customer following </a:t>
            </a:r>
            <a:r>
              <a:rPr lang="en-US" sz="1760" dirty="0" smtClean="0"/>
              <a:t>include Coca-Cola</a:t>
            </a:r>
            <a:r>
              <a:rPr lang="en-US" sz="1760" dirty="0"/>
              <a:t>, Apple, Samsung, Chanel, Toyota and Mercedes-Benz.</a:t>
            </a:r>
          </a:p>
          <a:p>
            <a:pPr marL="282575" indent="-282575">
              <a:buClr>
                <a:srgbClr val="00B050"/>
              </a:buClr>
              <a:buFont typeface="Arial" panose="020B0604020202020204" pitchFamily="34" charset="0"/>
              <a:buChar char="•"/>
            </a:pPr>
            <a:r>
              <a:rPr lang="en-US" sz="1760" b="1" dirty="0" smtClean="0"/>
              <a:t>Time</a:t>
            </a:r>
            <a:r>
              <a:rPr lang="en-US" sz="1760" dirty="0" smtClean="0"/>
              <a:t> </a:t>
            </a:r>
            <a:r>
              <a:rPr lang="en-US" sz="1760" dirty="0"/>
              <a:t>- The period of time under consideration can affect the value of </a:t>
            </a:r>
            <a:r>
              <a:rPr lang="en-US" sz="1760" dirty="0" smtClean="0"/>
              <a:t>PED because </a:t>
            </a:r>
            <a:r>
              <a:rPr lang="en-US" sz="1760" dirty="0"/>
              <a:t>people need time to change their habits and </a:t>
            </a:r>
            <a:r>
              <a:rPr lang="en-US" sz="1760" dirty="0" err="1"/>
              <a:t>behavioural</a:t>
            </a:r>
            <a:r>
              <a:rPr lang="en-US" sz="1760" dirty="0"/>
              <a:t> norms. </a:t>
            </a:r>
            <a:r>
              <a:rPr lang="en-US" sz="1760" dirty="0" smtClean="0"/>
              <a:t>Over time</a:t>
            </a:r>
            <a:r>
              <a:rPr lang="en-US" sz="1760" dirty="0"/>
              <a:t>, they can adjust their demand in response to more permanent price </a:t>
            </a:r>
            <a:r>
              <a:rPr lang="en-US" sz="1760" dirty="0" smtClean="0"/>
              <a:t>changes by </a:t>
            </a:r>
            <a:r>
              <a:rPr lang="en-US" sz="1760" dirty="0"/>
              <a:t>seeking out </a:t>
            </a:r>
            <a:r>
              <a:rPr lang="en-US" sz="1760" dirty="0" smtClean="0"/>
              <a:t>alternative </a:t>
            </a:r>
            <a:r>
              <a:rPr lang="en-US" sz="1760" dirty="0"/>
              <a:t>products. </a:t>
            </a:r>
            <a:r>
              <a:rPr lang="en-US" sz="1760" dirty="0" smtClean="0"/>
              <a:t>E.g., parents </a:t>
            </a:r>
            <a:r>
              <a:rPr lang="en-US" sz="1760" dirty="0"/>
              <a:t>with children in </a:t>
            </a:r>
            <a:r>
              <a:rPr lang="en-US" sz="1760" dirty="0" smtClean="0"/>
              <a:t>private fee </a:t>
            </a:r>
            <a:r>
              <a:rPr lang="en-US" sz="1760" dirty="0"/>
              <a:t>-paying schools are unlikely to withdraw their children from school if </a:t>
            </a:r>
            <a:r>
              <a:rPr lang="en-US" sz="1760" dirty="0" smtClean="0"/>
              <a:t>these establishments </a:t>
            </a:r>
            <a:r>
              <a:rPr lang="en-US" sz="1760" dirty="0"/>
              <a:t>raise school fees because this would be very disruptive to </a:t>
            </a:r>
            <a:r>
              <a:rPr lang="en-US" sz="1760" dirty="0" smtClean="0"/>
              <a:t>their children's </a:t>
            </a:r>
            <a:r>
              <a:rPr lang="en-US" sz="1760" dirty="0"/>
              <a:t>learning. Similarly, owners </a:t>
            </a:r>
            <a:r>
              <a:rPr lang="en-US" sz="1760" dirty="0" smtClean="0"/>
              <a:t>of cars </a:t>
            </a:r>
            <a:r>
              <a:rPr lang="en-US" sz="1760" dirty="0"/>
              <a:t>are nor likely </a:t>
            </a:r>
            <a:r>
              <a:rPr lang="en-US" sz="1760" dirty="0" smtClean="0"/>
              <a:t>to get </a:t>
            </a:r>
            <a:r>
              <a:rPr lang="en-US" sz="1760" dirty="0"/>
              <a:t>rid </a:t>
            </a:r>
            <a:r>
              <a:rPr lang="en-US" sz="1760" dirty="0" smtClean="0"/>
              <a:t>of their cars </a:t>
            </a:r>
            <a:r>
              <a:rPr lang="en-US" sz="1760" dirty="0"/>
              <a:t>simply because of higher fuel prices. However, if there </a:t>
            </a:r>
            <a:r>
              <a:rPr lang="en-US" sz="1760" dirty="0" smtClean="0"/>
              <a:t>is a </a:t>
            </a:r>
            <a:r>
              <a:rPr lang="en-US" sz="1760" dirty="0"/>
              <a:t>continual hike in prices </a:t>
            </a:r>
            <a:r>
              <a:rPr lang="en-US" sz="1760" dirty="0" smtClean="0"/>
              <a:t>over </a:t>
            </a:r>
            <a:r>
              <a:rPr lang="en-US" sz="1760" dirty="0"/>
              <a:t>time, both parents and </a:t>
            </a:r>
            <a:r>
              <a:rPr lang="en-US" sz="1760" dirty="0" smtClean="0"/>
              <a:t>car </a:t>
            </a:r>
            <a:r>
              <a:rPr lang="en-US" sz="1760" dirty="0"/>
              <a:t>owners may </a:t>
            </a:r>
            <a:r>
              <a:rPr lang="en-US" sz="1760" dirty="0" smtClean="0"/>
              <a:t>seek alternatives</a:t>
            </a:r>
            <a:r>
              <a:rPr lang="en-US" sz="1760" dirty="0"/>
              <a:t>. Hence, demand rends to be more price elastic in the long run.</a:t>
            </a:r>
          </a:p>
        </p:txBody>
      </p:sp>
      <p:pic>
        <p:nvPicPr>
          <p:cNvPr id="2050" name="Picture 2" descr="Image result for mercedes brand loyalty"/>
          <p:cNvPicPr>
            <a:picLocks noChangeAspect="1" noChangeArrowheads="1"/>
          </p:cNvPicPr>
          <p:nvPr/>
        </p:nvPicPr>
        <p:blipFill rotWithShape="1">
          <a:blip r:embed="rId3">
            <a:extLst>
              <a:ext uri="{28A0092B-C50C-407E-A947-70E740481C1C}">
                <a14:useLocalDpi xmlns:a14="http://schemas.microsoft.com/office/drawing/2010/main" val="0"/>
              </a:ext>
            </a:extLst>
          </a:blip>
          <a:srcRect l="1835" t="2420" r="1773" b="3392"/>
          <a:stretch/>
        </p:blipFill>
        <p:spPr bwMode="auto">
          <a:xfrm>
            <a:off x="5580112" y="1052736"/>
            <a:ext cx="3240360"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055683"/>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200" dirty="0" smtClean="0"/>
              <a:t>2.3 – Price Elasticity – </a:t>
            </a:r>
            <a:r>
              <a:rPr lang="en-US" sz="2200" dirty="0"/>
              <a:t>Determinants of </a:t>
            </a:r>
            <a:r>
              <a:rPr lang="en-US" sz="2200" dirty="0" smtClean="0"/>
              <a:t>Price Elasticity </a:t>
            </a:r>
            <a:r>
              <a:rPr lang="en-US" sz="2200" dirty="0"/>
              <a:t>of </a:t>
            </a:r>
            <a:r>
              <a:rPr lang="en-US" sz="2200" dirty="0" smtClean="0"/>
              <a:t>Demand</a:t>
            </a:r>
            <a:endParaRPr lang="en-GB" sz="2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40</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5438412"/>
          </a:xfrm>
          <a:prstGeom prst="rect">
            <a:avLst/>
          </a:prstGeom>
        </p:spPr>
        <p:txBody>
          <a:bodyPr wrap="square">
            <a:spAutoFit/>
          </a:bodyPr>
          <a:lstStyle/>
          <a:p>
            <a:pPr marL="282575" indent="-282575">
              <a:buClr>
                <a:srgbClr val="00B050"/>
              </a:buClr>
              <a:buFont typeface="Arial" panose="020B0604020202020204" pitchFamily="34" charset="0"/>
              <a:buChar char="•"/>
            </a:pPr>
            <a:r>
              <a:rPr lang="en-US" sz="1930" b="1" dirty="0"/>
              <a:t>Durability</a:t>
            </a:r>
            <a:r>
              <a:rPr lang="en-US" sz="1930" dirty="0"/>
              <a:t> - Some products, such as fresh milk, are perishable (do </a:t>
            </a:r>
            <a:r>
              <a:rPr lang="en-US" sz="1930" dirty="0" smtClean="0"/>
              <a:t>not </a:t>
            </a:r>
            <a:r>
              <a:rPr lang="en-US" sz="1930" dirty="0"/>
              <a:t>last </a:t>
            </a:r>
            <a:r>
              <a:rPr lang="en-US" sz="1930" dirty="0" smtClean="0"/>
              <a:t>very long</a:t>
            </a:r>
            <a:r>
              <a:rPr lang="en-US" sz="1930" dirty="0"/>
              <a:t>) and need to be replaced, so will continue to be bought even if prices </a:t>
            </a:r>
            <a:r>
              <a:rPr lang="en-US" sz="1930" dirty="0" smtClean="0"/>
              <a:t>rise. By </a:t>
            </a:r>
            <a:r>
              <a:rPr lang="en-US" sz="1930" dirty="0"/>
              <a:t>contrast, if the price of consumer durable products (such as household </a:t>
            </a:r>
            <a:r>
              <a:rPr lang="en-US" sz="1930" dirty="0" smtClean="0"/>
              <a:t>furniture, LCD </a:t>
            </a:r>
            <a:r>
              <a:rPr lang="en-US" sz="1930" dirty="0"/>
              <a:t>televisions or motor vehicles) increases, then households may decide to </a:t>
            </a:r>
            <a:r>
              <a:rPr lang="en-US" sz="1930" dirty="0" smtClean="0"/>
              <a:t>postpone replacing </a:t>
            </a:r>
            <a:r>
              <a:rPr lang="en-US" sz="1930" dirty="0"/>
              <a:t>these items due to the high prices involved in such purchases. Therefore, </a:t>
            </a:r>
            <a:r>
              <a:rPr lang="en-US" sz="1930" dirty="0" smtClean="0"/>
              <a:t>the more </a:t>
            </a:r>
            <a:r>
              <a:rPr lang="en-US" sz="1930" dirty="0"/>
              <a:t>durable a product is, the more price elastic its demand tends to be.</a:t>
            </a:r>
          </a:p>
          <a:p>
            <a:pPr marL="282575" indent="-282575">
              <a:buClr>
                <a:srgbClr val="00B050"/>
              </a:buClr>
              <a:buFont typeface="Arial" panose="020B0604020202020204" pitchFamily="34" charset="0"/>
              <a:buChar char="•"/>
            </a:pPr>
            <a:r>
              <a:rPr lang="en-US" sz="1930" b="1" dirty="0" smtClean="0"/>
              <a:t>The </a:t>
            </a:r>
            <a:r>
              <a:rPr lang="en-US" sz="1930" b="1" dirty="0"/>
              <a:t>costs of switching</a:t>
            </a:r>
            <a:r>
              <a:rPr lang="en-US" sz="1930" dirty="0"/>
              <a:t> - There may be costs </a:t>
            </a:r>
            <a:r>
              <a:rPr lang="en-US" sz="1930" dirty="0" smtClean="0"/>
              <a:t>involved for </a:t>
            </a:r>
            <a:r>
              <a:rPr lang="en-US" sz="1930" dirty="0"/>
              <a:t>customers who </a:t>
            </a:r>
            <a:r>
              <a:rPr lang="en-US" sz="1930" dirty="0" smtClean="0"/>
              <a:t>wish to </a:t>
            </a:r>
            <a:r>
              <a:rPr lang="en-US" sz="1930" dirty="0"/>
              <a:t>switch </a:t>
            </a:r>
            <a:r>
              <a:rPr lang="en-US" sz="1930" dirty="0" smtClean="0"/>
              <a:t>between </a:t>
            </a:r>
            <a:r>
              <a:rPr lang="en-US" sz="1930" dirty="0"/>
              <a:t>brands or products. In the case of high switching costs, </a:t>
            </a:r>
            <a:r>
              <a:rPr lang="en-US" sz="1930" dirty="0" smtClean="0"/>
              <a:t>the demand </a:t>
            </a:r>
            <a:r>
              <a:rPr lang="en-US" sz="1930" dirty="0"/>
              <a:t>for the product is Jess sensitive to changes in price - </a:t>
            </a:r>
            <a:r>
              <a:rPr lang="en-US" sz="1930" dirty="0" smtClean="0"/>
              <a:t>that </a:t>
            </a:r>
            <a:r>
              <a:rPr lang="en-US" sz="1930" dirty="0"/>
              <a:t>is, it tends to </a:t>
            </a:r>
            <a:r>
              <a:rPr lang="en-US" sz="1930" dirty="0" smtClean="0"/>
              <a:t>be price inelastic. </a:t>
            </a:r>
          </a:p>
          <a:p>
            <a:pPr marL="282575" indent="-282575">
              <a:buClr>
                <a:srgbClr val="00B050"/>
              </a:buClr>
              <a:buFont typeface="Arial" panose="020B0604020202020204" pitchFamily="34" charset="0"/>
              <a:buChar char="•"/>
            </a:pPr>
            <a:r>
              <a:rPr lang="en-US" sz="1930" dirty="0" smtClean="0"/>
              <a:t>E.g., </a:t>
            </a:r>
            <a:r>
              <a:rPr lang="en-US" sz="1930" dirty="0"/>
              <a:t>manufacturers </a:t>
            </a:r>
            <a:r>
              <a:rPr lang="en-US" sz="1930" dirty="0" smtClean="0"/>
              <a:t>of smartphones</a:t>
            </a:r>
            <a:r>
              <a:rPr lang="en-US" sz="1930" dirty="0"/>
              <a:t>, laptops and digital </a:t>
            </a:r>
            <a:r>
              <a:rPr lang="en-US" sz="1930" dirty="0" smtClean="0"/>
              <a:t>cameras make </a:t>
            </a:r>
            <a:r>
              <a:rPr lang="en-US" sz="1930" dirty="0"/>
              <a:t>it more difficult for their customers to switch between rival brands </a:t>
            </a:r>
            <a:r>
              <a:rPr lang="en-US" sz="1930" dirty="0" smtClean="0"/>
              <a:t>by supplying </a:t>
            </a:r>
            <a:r>
              <a:rPr lang="en-US" sz="1930" dirty="0"/>
              <a:t>different power chargers, memory cards and software. </a:t>
            </a:r>
            <a:r>
              <a:rPr lang="en-US" sz="1930" dirty="0" smtClean="0"/>
              <a:t>Similarly, mobile </a:t>
            </a:r>
            <a:r>
              <a:rPr lang="en-US" sz="1930" dirty="0"/>
              <a:t>phone users and satellite television </a:t>
            </a:r>
            <a:r>
              <a:rPr lang="en-US" sz="1930" dirty="0" smtClean="0"/>
              <a:t>subscribers </a:t>
            </a:r>
            <a:r>
              <a:rPr lang="en-US" sz="1930" dirty="0"/>
              <a:t>are bound by </a:t>
            </a:r>
            <a:r>
              <a:rPr lang="en-US" sz="1930" dirty="0" smtClean="0"/>
              <a:t>length of contracts</a:t>
            </a:r>
            <a:r>
              <a:rPr lang="en-US" sz="1930" dirty="0"/>
              <a:t>, which makes switching between rival brands or services less </a:t>
            </a:r>
            <a:r>
              <a:rPr lang="en-US" sz="1930" dirty="0" smtClean="0"/>
              <a:t>easy. Such </a:t>
            </a:r>
            <a:r>
              <a:rPr lang="en-US" sz="1930" dirty="0"/>
              <a:t>barriers to switching therefore make customers less </a:t>
            </a:r>
            <a:r>
              <a:rPr lang="en-US" sz="1930" dirty="0" smtClean="0"/>
              <a:t>responsive </a:t>
            </a:r>
            <a:r>
              <a:rPr lang="en-US" sz="1930" dirty="0"/>
              <a:t>to </a:t>
            </a:r>
            <a:r>
              <a:rPr lang="en-US" sz="1930" dirty="0" smtClean="0"/>
              <a:t>higher product </a:t>
            </a:r>
            <a:r>
              <a:rPr lang="en-US" sz="1930" dirty="0"/>
              <a:t>prices.</a:t>
            </a:r>
          </a:p>
        </p:txBody>
      </p:sp>
    </p:spTree>
    <p:extLst>
      <p:ext uri="{BB962C8B-B14F-4D97-AF65-F5344CB8AC3E}">
        <p14:creationId xmlns:p14="http://schemas.microsoft.com/office/powerpoint/2010/main" val="3452572457"/>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200" dirty="0" smtClean="0"/>
              <a:t>2.3 – Price Elasticity – </a:t>
            </a:r>
            <a:r>
              <a:rPr lang="en-US" sz="2200" dirty="0"/>
              <a:t>Determinants of </a:t>
            </a:r>
            <a:r>
              <a:rPr lang="en-US" sz="2200" dirty="0" smtClean="0"/>
              <a:t>Price Elasticity </a:t>
            </a:r>
            <a:r>
              <a:rPr lang="en-US" sz="2200" dirty="0"/>
              <a:t>of </a:t>
            </a:r>
            <a:r>
              <a:rPr lang="en-US" sz="2200" dirty="0" smtClean="0"/>
              <a:t>Demand</a:t>
            </a:r>
            <a:endParaRPr lang="en-GB" sz="2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40</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6912768" cy="3816429"/>
          </a:xfrm>
          <a:prstGeom prst="rect">
            <a:avLst/>
          </a:prstGeom>
        </p:spPr>
        <p:txBody>
          <a:bodyPr wrap="square">
            <a:spAutoFit/>
          </a:bodyPr>
          <a:lstStyle/>
          <a:p>
            <a:pPr marL="282575" indent="-282575">
              <a:buClr>
                <a:srgbClr val="00B050"/>
              </a:buClr>
              <a:buFont typeface="Arial" panose="020B0604020202020204" pitchFamily="34" charset="0"/>
              <a:buChar char="•"/>
            </a:pPr>
            <a:r>
              <a:rPr lang="en-US" sz="2200" b="1" dirty="0" smtClean="0"/>
              <a:t>The </a:t>
            </a:r>
            <a:r>
              <a:rPr lang="en-US" sz="2200" b="1" dirty="0"/>
              <a:t>breadth of definition </a:t>
            </a:r>
            <a:r>
              <a:rPr lang="en-US" sz="2200" b="1" dirty="0" smtClean="0"/>
              <a:t>of </a:t>
            </a:r>
            <a:r>
              <a:rPr lang="en-US" sz="2200" b="1" dirty="0"/>
              <a:t>the </a:t>
            </a:r>
            <a:r>
              <a:rPr lang="en-US" sz="2200" b="1" dirty="0" smtClean="0"/>
              <a:t>product</a:t>
            </a:r>
            <a:r>
              <a:rPr lang="en-US" sz="2200" dirty="0" smtClean="0"/>
              <a:t> – If a </a:t>
            </a:r>
            <a:r>
              <a:rPr lang="en-US" sz="2200" dirty="0"/>
              <a:t>good or service is very </a:t>
            </a:r>
            <a:r>
              <a:rPr lang="en-US" sz="2200" dirty="0" smtClean="0"/>
              <a:t>broadly defined </a:t>
            </a:r>
            <a:r>
              <a:rPr lang="en-US" sz="2200" dirty="0"/>
              <a:t>(such as 'food' rather than fruit, meat, apples or salmon), then </a:t>
            </a:r>
            <a:r>
              <a:rPr lang="en-US" sz="2200" dirty="0" smtClean="0"/>
              <a:t>demand will </a:t>
            </a:r>
            <a:r>
              <a:rPr lang="en-US" sz="2200" dirty="0"/>
              <a:t>be more price inelastic. </a:t>
            </a:r>
            <a:r>
              <a:rPr lang="en-US" sz="2200" dirty="0" smtClean="0"/>
              <a:t>E.g., </a:t>
            </a:r>
            <a:r>
              <a:rPr lang="en-US" sz="2200" dirty="0"/>
              <a:t>there is clearly no real substitute </a:t>
            </a:r>
            <a:r>
              <a:rPr lang="en-US" sz="2200" dirty="0" smtClean="0"/>
              <a:t>for food </a:t>
            </a:r>
            <a:r>
              <a:rPr lang="en-US" sz="2200" dirty="0"/>
              <a:t>or housing, so demand for these products will be very price inelastic.</a:t>
            </a:r>
          </a:p>
          <a:p>
            <a:pPr marL="282575" indent="-282575">
              <a:buClr>
                <a:srgbClr val="00B050"/>
              </a:buClr>
              <a:buFont typeface="Arial" panose="020B0604020202020204" pitchFamily="34" charset="0"/>
              <a:buChar char="•"/>
            </a:pPr>
            <a:r>
              <a:rPr lang="en-US" sz="2200" dirty="0"/>
              <a:t>However, it is perhaps more useful to measure the price elasticity of demand </a:t>
            </a:r>
            <a:r>
              <a:rPr lang="en-US" sz="2200" dirty="0" smtClean="0"/>
              <a:t>for specific </a:t>
            </a:r>
            <a:r>
              <a:rPr lang="en-US" sz="2200" dirty="0"/>
              <a:t>brands or products, such as carbonated soft drinks, Australian beef </a:t>
            </a:r>
            <a:r>
              <a:rPr lang="en-US" sz="2200" dirty="0" smtClean="0"/>
              <a:t>and IGCSE </a:t>
            </a:r>
            <a:r>
              <a:rPr lang="en-US" sz="2200" dirty="0"/>
              <a:t>textbooks.</a:t>
            </a:r>
          </a:p>
        </p:txBody>
      </p:sp>
      <p:sp>
        <p:nvSpPr>
          <p:cNvPr id="2" name="Rectangle 1"/>
          <p:cNvSpPr/>
          <p:nvPr/>
        </p:nvSpPr>
        <p:spPr>
          <a:xfrm>
            <a:off x="323528" y="4915034"/>
            <a:ext cx="6840760" cy="1754326"/>
          </a:xfrm>
          <a:prstGeom prst="rect">
            <a:avLst/>
          </a:prstGeom>
          <a:solidFill>
            <a:schemeClr val="tx2">
              <a:lumMod val="40000"/>
              <a:lumOff val="60000"/>
            </a:schemeClr>
          </a:solidFill>
          <a:ln w="38100">
            <a:solidFill>
              <a:srgbClr val="B21212"/>
            </a:solidFill>
          </a:ln>
        </p:spPr>
        <p:txBody>
          <a:bodyPr wrap="square">
            <a:spAutoFit/>
          </a:bodyPr>
          <a:lstStyle/>
          <a:p>
            <a:pPr>
              <a:spcBef>
                <a:spcPts val="0"/>
              </a:spcBef>
              <a:spcAft>
                <a:spcPts val="0"/>
              </a:spcAft>
            </a:pPr>
            <a:r>
              <a:rPr lang="en-GB" b="1" dirty="0">
                <a:solidFill>
                  <a:srgbClr val="C00000"/>
                </a:solidFill>
                <a:latin typeface="Arial" panose="020B0604020202020204" pitchFamily="34" charset="0"/>
                <a:cs typeface="Arial" panose="020B0604020202020204" pitchFamily="34" charset="0"/>
              </a:rPr>
              <a:t>Study </a:t>
            </a:r>
            <a:r>
              <a:rPr lang="en-GB" b="1" dirty="0" smtClean="0">
                <a:solidFill>
                  <a:srgbClr val="C00000"/>
                </a:solidFill>
                <a:latin typeface="Arial" panose="020B0604020202020204" pitchFamily="34" charset="0"/>
                <a:cs typeface="Arial" panose="020B0604020202020204" pitchFamily="34" charset="0"/>
              </a:rPr>
              <a:t>tips - </a:t>
            </a:r>
            <a:r>
              <a:rPr lang="en-GB" dirty="0" smtClean="0">
                <a:latin typeface="Arial" panose="020B0604020202020204" pitchFamily="34" charset="0"/>
                <a:cs typeface="Arial" panose="020B0604020202020204" pitchFamily="34" charset="0"/>
              </a:rPr>
              <a:t>Although there </a:t>
            </a:r>
            <a:r>
              <a:rPr lang="en-GB" dirty="0">
                <a:latin typeface="Arial" panose="020B0604020202020204" pitchFamily="34" charset="0"/>
                <a:cs typeface="Arial" panose="020B0604020202020204" pitchFamily="34" charset="0"/>
              </a:rPr>
              <a:t>are </a:t>
            </a:r>
            <a:r>
              <a:rPr lang="en-GB" dirty="0" smtClean="0">
                <a:latin typeface="Arial" panose="020B0604020202020204" pitchFamily="34" charset="0"/>
                <a:cs typeface="Arial" panose="020B0604020202020204" pitchFamily="34" charset="0"/>
              </a:rPr>
              <a:t>many determinants of PED, the key factors </a:t>
            </a:r>
            <a:r>
              <a:rPr lang="en-GB" dirty="0">
                <a:latin typeface="Arial" panose="020B0604020202020204" pitchFamily="34" charset="0"/>
                <a:cs typeface="Arial" panose="020B0604020202020204" pitchFamily="34" charset="0"/>
              </a:rPr>
              <a:t>can </a:t>
            </a:r>
            <a:r>
              <a:rPr lang="en-GB" dirty="0" smtClean="0">
                <a:latin typeface="Arial" panose="020B0604020202020204" pitchFamily="34" charset="0"/>
                <a:cs typeface="Arial" panose="020B0604020202020204" pitchFamily="34" charset="0"/>
              </a:rPr>
              <a:t>be remembered by </a:t>
            </a:r>
            <a:r>
              <a:rPr lang="en-GB" b="1" dirty="0" smtClean="0">
                <a:latin typeface="Arial" panose="020B0604020202020204" pitchFamily="34" charset="0"/>
                <a:cs typeface="Arial" panose="020B0604020202020204" pitchFamily="34" charset="0"/>
              </a:rPr>
              <a:t>THIS</a:t>
            </a:r>
            <a:r>
              <a:rPr lang="en-GB" dirty="0" smtClean="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acronym:</a:t>
            </a:r>
          </a:p>
          <a:p>
            <a:pPr marL="285750" indent="-285750">
              <a:spcBef>
                <a:spcPts val="0"/>
              </a:spcBef>
              <a:spcAft>
                <a:spcPts val="0"/>
              </a:spcAft>
              <a:buFont typeface="Arial" panose="020B0604020202020204" pitchFamily="34" charset="0"/>
              <a:buChar char="•"/>
            </a:pPr>
            <a:r>
              <a:rPr lang="en-GB" dirty="0" smtClean="0">
                <a:latin typeface="Arial" panose="020B0604020202020204" pitchFamily="34" charset="0"/>
                <a:cs typeface="Arial" panose="020B0604020202020204" pitchFamily="34" charset="0"/>
              </a:rPr>
              <a:t>Time</a:t>
            </a:r>
            <a:endParaRPr lang="en-GB" dirty="0">
              <a:latin typeface="Arial" panose="020B0604020202020204" pitchFamily="34" charset="0"/>
              <a:cs typeface="Arial" panose="020B0604020202020204" pitchFamily="34" charset="0"/>
            </a:endParaRPr>
          </a:p>
          <a:p>
            <a:pPr marL="285750" indent="-285750">
              <a:spcBef>
                <a:spcPts val="0"/>
              </a:spcBef>
              <a:spcAft>
                <a:spcPts val="0"/>
              </a:spcAft>
              <a:buFont typeface="Arial" panose="020B0604020202020204" pitchFamily="34" charset="0"/>
              <a:buChar char="•"/>
            </a:pPr>
            <a:r>
              <a:rPr lang="en-GB" dirty="0" smtClean="0">
                <a:latin typeface="Arial" panose="020B0604020202020204" pitchFamily="34" charset="0"/>
                <a:cs typeface="Arial" panose="020B0604020202020204" pitchFamily="34" charset="0"/>
              </a:rPr>
              <a:t>Habits, addictions and tastes</a:t>
            </a:r>
            <a:endParaRPr lang="en-GB" dirty="0">
              <a:latin typeface="Arial" panose="020B0604020202020204" pitchFamily="34" charset="0"/>
              <a:cs typeface="Arial" panose="020B0604020202020204" pitchFamily="34" charset="0"/>
            </a:endParaRPr>
          </a:p>
          <a:p>
            <a:pPr marL="285750" indent="-285750">
              <a:spcBef>
                <a:spcPts val="0"/>
              </a:spcBef>
              <a:spcAft>
                <a:spcPts val="0"/>
              </a:spcAft>
              <a:buFont typeface="Arial" panose="020B0604020202020204" pitchFamily="34" charset="0"/>
              <a:buChar char="•"/>
            </a:pPr>
            <a:r>
              <a:rPr lang="en-GB" dirty="0" smtClean="0">
                <a:latin typeface="Arial" panose="020B0604020202020204" pitchFamily="34" charset="0"/>
                <a:cs typeface="Arial" panose="020B0604020202020204" pitchFamily="34" charset="0"/>
              </a:rPr>
              <a:t>Income</a:t>
            </a:r>
          </a:p>
          <a:p>
            <a:pPr marL="285750" indent="-285750">
              <a:spcBef>
                <a:spcPts val="0"/>
              </a:spcBef>
              <a:spcAft>
                <a:spcPts val="0"/>
              </a:spcAft>
              <a:buFont typeface="Arial" panose="020B0604020202020204" pitchFamily="34" charset="0"/>
              <a:buChar char="•"/>
            </a:pPr>
            <a:r>
              <a:rPr lang="en-GB" dirty="0" smtClean="0">
                <a:latin typeface="Arial" panose="020B0604020202020204" pitchFamily="34" charset="0"/>
                <a:cs typeface="Arial" panose="020B0604020202020204" pitchFamily="34" charset="0"/>
              </a:rPr>
              <a:t>Substitutes (availability and price of)</a:t>
            </a:r>
          </a:p>
        </p:txBody>
      </p:sp>
      <p:graphicFrame>
        <p:nvGraphicFramePr>
          <p:cNvPr id="6" name="Table 5"/>
          <p:cNvGraphicFramePr>
            <a:graphicFrameLocks noGrp="1"/>
          </p:cNvGraphicFramePr>
          <p:nvPr>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much would you pay for a new console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many versions of the same car have you had</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is your haggling percentage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Where on the wealth demographic do you consider yourself to be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Have your parents ever refused you something in the shops. Why?</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value of money</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Would you pick up any coin.</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2129757"/>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200" dirty="0" smtClean="0"/>
              <a:t>2.3 – Price Elasticity – </a:t>
            </a:r>
            <a:r>
              <a:rPr lang="en-US" sz="2200" dirty="0"/>
              <a:t>Determinants of </a:t>
            </a:r>
            <a:r>
              <a:rPr lang="en-US" sz="2200" dirty="0" smtClean="0"/>
              <a:t>Price Elasticity </a:t>
            </a:r>
            <a:r>
              <a:rPr lang="en-US" sz="2200" dirty="0"/>
              <a:t>of </a:t>
            </a:r>
            <a:r>
              <a:rPr lang="en-US" sz="2200" dirty="0" smtClean="0"/>
              <a:t>Demand</a:t>
            </a:r>
            <a:endParaRPr lang="en-GB" sz="22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41</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6840760" cy="5644622"/>
          </a:xfrm>
          <a:prstGeom prst="rect">
            <a:avLst/>
          </a:prstGeom>
        </p:spPr>
        <p:txBody>
          <a:bodyPr wrap="square">
            <a:spAutoFit/>
          </a:bodyPr>
          <a:lstStyle/>
          <a:p>
            <a:pPr>
              <a:buClr>
                <a:srgbClr val="00B050"/>
              </a:buClr>
            </a:pPr>
            <a:r>
              <a:rPr lang="en-US" sz="1640" b="1" dirty="0">
                <a:solidFill>
                  <a:srgbClr val="002060"/>
                </a:solidFill>
              </a:rPr>
              <a:t>Case Study: Toyota Motor Corporation</a:t>
            </a:r>
          </a:p>
          <a:p>
            <a:pPr marL="282575" indent="-282575">
              <a:buClr>
                <a:srgbClr val="00B050"/>
              </a:buClr>
              <a:buFont typeface="Wingdings 3" panose="05040102010807070707" pitchFamily="18" charset="2"/>
              <a:buChar char=""/>
            </a:pPr>
            <a:r>
              <a:rPr lang="en-US" sz="1640" dirty="0" smtClean="0">
                <a:solidFill>
                  <a:srgbClr val="002060"/>
                </a:solidFill>
              </a:rPr>
              <a:t>Japanese car-maker Toyota has seen its fair share of troubles in recent times</a:t>
            </a:r>
            <a:r>
              <a:rPr lang="en-US" sz="1640" dirty="0">
                <a:solidFill>
                  <a:srgbClr val="002060"/>
                </a:solidFill>
              </a:rPr>
              <a:t>. </a:t>
            </a:r>
            <a:r>
              <a:rPr lang="en-US" sz="1640" dirty="0" smtClean="0">
                <a:solidFill>
                  <a:srgbClr val="002060"/>
                </a:solidFill>
              </a:rPr>
              <a:t>It has had to deal with several cases of global product recalls for its cars due to safety </a:t>
            </a:r>
            <a:r>
              <a:rPr lang="en-US" sz="1640" dirty="0">
                <a:solidFill>
                  <a:srgbClr val="002060"/>
                </a:solidFill>
              </a:rPr>
              <a:t>concerns. The global financial </a:t>
            </a:r>
            <a:r>
              <a:rPr lang="en-US" sz="1640" dirty="0" smtClean="0">
                <a:solidFill>
                  <a:srgbClr val="002060"/>
                </a:solidFill>
              </a:rPr>
              <a:t>crisis of 2008 also harmed global sales for several years</a:t>
            </a:r>
            <a:r>
              <a:rPr lang="en-US" sz="1640" dirty="0">
                <a:solidFill>
                  <a:srgbClr val="002060"/>
                </a:solidFill>
              </a:rPr>
              <a:t>. </a:t>
            </a:r>
            <a:r>
              <a:rPr lang="en-US" sz="1640" dirty="0" smtClean="0">
                <a:solidFill>
                  <a:srgbClr val="002060"/>
                </a:solidFill>
              </a:rPr>
              <a:t>On top of that, much of the world's </a:t>
            </a:r>
            <a:r>
              <a:rPr lang="en-US" sz="1640" dirty="0">
                <a:solidFill>
                  <a:srgbClr val="002060"/>
                </a:solidFill>
              </a:rPr>
              <a:t>largest car-maker's stocks of </a:t>
            </a:r>
            <a:r>
              <a:rPr lang="en-US" sz="1640" dirty="0" smtClean="0">
                <a:solidFill>
                  <a:srgbClr val="002060"/>
                </a:solidFill>
              </a:rPr>
              <a:t>new cars were destroyed in the tsunami of March 2011.</a:t>
            </a:r>
            <a:endParaRPr lang="en-US" sz="1640" dirty="0">
              <a:solidFill>
                <a:srgbClr val="002060"/>
              </a:solidFill>
            </a:endParaRPr>
          </a:p>
          <a:p>
            <a:pPr marL="282575" indent="-282575">
              <a:buClr>
                <a:srgbClr val="00B050"/>
              </a:buClr>
              <a:buFont typeface="Wingdings 3" panose="05040102010807070707" pitchFamily="18" charset="2"/>
              <a:buChar char=""/>
            </a:pPr>
            <a:r>
              <a:rPr lang="en-US" sz="1640" dirty="0">
                <a:solidFill>
                  <a:srgbClr val="002060"/>
                </a:solidFill>
              </a:rPr>
              <a:t>Nevertheless</a:t>
            </a:r>
            <a:r>
              <a:rPr lang="en-US" sz="1640" dirty="0" smtClean="0">
                <a:solidFill>
                  <a:srgbClr val="002060"/>
                </a:solidFill>
              </a:rPr>
              <a:t>, customer loyalty remains strong </a:t>
            </a:r>
            <a:r>
              <a:rPr lang="en-US" sz="1640" dirty="0">
                <a:solidFill>
                  <a:srgbClr val="002060"/>
                </a:solidFill>
              </a:rPr>
              <a:t>in the USA, China and many </a:t>
            </a:r>
            <a:r>
              <a:rPr lang="en-US" sz="1640" dirty="0" smtClean="0">
                <a:solidFill>
                  <a:srgbClr val="002060"/>
                </a:solidFill>
              </a:rPr>
              <a:t>other parts </a:t>
            </a:r>
            <a:r>
              <a:rPr lang="en-US" sz="1640" dirty="0">
                <a:solidFill>
                  <a:srgbClr val="002060"/>
                </a:solidFill>
              </a:rPr>
              <a:t>of the world. Toyota's closest </a:t>
            </a:r>
            <a:r>
              <a:rPr lang="en-US" sz="1640" dirty="0" smtClean="0">
                <a:solidFill>
                  <a:srgbClr val="002060"/>
                </a:solidFill>
              </a:rPr>
              <a:t>rival, General </a:t>
            </a:r>
            <a:r>
              <a:rPr lang="en-US" sz="1640" dirty="0">
                <a:solidFill>
                  <a:srgbClr val="002060"/>
                </a:solidFill>
              </a:rPr>
              <a:t>Motors (GM), estimated the value of customer loyalty at S700 million for </a:t>
            </a:r>
            <a:r>
              <a:rPr lang="en-US" sz="1640" dirty="0" smtClean="0">
                <a:solidFill>
                  <a:srgbClr val="002060"/>
                </a:solidFill>
              </a:rPr>
              <a:t>every percentage </a:t>
            </a:r>
            <a:r>
              <a:rPr lang="en-US" sz="1640" dirty="0">
                <a:solidFill>
                  <a:srgbClr val="002060"/>
                </a:solidFill>
              </a:rPr>
              <a:t>point of improvement in customer retention rates.</a:t>
            </a:r>
          </a:p>
          <a:p>
            <a:pPr marL="282575" indent="-282575">
              <a:buClr>
                <a:srgbClr val="00B050"/>
              </a:buClr>
              <a:buFont typeface="Wingdings 3" panose="05040102010807070707" pitchFamily="18" charset="2"/>
              <a:buChar char=""/>
            </a:pPr>
            <a:r>
              <a:rPr lang="en-US" sz="1640" dirty="0">
                <a:solidFill>
                  <a:srgbClr val="002060"/>
                </a:solidFill>
              </a:rPr>
              <a:t>Market research from Experian Automotive revealed that 47.3 per cent of </a:t>
            </a:r>
            <a:r>
              <a:rPr lang="en-US" sz="1640" dirty="0" smtClean="0">
                <a:solidFill>
                  <a:srgbClr val="002060"/>
                </a:solidFill>
              </a:rPr>
              <a:t>Toyota's current </a:t>
            </a:r>
            <a:r>
              <a:rPr lang="en-US" sz="1640" dirty="0">
                <a:solidFill>
                  <a:srgbClr val="002060"/>
                </a:solidFill>
              </a:rPr>
              <a:t>customers from the USA would purchase a Toyota, Scion or </a:t>
            </a:r>
            <a:r>
              <a:rPr lang="en-US" sz="1640" dirty="0" smtClean="0">
                <a:solidFill>
                  <a:srgbClr val="002060"/>
                </a:solidFill>
              </a:rPr>
              <a:t>Lexus </a:t>
            </a:r>
            <a:r>
              <a:rPr lang="en-US" sz="1640" dirty="0">
                <a:solidFill>
                  <a:srgbClr val="002060"/>
                </a:solidFill>
              </a:rPr>
              <a:t>model as </a:t>
            </a:r>
            <a:r>
              <a:rPr lang="en-US" sz="1640" dirty="0" smtClean="0">
                <a:solidFill>
                  <a:srgbClr val="002060"/>
                </a:solidFill>
              </a:rPr>
              <a:t>their next car</a:t>
            </a:r>
            <a:r>
              <a:rPr lang="en-US" sz="1640" dirty="0">
                <a:solidFill>
                  <a:srgbClr val="002060"/>
                </a:solidFill>
              </a:rPr>
              <a:t>. Globally</a:t>
            </a:r>
            <a:r>
              <a:rPr lang="en-US" sz="1640" dirty="0" smtClean="0">
                <a:solidFill>
                  <a:srgbClr val="002060"/>
                </a:solidFill>
              </a:rPr>
              <a:t>, this figure stands at 58% for Toyota and 52% for GM. Toyota's use of marketing slogans such as 'The best built cars in the world‘ can certainly go </a:t>
            </a:r>
            <a:r>
              <a:rPr lang="en-US" sz="1640" dirty="0">
                <a:solidFill>
                  <a:srgbClr val="002060"/>
                </a:solidFill>
              </a:rPr>
              <a:t>a long way to reassure Toyota's loyal customers about their cars</a:t>
            </a:r>
            <a:r>
              <a:rPr lang="en-US" sz="1640" dirty="0" smtClean="0">
                <a:solidFill>
                  <a:srgbClr val="002060"/>
                </a:solidFill>
              </a:rPr>
              <a:t>.</a:t>
            </a:r>
          </a:p>
          <a:p>
            <a:pPr>
              <a:buClr>
                <a:srgbClr val="00B050"/>
              </a:buClr>
            </a:pPr>
            <a:r>
              <a:rPr lang="en-US" sz="1640" b="1" dirty="0" smtClean="0">
                <a:solidFill>
                  <a:srgbClr val="FF0000"/>
                </a:solidFill>
              </a:rPr>
              <a:t>Activity</a:t>
            </a:r>
          </a:p>
          <a:p>
            <a:pPr marL="463550" indent="-463550">
              <a:buClr>
                <a:srgbClr val="00B050"/>
              </a:buClr>
              <a:buFont typeface="Wingdings 3" panose="05040102010807070707" pitchFamily="18" charset="2"/>
              <a:buChar char=""/>
            </a:pPr>
            <a:r>
              <a:rPr lang="en-GB" sz="1640" dirty="0" smtClean="0">
                <a:solidFill>
                  <a:srgbClr val="FF0000"/>
                </a:solidFill>
              </a:rPr>
              <a:t>Discuss how the concept of price elasticity of demand and its determinants can help to </a:t>
            </a:r>
            <a:r>
              <a:rPr lang="en-US" sz="1640" dirty="0" smtClean="0">
                <a:solidFill>
                  <a:srgbClr val="FF0000"/>
                </a:solidFill>
              </a:rPr>
              <a:t>explain </a:t>
            </a:r>
            <a:r>
              <a:rPr lang="en-US" sz="1640" dirty="0">
                <a:solidFill>
                  <a:srgbClr val="FF0000"/>
                </a:solidFill>
              </a:rPr>
              <a:t>why Toyota Motor Corporation is the world's largest car-maker.</a:t>
            </a:r>
          </a:p>
        </p:txBody>
      </p:sp>
      <p:pic>
        <p:nvPicPr>
          <p:cNvPr id="3074" name="Picture 2" descr="Image result for toyota"/>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984" t="14868" r="6133" b="14017"/>
          <a:stretch/>
        </p:blipFill>
        <p:spPr bwMode="auto">
          <a:xfrm>
            <a:off x="6954046" y="1052736"/>
            <a:ext cx="1852115" cy="9161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toyota"/>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901" t="9304" r="7106" b="8758"/>
          <a:stretch/>
        </p:blipFill>
        <p:spPr bwMode="auto">
          <a:xfrm>
            <a:off x="6977112" y="2338593"/>
            <a:ext cx="1872208" cy="109040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for toyota profit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77112" y="3787730"/>
            <a:ext cx="1872208" cy="1225446"/>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mage result for toyota marketi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98921" y="5373216"/>
            <a:ext cx="1807239" cy="1167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495200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C</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C</a:t>
            </a:r>
            <a:r>
              <a:rPr lang="en-US" sz="2000" dirty="0"/>
              <a:t>, a candidate must show a good understanding of the syllabus and some ability </a:t>
            </a:r>
            <a:r>
              <a:rPr lang="en-US" sz="2000" dirty="0" smtClean="0"/>
              <a:t>to answer </a:t>
            </a:r>
            <a:r>
              <a:rPr lang="en-US" sz="2000" dirty="0"/>
              <a:t>questions that are pitched at a more academic level. Within the separate assessment </a:t>
            </a:r>
            <a:r>
              <a:rPr lang="en-US" sz="2000" dirty="0" smtClean="0"/>
              <a:t>objectives, a</a:t>
            </a:r>
            <a:r>
              <a:rPr lang="en-US" sz="2000" dirty="0"/>
              <a:t> candidate awarded a Grade C must show:</a:t>
            </a:r>
          </a:p>
          <a:p>
            <a:pPr>
              <a:buClr>
                <a:srgbClr val="00B050"/>
              </a:buClr>
            </a:pPr>
            <a:r>
              <a:rPr lang="en-US" sz="2000" b="1" dirty="0"/>
              <a:t>AO1: Knowledge with understanding</a:t>
            </a:r>
          </a:p>
          <a:p>
            <a:pPr marL="744538" indent="-355600">
              <a:buClr>
                <a:srgbClr val="00B050"/>
              </a:buClr>
              <a:buFont typeface="Arial" panose="020B0604020202020204" pitchFamily="34" charset="0"/>
              <a:buChar char="•"/>
            </a:pPr>
            <a:r>
              <a:rPr lang="en-US" sz="2000" dirty="0" smtClean="0"/>
              <a:t>A </a:t>
            </a:r>
            <a:r>
              <a:rPr lang="en-US" sz="2000" dirty="0"/>
              <a:t>sound ability to identify detailed facts and principles in relation to the content of the syllabus</a:t>
            </a:r>
          </a:p>
          <a:p>
            <a:pPr marL="744538" indent="-355600">
              <a:buClr>
                <a:srgbClr val="00B050"/>
              </a:buClr>
              <a:buFont typeface="Arial" panose="020B0604020202020204" pitchFamily="34" charset="0"/>
              <a:buChar char="•"/>
            </a:pPr>
            <a:r>
              <a:rPr lang="en-US" sz="2000" dirty="0" smtClean="0"/>
              <a:t>A </a:t>
            </a:r>
            <a:r>
              <a:rPr lang="en-US" sz="2000" dirty="0"/>
              <a:t>sound ability to describe clearly graphs, diagrams, tables</a:t>
            </a:r>
          </a:p>
          <a:p>
            <a:pPr marL="744538" indent="-355600">
              <a:buClr>
                <a:srgbClr val="00B050"/>
              </a:buClr>
              <a:buFont typeface="Arial" panose="020B0604020202020204" pitchFamily="34" charset="0"/>
              <a:buChar char="•"/>
            </a:pPr>
            <a:r>
              <a:rPr lang="en-US" sz="2000" dirty="0" smtClean="0"/>
              <a:t>A </a:t>
            </a:r>
            <a:r>
              <a:rPr lang="en-US" sz="2000" dirty="0"/>
              <a:t>sound ability to define the concepts and ideas of the syllabus.</a:t>
            </a:r>
          </a:p>
          <a:p>
            <a:pPr>
              <a:buClr>
                <a:srgbClr val="00B050"/>
              </a:buClr>
            </a:pPr>
            <a:r>
              <a:rPr lang="en-US" sz="2000" b="1" dirty="0"/>
              <a:t>AO2: Analysis</a:t>
            </a:r>
          </a:p>
          <a:p>
            <a:pPr marL="744538" indent="-355600">
              <a:buClr>
                <a:srgbClr val="00B050"/>
              </a:buClr>
              <a:buFont typeface="Arial" panose="020B0604020202020204" pitchFamily="34" charset="0"/>
              <a:buChar char="•"/>
            </a:pPr>
            <a:r>
              <a:rPr lang="en-US" sz="2000" dirty="0" smtClean="0"/>
              <a:t>An </a:t>
            </a:r>
            <a:r>
              <a:rPr lang="en-US" sz="2000" dirty="0"/>
              <a:t>ability to use and comment on information</a:t>
            </a:r>
          </a:p>
          <a:p>
            <a:pPr marL="744538" indent="-355600">
              <a:buClr>
                <a:srgbClr val="00B050"/>
              </a:buClr>
              <a:buFont typeface="Arial" panose="020B0604020202020204" pitchFamily="34" charset="0"/>
              <a:buChar char="•"/>
            </a:pPr>
            <a:r>
              <a:rPr lang="en-US" sz="2000" dirty="0" smtClean="0"/>
              <a:t>An </a:t>
            </a:r>
            <a:r>
              <a:rPr lang="en-US" sz="2000" dirty="0"/>
              <a:t>ability to apply this information to illustrate the application of economic analysis to a </a:t>
            </a:r>
            <a:r>
              <a:rPr lang="en-US" sz="2000" dirty="0" smtClean="0"/>
              <a:t>particular situation</a:t>
            </a:r>
            <a:r>
              <a:rPr lang="en-US" sz="2000" dirty="0"/>
              <a:t>.</a:t>
            </a:r>
          </a:p>
          <a:p>
            <a:pPr>
              <a:buClr>
                <a:srgbClr val="00B050"/>
              </a:buClr>
            </a:pPr>
            <a:r>
              <a:rPr lang="en-US" sz="2000" b="1" dirty="0"/>
              <a:t>AO3: Critical evaluation and decision-making</a:t>
            </a:r>
          </a:p>
          <a:p>
            <a:pPr marL="744538" indent="-355600">
              <a:buClr>
                <a:srgbClr val="00B050"/>
              </a:buClr>
              <a:buFont typeface="Arial" panose="020B0604020202020204" pitchFamily="34" charset="0"/>
              <a:buChar char="•"/>
            </a:pPr>
            <a:r>
              <a:rPr lang="en-US" sz="2000" dirty="0" smtClean="0"/>
              <a:t>An </a:t>
            </a:r>
            <a:r>
              <a:rPr lang="en-US" sz="2000" dirty="0"/>
              <a:t>ability to interpret information accurately</a:t>
            </a:r>
          </a:p>
          <a:p>
            <a:pPr marL="744538" indent="-355600">
              <a:buClr>
                <a:srgbClr val="00B050"/>
              </a:buClr>
              <a:buFont typeface="Arial" panose="020B0604020202020204" pitchFamily="34" charset="0"/>
              <a:buChar char="•"/>
            </a:pPr>
            <a:r>
              <a:rPr lang="en-US" sz="2000" dirty="0" smtClean="0"/>
              <a:t>An </a:t>
            </a:r>
            <a:r>
              <a:rPr lang="en-US" sz="2000" dirty="0"/>
              <a:t>ability to discriminate between varied sources of information and to distinguish clearly </a:t>
            </a:r>
            <a:r>
              <a:rPr lang="en-US" sz="2000" dirty="0" smtClean="0"/>
              <a:t>between facts </a:t>
            </a:r>
            <a:r>
              <a:rPr lang="en-US" sz="2000" dirty="0"/>
              <a:t>and opinions</a:t>
            </a:r>
          </a:p>
          <a:p>
            <a:pPr marL="744538" indent="-355600">
              <a:buClr>
                <a:srgbClr val="00B050"/>
              </a:buClr>
              <a:buFont typeface="Arial" panose="020B0604020202020204" pitchFamily="34" charset="0"/>
              <a:buChar char="•"/>
            </a:pPr>
            <a:r>
              <a:rPr lang="en-US" sz="2000" dirty="0" smtClean="0"/>
              <a:t>An </a:t>
            </a:r>
            <a:r>
              <a:rPr lang="en-US" sz="2000" dirty="0"/>
              <a:t>ability to evaluate and make reasoned judgements.</a:t>
            </a:r>
            <a:endParaRPr lang="en-US" dirty="0"/>
          </a:p>
        </p:txBody>
      </p:sp>
    </p:spTree>
    <p:extLst>
      <p:ext uri="{BB962C8B-B14F-4D97-AF65-F5344CB8AC3E}">
        <p14:creationId xmlns:p14="http://schemas.microsoft.com/office/powerpoint/2010/main" val="1529881245"/>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000" dirty="0" smtClean="0"/>
              <a:t>2.3 – Price Elasticity – </a:t>
            </a:r>
            <a:r>
              <a:rPr lang="en-US" sz="2000" dirty="0"/>
              <a:t>PED, consumer expenditure and revenue </a:t>
            </a:r>
            <a:r>
              <a:rPr lang="en-US" sz="2000" dirty="0" smtClean="0"/>
              <a:t>changes</a:t>
            </a:r>
            <a:endParaRPr lang="en-GB" sz="2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41</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6876764" cy="5455340"/>
          </a:xfrm>
          <a:prstGeom prst="rect">
            <a:avLst/>
          </a:prstGeom>
        </p:spPr>
        <p:txBody>
          <a:bodyPr wrap="square">
            <a:spAutoFit/>
          </a:bodyPr>
          <a:lstStyle/>
          <a:p>
            <a:pPr marL="347663" indent="-347663">
              <a:buClr>
                <a:srgbClr val="00B050"/>
              </a:buClr>
              <a:buFont typeface="Wingdings 3" panose="05040102010807070707" pitchFamily="18" charset="2"/>
              <a:buChar char=""/>
            </a:pPr>
            <a:r>
              <a:rPr lang="en-US" sz="2050" dirty="0" smtClean="0"/>
              <a:t>Knowledge </a:t>
            </a:r>
            <a:r>
              <a:rPr lang="en-US" sz="2050" dirty="0"/>
              <a:t>of the price elasticity of demand for a product can be used to assess </a:t>
            </a:r>
            <a:r>
              <a:rPr lang="en-US" sz="2050" dirty="0" smtClean="0"/>
              <a:t>the impact </a:t>
            </a:r>
            <a:r>
              <a:rPr lang="en-US" sz="2050" dirty="0"/>
              <a:t>on consumer expenditure and therefore sales revenue following changes </a:t>
            </a:r>
            <a:r>
              <a:rPr lang="en-US" sz="2050" dirty="0" smtClean="0"/>
              <a:t>in price</a:t>
            </a:r>
            <a:r>
              <a:rPr lang="en-US" sz="2050" dirty="0"/>
              <a:t>. Sales revenue is the </a:t>
            </a:r>
            <a:r>
              <a:rPr lang="en-US" sz="2050" dirty="0" smtClean="0"/>
              <a:t>amount </a:t>
            </a:r>
            <a:r>
              <a:rPr lang="en-US" sz="2050" dirty="0"/>
              <a:t>of money received by a supplier from the sale </a:t>
            </a:r>
            <a:r>
              <a:rPr lang="en-US" sz="2050" dirty="0" smtClean="0"/>
              <a:t>of a good </a:t>
            </a:r>
            <a:r>
              <a:rPr lang="en-US" sz="2050" dirty="0"/>
              <a:t>or service. It is calculated by multiplying the price charged for each product </a:t>
            </a:r>
            <a:r>
              <a:rPr lang="en-US" sz="2050" dirty="0" smtClean="0"/>
              <a:t>by the quantity sold</a:t>
            </a:r>
            <a:r>
              <a:rPr lang="en-US" sz="2050" dirty="0"/>
              <a:t>, i.e.</a:t>
            </a:r>
          </a:p>
          <a:p>
            <a:pPr marL="347663" indent="-347663" algn="ctr">
              <a:buClr>
                <a:srgbClr val="00B050"/>
              </a:buClr>
            </a:pPr>
            <a:r>
              <a:rPr lang="en-US" sz="2050" b="1" dirty="0" smtClean="0">
                <a:solidFill>
                  <a:srgbClr val="FF0000"/>
                </a:solidFill>
              </a:rPr>
              <a:t>Revenue </a:t>
            </a:r>
            <a:r>
              <a:rPr lang="en-US" sz="2050" b="1" dirty="0">
                <a:solidFill>
                  <a:srgbClr val="FF0000"/>
                </a:solidFill>
              </a:rPr>
              <a:t>= </a:t>
            </a:r>
            <a:r>
              <a:rPr lang="en-US" sz="2050" b="1" dirty="0" smtClean="0">
                <a:solidFill>
                  <a:srgbClr val="FF0000"/>
                </a:solidFill>
              </a:rPr>
              <a:t>Price </a:t>
            </a:r>
            <a:r>
              <a:rPr lang="en-US" sz="2050" b="1" dirty="0">
                <a:solidFill>
                  <a:srgbClr val="FF0000"/>
                </a:solidFill>
              </a:rPr>
              <a:t>x </a:t>
            </a:r>
            <a:r>
              <a:rPr lang="en-US" sz="2050" b="1" dirty="0" smtClean="0">
                <a:solidFill>
                  <a:srgbClr val="FF0000"/>
                </a:solidFill>
              </a:rPr>
              <a:t>Quantity Demanded</a:t>
            </a:r>
            <a:endParaRPr lang="en-US" sz="2050" b="1" dirty="0">
              <a:solidFill>
                <a:srgbClr val="FF0000"/>
              </a:solidFill>
            </a:endParaRPr>
          </a:p>
          <a:p>
            <a:pPr marL="347663" indent="-347663">
              <a:buClr>
                <a:srgbClr val="00B050"/>
              </a:buClr>
              <a:buFont typeface="Wingdings 3" panose="05040102010807070707" pitchFamily="18" charset="2"/>
              <a:buChar char=""/>
            </a:pPr>
            <a:r>
              <a:rPr lang="en-US" sz="2050" dirty="0"/>
              <a:t>Note that this is not the same as profit, which is the numerical difference between </a:t>
            </a:r>
            <a:r>
              <a:rPr lang="en-US" sz="2050" dirty="0" smtClean="0"/>
              <a:t>a firm's </a:t>
            </a:r>
            <a:r>
              <a:rPr lang="en-US" sz="2050" dirty="0"/>
              <a:t>sales revenues and its total costs of production.</a:t>
            </a:r>
          </a:p>
          <a:p>
            <a:pPr marL="347663" indent="-347663">
              <a:buClr>
                <a:srgbClr val="00B050"/>
              </a:buClr>
              <a:buFont typeface="Wingdings 3" panose="05040102010807070707" pitchFamily="18" charset="2"/>
              <a:buChar char=""/>
            </a:pPr>
            <a:r>
              <a:rPr lang="en-US" sz="2050" dirty="0" smtClean="0"/>
              <a:t>For example, </a:t>
            </a:r>
            <a:r>
              <a:rPr lang="en-US" sz="2050" dirty="0"/>
              <a:t>if </a:t>
            </a:r>
            <a:r>
              <a:rPr lang="en-US" sz="2050" dirty="0" smtClean="0"/>
              <a:t>Lenovo </a:t>
            </a:r>
            <a:r>
              <a:rPr lang="en-US" sz="2050" dirty="0"/>
              <a:t>sells 5000 laptops at $700 each in the first quarter of </a:t>
            </a:r>
            <a:r>
              <a:rPr lang="en-US" sz="2050" dirty="0" smtClean="0"/>
              <a:t>the month</a:t>
            </a:r>
            <a:r>
              <a:rPr lang="en-US" sz="2050" dirty="0"/>
              <a:t>, its sales revenue is $3.5 million. Suppose that the computer maker reduces </a:t>
            </a:r>
            <a:r>
              <a:rPr lang="en-US" sz="2050" dirty="0" smtClean="0"/>
              <a:t>its price </a:t>
            </a:r>
            <a:r>
              <a:rPr lang="en-US" sz="2050" dirty="0"/>
              <a:t>to $650 and quantity demanded rises to 5200 units in the following quarter.</a:t>
            </a:r>
          </a:p>
          <a:p>
            <a:pPr marL="347663" indent="-347663">
              <a:buClr>
                <a:srgbClr val="00B050"/>
              </a:buClr>
              <a:buFont typeface="Wingdings 3" panose="05040102010807070707" pitchFamily="18" charset="2"/>
              <a:buChar char=""/>
            </a:pPr>
            <a:r>
              <a:rPr lang="en-US" sz="2050" dirty="0"/>
              <a:t>Was this a </a:t>
            </a:r>
            <a:r>
              <a:rPr lang="en-US" sz="2050" dirty="0" smtClean="0"/>
              <a:t>good </a:t>
            </a:r>
            <a:r>
              <a:rPr lang="en-US" sz="2050" dirty="0"/>
              <a:t>business decision?</a:t>
            </a:r>
            <a:endParaRPr lang="en-US" sz="2050" dirty="0">
              <a:solidFill>
                <a:srgbClr val="FF0000"/>
              </a:solidFill>
            </a:endParaRPr>
          </a:p>
        </p:txBody>
      </p:sp>
      <p:graphicFrame>
        <p:nvGraphicFramePr>
          <p:cNvPr id="9" name="Table 8"/>
          <p:cNvGraphicFramePr>
            <a:graphicFrameLocks noGrp="1"/>
          </p:cNvGraphicFramePr>
          <p:nvPr>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How much would you pay for a new console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How many versions of the same car have you had</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What is your haggling percentage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Where on the wealth demographic do you consider yourself to be</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Have your parents ever refused you something in the shops. Why?</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value of money</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Would you pick up any coin.</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0"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248791"/>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000" dirty="0" smtClean="0"/>
              <a:t>2.3 – Price Elasticity – </a:t>
            </a:r>
            <a:r>
              <a:rPr lang="en-US" sz="2000" dirty="0"/>
              <a:t>PED, consumer expenditure and revenue </a:t>
            </a:r>
            <a:r>
              <a:rPr lang="en-US" sz="2000" dirty="0" smtClean="0"/>
              <a:t>changes</a:t>
            </a:r>
            <a:endParaRPr lang="en-GB" sz="2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41</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5555367"/>
          </a:xfrm>
          <a:prstGeom prst="rect">
            <a:avLst/>
          </a:prstGeom>
        </p:spPr>
        <p:txBody>
          <a:bodyPr wrap="square">
            <a:spAutoFit/>
          </a:bodyPr>
          <a:lstStyle/>
          <a:p>
            <a:pPr marL="347663" indent="-347663">
              <a:buClr>
                <a:srgbClr val="00B050"/>
              </a:buClr>
              <a:buFont typeface="Wingdings 3" panose="05040102010807070707" pitchFamily="18" charset="2"/>
              <a:buChar char=""/>
            </a:pPr>
            <a:r>
              <a:rPr lang="en-US" sz="1900" dirty="0"/>
              <a:t>A quick calculation of PED reveals that the demand </a:t>
            </a:r>
            <a:r>
              <a:rPr lang="en-US" sz="1900" dirty="0" smtClean="0"/>
              <a:t>for Lenovo </a:t>
            </a:r>
            <a:r>
              <a:rPr lang="en-US" sz="1900" dirty="0"/>
              <a:t>laptops is price elastic</a:t>
            </a:r>
            <a:r>
              <a:rPr lang="en-US" sz="1900" dirty="0" smtClean="0"/>
              <a:t>:</a:t>
            </a:r>
          </a:p>
          <a:p>
            <a:pPr>
              <a:lnSpc>
                <a:spcPts val="1200"/>
              </a:lnSpc>
              <a:buClr>
                <a:srgbClr val="00B050"/>
              </a:buClr>
              <a:tabLst>
                <a:tab pos="5430838" algn="l"/>
              </a:tabLst>
            </a:pPr>
            <a:r>
              <a:rPr lang="en-US" sz="1900" dirty="0" smtClean="0">
                <a:solidFill>
                  <a:srgbClr val="FF0000"/>
                </a:solidFill>
              </a:rPr>
              <a:t>	</a:t>
            </a:r>
            <a:r>
              <a:rPr lang="en-US" sz="1900" u="sng" dirty="0" smtClean="0">
                <a:solidFill>
                  <a:srgbClr val="FF0000"/>
                </a:solidFill>
              </a:rPr>
              <a:t>5500 - 5000</a:t>
            </a:r>
          </a:p>
          <a:p>
            <a:pPr marL="633413" indent="-338138">
              <a:lnSpc>
                <a:spcPts val="1200"/>
              </a:lnSpc>
              <a:buClr>
                <a:srgbClr val="00B050"/>
              </a:buClr>
              <a:buFont typeface="Arial" panose="020B0604020202020204" pitchFamily="34" charset="0"/>
              <a:buChar char="•"/>
              <a:tabLst>
                <a:tab pos="6864350" algn="l"/>
              </a:tabLst>
            </a:pPr>
            <a:r>
              <a:rPr lang="en-US" sz="1900" dirty="0" smtClean="0">
                <a:solidFill>
                  <a:srgbClr val="FF0000"/>
                </a:solidFill>
              </a:rPr>
              <a:t>Percentage </a:t>
            </a:r>
            <a:r>
              <a:rPr lang="en-US" sz="1900" dirty="0">
                <a:solidFill>
                  <a:srgbClr val="FF0000"/>
                </a:solidFill>
              </a:rPr>
              <a:t>change in quantity </a:t>
            </a:r>
            <a:r>
              <a:rPr lang="en-US" sz="1900" dirty="0" smtClean="0">
                <a:solidFill>
                  <a:srgbClr val="FF0000"/>
                </a:solidFill>
              </a:rPr>
              <a:t>demanded = 	x 100 = +10%</a:t>
            </a:r>
          </a:p>
          <a:p>
            <a:pPr marL="295275">
              <a:lnSpc>
                <a:spcPts val="1200"/>
              </a:lnSpc>
              <a:buClr>
                <a:srgbClr val="00B050"/>
              </a:buClr>
              <a:tabLst>
                <a:tab pos="5767388" algn="l"/>
              </a:tabLst>
            </a:pPr>
            <a:r>
              <a:rPr lang="en-US" sz="1900" dirty="0">
                <a:solidFill>
                  <a:srgbClr val="FF0000"/>
                </a:solidFill>
              </a:rPr>
              <a:t>	</a:t>
            </a:r>
            <a:r>
              <a:rPr lang="en-US" sz="1900" dirty="0" smtClean="0">
                <a:solidFill>
                  <a:srgbClr val="FF0000"/>
                </a:solidFill>
              </a:rPr>
              <a:t>5000</a:t>
            </a:r>
            <a:br>
              <a:rPr lang="en-US" sz="1900" dirty="0" smtClean="0">
                <a:solidFill>
                  <a:srgbClr val="FF0000"/>
                </a:solidFill>
              </a:rPr>
            </a:br>
            <a:endParaRPr lang="en-US" sz="1900" dirty="0" smtClean="0">
              <a:solidFill>
                <a:srgbClr val="FF0000"/>
              </a:solidFill>
            </a:endParaRPr>
          </a:p>
          <a:p>
            <a:pPr marL="295275">
              <a:lnSpc>
                <a:spcPts val="1200"/>
              </a:lnSpc>
              <a:buClr>
                <a:srgbClr val="00B050"/>
              </a:buClr>
              <a:tabLst>
                <a:tab pos="3825875" algn="l"/>
              </a:tabLst>
            </a:pPr>
            <a:r>
              <a:rPr lang="en-US" sz="1900" dirty="0" smtClean="0">
                <a:solidFill>
                  <a:srgbClr val="FF0000"/>
                </a:solidFill>
              </a:rPr>
              <a:t>	</a:t>
            </a:r>
            <a:r>
              <a:rPr lang="en-US" sz="1900" u="sng" dirty="0" smtClean="0">
                <a:solidFill>
                  <a:srgbClr val="FF0000"/>
                </a:solidFill>
              </a:rPr>
              <a:t>$650 - $700</a:t>
            </a:r>
          </a:p>
          <a:p>
            <a:pPr marL="633413" indent="-338138">
              <a:lnSpc>
                <a:spcPts val="1200"/>
              </a:lnSpc>
              <a:buClr>
                <a:srgbClr val="00B050"/>
              </a:buClr>
              <a:buFont typeface="Arial" panose="020B0604020202020204" pitchFamily="34" charset="0"/>
              <a:buChar char="•"/>
              <a:tabLst>
                <a:tab pos="5205413" algn="l"/>
              </a:tabLst>
            </a:pPr>
            <a:r>
              <a:rPr lang="en-GB" sz="1900" dirty="0">
                <a:solidFill>
                  <a:srgbClr val="FF0000"/>
                </a:solidFill>
              </a:rPr>
              <a:t>P</a:t>
            </a:r>
            <a:r>
              <a:rPr lang="en-GB" sz="1900" dirty="0" smtClean="0">
                <a:solidFill>
                  <a:srgbClr val="FF0000"/>
                </a:solidFill>
              </a:rPr>
              <a:t>ercentage </a:t>
            </a:r>
            <a:r>
              <a:rPr lang="en-GB" sz="1900" dirty="0">
                <a:solidFill>
                  <a:srgbClr val="FF0000"/>
                </a:solidFill>
              </a:rPr>
              <a:t>change in price</a:t>
            </a:r>
            <a:r>
              <a:rPr lang="en-GB" sz="1900" dirty="0" smtClean="0">
                <a:solidFill>
                  <a:srgbClr val="FF0000"/>
                </a:solidFill>
              </a:rPr>
              <a:t>=	x 100 = -7.14%</a:t>
            </a:r>
          </a:p>
          <a:p>
            <a:pPr marL="295275">
              <a:lnSpc>
                <a:spcPts val="1200"/>
              </a:lnSpc>
              <a:buClr>
                <a:srgbClr val="00B050"/>
              </a:buClr>
              <a:tabLst>
                <a:tab pos="3995738" algn="l"/>
              </a:tabLst>
            </a:pPr>
            <a:r>
              <a:rPr lang="en-GB" sz="1900" dirty="0">
                <a:solidFill>
                  <a:srgbClr val="FF0000"/>
                </a:solidFill>
              </a:rPr>
              <a:t>	</a:t>
            </a:r>
            <a:r>
              <a:rPr lang="en-GB" sz="1900" dirty="0" smtClean="0">
                <a:solidFill>
                  <a:srgbClr val="FF0000"/>
                </a:solidFill>
              </a:rPr>
              <a:t>$700</a:t>
            </a:r>
          </a:p>
          <a:p>
            <a:pPr marL="633413" indent="-338138">
              <a:buClr>
                <a:srgbClr val="00B050"/>
              </a:buClr>
              <a:buFont typeface="Arial" panose="020B0604020202020204" pitchFamily="34" charset="0"/>
              <a:buChar char="•"/>
            </a:pPr>
            <a:r>
              <a:rPr lang="en-GB" sz="1900" dirty="0">
                <a:solidFill>
                  <a:srgbClr val="FF0000"/>
                </a:solidFill>
              </a:rPr>
              <a:t>thus, </a:t>
            </a:r>
            <a:r>
              <a:rPr lang="en-GB" sz="1900" b="1" dirty="0">
                <a:solidFill>
                  <a:srgbClr val="FF0000"/>
                </a:solidFill>
              </a:rPr>
              <a:t>PED = </a:t>
            </a:r>
            <a:r>
              <a:rPr lang="en-GB" sz="1900" b="1" dirty="0" smtClean="0">
                <a:solidFill>
                  <a:srgbClr val="FF0000"/>
                </a:solidFill>
              </a:rPr>
              <a:t>1.4</a:t>
            </a:r>
          </a:p>
          <a:p>
            <a:pPr marL="342900" indent="-342900">
              <a:buClr>
                <a:srgbClr val="00B050"/>
              </a:buClr>
              <a:buFont typeface="Wingdings 3" panose="05040102010807070707" pitchFamily="18" charset="2"/>
              <a:buChar char=""/>
            </a:pPr>
            <a:r>
              <a:rPr lang="en-US" sz="1900" dirty="0"/>
              <a:t>This means the PED fur Lenovo laptops is price elastic. Hence a fall in price causes </a:t>
            </a:r>
            <a:r>
              <a:rPr lang="en-US" sz="1900" dirty="0" smtClean="0"/>
              <a:t>a relatively </a:t>
            </a:r>
            <a:r>
              <a:rPr lang="en-US" sz="1900" dirty="0"/>
              <a:t>larger increase in the quantity demanded, so sales revenues should increase.</a:t>
            </a:r>
          </a:p>
          <a:p>
            <a:pPr marL="342900" indent="-342900">
              <a:buClr>
                <a:srgbClr val="00B050"/>
              </a:buClr>
              <a:buFont typeface="Wingdings 3" panose="05040102010807070707" pitchFamily="18" charset="2"/>
              <a:buChar char=""/>
            </a:pPr>
            <a:r>
              <a:rPr lang="en-US" sz="1900" dirty="0"/>
              <a:t>This can be checked as follows:</a:t>
            </a:r>
          </a:p>
          <a:p>
            <a:pPr marL="746125" indent="-342900">
              <a:buClr>
                <a:srgbClr val="00B050"/>
              </a:buClr>
              <a:buFont typeface="Arial" panose="020B0604020202020204" pitchFamily="34" charset="0"/>
              <a:buChar char="•"/>
            </a:pPr>
            <a:r>
              <a:rPr lang="en-US" sz="1900" dirty="0"/>
              <a:t>original sales revenue = $700 x 5000: $</a:t>
            </a:r>
            <a:r>
              <a:rPr lang="en-US" sz="1900" dirty="0" smtClean="0"/>
              <a:t>3,500,000</a:t>
            </a:r>
            <a:endParaRPr lang="en-US" sz="1900" dirty="0"/>
          </a:p>
          <a:p>
            <a:pPr marL="746125" indent="-342900">
              <a:buClr>
                <a:srgbClr val="00B050"/>
              </a:buClr>
              <a:buFont typeface="Arial" panose="020B0604020202020204" pitchFamily="34" charset="0"/>
              <a:buChar char="•"/>
            </a:pPr>
            <a:r>
              <a:rPr lang="en-US" sz="1900" dirty="0"/>
              <a:t>new sales revenue = $650 x 5500 = $</a:t>
            </a:r>
            <a:r>
              <a:rPr lang="en-US" sz="1900" dirty="0" smtClean="0"/>
              <a:t>3,575,000</a:t>
            </a:r>
            <a:endParaRPr lang="en-US" sz="1900" dirty="0"/>
          </a:p>
          <a:p>
            <a:pPr marL="746125" indent="-342900">
              <a:buClr>
                <a:srgbClr val="00B050"/>
              </a:buClr>
              <a:buFont typeface="Arial" panose="020B0604020202020204" pitchFamily="34" charset="0"/>
              <a:buChar char="•"/>
            </a:pPr>
            <a:r>
              <a:rPr lang="en-US" sz="1900" dirty="0"/>
              <a:t>difference in sales revenue= $3.575m - $3.5m = +</a:t>
            </a:r>
            <a:r>
              <a:rPr lang="en-US" sz="1900" dirty="0" smtClean="0"/>
              <a:t>75,000</a:t>
            </a:r>
          </a:p>
          <a:p>
            <a:pPr marL="342900" indent="-342900">
              <a:buClr>
                <a:srgbClr val="00B050"/>
              </a:buClr>
              <a:buFont typeface="Wingdings 3" panose="05040102010807070707" pitchFamily="18" charset="2"/>
              <a:buChar char=""/>
            </a:pPr>
            <a:r>
              <a:rPr lang="en-US" sz="1900" dirty="0"/>
              <a:t>Given that demand </a:t>
            </a:r>
            <a:r>
              <a:rPr lang="en-US" sz="1900" dirty="0" smtClean="0"/>
              <a:t>for Lenovo </a:t>
            </a:r>
            <a:r>
              <a:rPr lang="en-US" sz="1900" dirty="0"/>
              <a:t>laptops in the above example is price elastic, a </a:t>
            </a:r>
            <a:r>
              <a:rPr lang="en-US" sz="1900" dirty="0" smtClean="0"/>
              <a:t>reduction in </a:t>
            </a:r>
            <a:r>
              <a:rPr lang="en-US" sz="1900" dirty="0"/>
              <a:t>price was a sensible business decision. Therefore , it can be seen that knowledge of </a:t>
            </a:r>
            <a:r>
              <a:rPr lang="en-US" sz="1900" dirty="0" smtClean="0"/>
              <a:t>PED for </a:t>
            </a:r>
            <a:r>
              <a:rPr lang="en-US" sz="1900" dirty="0"/>
              <a:t>a product can </a:t>
            </a:r>
            <a:r>
              <a:rPr lang="en-US" sz="1900" dirty="0" smtClean="0"/>
              <a:t>inform </a:t>
            </a:r>
            <a:r>
              <a:rPr lang="en-US" sz="1900" dirty="0"/>
              <a:t>firms about their pricing strategy in order to </a:t>
            </a:r>
            <a:r>
              <a:rPr lang="en-US" sz="1900" dirty="0" err="1"/>
              <a:t>maximise</a:t>
            </a:r>
            <a:r>
              <a:rPr lang="en-US" sz="1900" dirty="0"/>
              <a:t> </a:t>
            </a:r>
            <a:r>
              <a:rPr lang="en-US" sz="1900" dirty="0" smtClean="0"/>
              <a:t>sales revenues</a:t>
            </a:r>
            <a:r>
              <a:rPr lang="en-US" sz="1900" dirty="0"/>
              <a:t>. These relationships are </a:t>
            </a:r>
            <a:r>
              <a:rPr lang="en-US" sz="1900" dirty="0" err="1"/>
              <a:t>summarised</a:t>
            </a:r>
            <a:r>
              <a:rPr lang="en-US" sz="1900" dirty="0"/>
              <a:t> in Table 4.1 and </a:t>
            </a:r>
            <a:r>
              <a:rPr lang="en-US" sz="1900" dirty="0" smtClean="0"/>
              <a:t>Figures </a:t>
            </a:r>
            <a:r>
              <a:rPr lang="en-US" sz="1900" dirty="0"/>
              <a:t>4.6 and 4.7.</a:t>
            </a:r>
          </a:p>
        </p:txBody>
      </p:sp>
    </p:spTree>
    <p:extLst>
      <p:ext uri="{BB962C8B-B14F-4D97-AF65-F5344CB8AC3E}">
        <p14:creationId xmlns:p14="http://schemas.microsoft.com/office/powerpoint/2010/main" val="1607458302"/>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000" dirty="0" smtClean="0"/>
              <a:t>2.3 – Price Elasticity – </a:t>
            </a:r>
            <a:r>
              <a:rPr lang="en-US" sz="2000" dirty="0"/>
              <a:t>PED, consumer expenditure and revenue </a:t>
            </a:r>
            <a:r>
              <a:rPr lang="en-US" sz="2000" dirty="0" smtClean="0"/>
              <a:t>changes</a:t>
            </a:r>
            <a:endParaRPr lang="en-GB" sz="2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42</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251520" y="1085255"/>
            <a:ext cx="8568952" cy="384721"/>
          </a:xfrm>
          <a:prstGeom prst="rect">
            <a:avLst/>
          </a:prstGeom>
        </p:spPr>
        <p:txBody>
          <a:bodyPr wrap="square">
            <a:spAutoFit/>
          </a:bodyPr>
          <a:lstStyle/>
          <a:p>
            <a:pPr marL="347663" indent="-347663">
              <a:buClr>
                <a:srgbClr val="00B050"/>
              </a:buClr>
              <a:buFont typeface="Wingdings 3" panose="05040102010807070707" pitchFamily="18" charset="2"/>
              <a:buChar char=""/>
            </a:pPr>
            <a:r>
              <a:rPr lang="en-US" sz="1900" dirty="0" smtClean="0"/>
              <a:t>Table 4.1 - The relationship between PED and sales revenue</a:t>
            </a:r>
            <a:endParaRPr lang="en-US" sz="1900" dirty="0"/>
          </a:p>
        </p:txBody>
      </p:sp>
      <p:graphicFrame>
        <p:nvGraphicFramePr>
          <p:cNvPr id="2" name="Table 1"/>
          <p:cNvGraphicFramePr>
            <a:graphicFrameLocks noGrp="1"/>
          </p:cNvGraphicFramePr>
          <p:nvPr>
            <p:extLst/>
          </p:nvPr>
        </p:nvGraphicFramePr>
        <p:xfrm>
          <a:off x="282036" y="1524392"/>
          <a:ext cx="8538436" cy="1112520"/>
        </p:xfrm>
        <a:graphic>
          <a:graphicData uri="http://schemas.openxmlformats.org/drawingml/2006/table">
            <a:tbl>
              <a:tblPr firstRow="1" bandRow="1">
                <a:tableStyleId>{5C22544A-7EE6-4342-B048-85BDC9FD1C3A}</a:tableStyleId>
              </a:tblPr>
              <a:tblGrid>
                <a:gridCol w="1769684"/>
                <a:gridCol w="1872208"/>
                <a:gridCol w="2761935"/>
                <a:gridCol w="2134609"/>
              </a:tblGrid>
              <a:tr h="370840">
                <a:tc>
                  <a:txBody>
                    <a:bodyPr/>
                    <a:lstStyle/>
                    <a:p>
                      <a:r>
                        <a:rPr lang="en-GB" dirty="0" smtClean="0">
                          <a:latin typeface="Arial" panose="020B0604020202020204" pitchFamily="34" charset="0"/>
                          <a:cs typeface="Arial" panose="020B0604020202020204" pitchFamily="34" charset="0"/>
                        </a:rPr>
                        <a:t>Price Change</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Inelastic</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Unitary</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Elastic</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Increase price</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Revenues Rise</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No change</a:t>
                      </a:r>
                      <a:r>
                        <a:rPr lang="en-GB" baseline="0" dirty="0" smtClean="0">
                          <a:latin typeface="Arial" panose="020B0604020202020204" pitchFamily="34" charset="0"/>
                          <a:cs typeface="Arial" panose="020B0604020202020204" pitchFamily="34" charset="0"/>
                        </a:rPr>
                        <a:t> in revenues</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Revenues fall</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Reduce price</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Revenues fall</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No change in revenues</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Revenues rise</a:t>
                      </a:r>
                      <a:endParaRPr lang="en-GB" dirty="0">
                        <a:latin typeface="Arial" panose="020B0604020202020204" pitchFamily="34" charset="0"/>
                        <a:cs typeface="Arial" panose="020B0604020202020204" pitchFamily="34" charset="0"/>
                      </a:endParaRPr>
                    </a:p>
                  </a:txBody>
                  <a:tcPr/>
                </a:tc>
              </a:tr>
            </a:tbl>
          </a:graphicData>
        </a:graphic>
      </p:graphicFrame>
      <p:pic>
        <p:nvPicPr>
          <p:cNvPr id="3" name="Picture 2"/>
          <p:cNvPicPr>
            <a:picLocks noChangeAspect="1"/>
          </p:cNvPicPr>
          <p:nvPr/>
        </p:nvPicPr>
        <p:blipFill rotWithShape="1">
          <a:blip r:embed="rId3"/>
          <a:srcRect l="13528" t="29000" r="11868" b="11151"/>
          <a:stretch/>
        </p:blipFill>
        <p:spPr>
          <a:xfrm>
            <a:off x="1403648" y="2708920"/>
            <a:ext cx="6192688" cy="3922036"/>
          </a:xfrm>
          <a:prstGeom prst="rect">
            <a:avLst/>
          </a:prstGeom>
        </p:spPr>
      </p:pic>
    </p:spTree>
    <p:extLst>
      <p:ext uri="{BB962C8B-B14F-4D97-AF65-F5344CB8AC3E}">
        <p14:creationId xmlns:p14="http://schemas.microsoft.com/office/powerpoint/2010/main" val="3396492041"/>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000" dirty="0" smtClean="0"/>
              <a:t>2.3 – Price Elasticity – </a:t>
            </a:r>
            <a:r>
              <a:rPr lang="en-US" sz="2000" dirty="0"/>
              <a:t>PED, consumer expenditure and revenue </a:t>
            </a:r>
            <a:r>
              <a:rPr lang="en-US" sz="2000" dirty="0" smtClean="0"/>
              <a:t>changes</a:t>
            </a:r>
            <a:endParaRPr lang="en-GB" sz="2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42</a:t>
            </a:r>
            <a:endParaRPr lang="en-GB" sz="1800" b="1"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a:srcRect l="14355" t="36350" r="5237" b="11150"/>
          <a:stretch/>
        </p:blipFill>
        <p:spPr>
          <a:xfrm>
            <a:off x="251520" y="1281379"/>
            <a:ext cx="8595265" cy="4667901"/>
          </a:xfrm>
          <a:prstGeom prst="rect">
            <a:avLst/>
          </a:prstGeom>
        </p:spPr>
      </p:pic>
    </p:spTree>
    <p:extLst>
      <p:ext uri="{BB962C8B-B14F-4D97-AF65-F5344CB8AC3E}">
        <p14:creationId xmlns:p14="http://schemas.microsoft.com/office/powerpoint/2010/main" val="2464673297"/>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2000" dirty="0" smtClean="0"/>
              <a:t>2.3 – Price Elasticity – </a:t>
            </a:r>
            <a:r>
              <a:rPr lang="en-US" sz="2000" dirty="0"/>
              <a:t>PED, consumer expenditure and revenue </a:t>
            </a:r>
            <a:r>
              <a:rPr lang="en-US" sz="2000" dirty="0" smtClean="0"/>
              <a:t>changes</a:t>
            </a:r>
            <a:endParaRPr lang="en-GB" sz="2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42</a:t>
            </a:r>
            <a:endParaRPr lang="en-GB" sz="1800" b="1" dirty="0">
              <a:latin typeface="Arial" panose="020B0604020202020204" pitchFamily="34" charset="0"/>
              <a:cs typeface="Arial" panose="020B0604020202020204" pitchFamily="34" charset="0"/>
            </a:endParaRPr>
          </a:p>
        </p:txBody>
      </p:sp>
      <p:sp>
        <p:nvSpPr>
          <p:cNvPr id="2" name="Rectangle 1"/>
          <p:cNvSpPr/>
          <p:nvPr/>
        </p:nvSpPr>
        <p:spPr>
          <a:xfrm>
            <a:off x="251520" y="1052736"/>
            <a:ext cx="8568952" cy="5632311"/>
          </a:xfrm>
          <a:prstGeom prst="rect">
            <a:avLst/>
          </a:prstGeom>
        </p:spPr>
        <p:txBody>
          <a:bodyPr wrap="square">
            <a:spAutoFit/>
          </a:bodyPr>
          <a:lstStyle/>
          <a:p>
            <a:r>
              <a:rPr lang="en-GB" sz="1980" b="1" dirty="0">
                <a:solidFill>
                  <a:srgbClr val="FF0000"/>
                </a:solidFill>
                <a:latin typeface="Arial" panose="020B0604020202020204" pitchFamily="34" charset="0"/>
                <a:cs typeface="Arial" panose="020B0604020202020204" pitchFamily="34" charset="0"/>
              </a:rPr>
              <a:t>Activity</a:t>
            </a:r>
          </a:p>
          <a:p>
            <a:pPr marL="285750" indent="-285750">
              <a:buClr>
                <a:srgbClr val="00B050"/>
              </a:buClr>
              <a:buFont typeface="Wingdings 3" panose="05040102010807070707" pitchFamily="18" charset="2"/>
              <a:buChar char=""/>
            </a:pPr>
            <a:r>
              <a:rPr lang="en-US" sz="1980" dirty="0">
                <a:solidFill>
                  <a:srgbClr val="FF0000"/>
                </a:solidFill>
                <a:latin typeface="Arial" panose="020B0604020202020204" pitchFamily="34" charset="0"/>
                <a:cs typeface="Arial" panose="020B0604020202020204" pitchFamily="34" charset="0"/>
              </a:rPr>
              <a:t>In small groups, discuss why firms use peak and off-peak pricing strategies, such as </a:t>
            </a:r>
            <a:r>
              <a:rPr lang="en-US" sz="1980" dirty="0" smtClean="0">
                <a:solidFill>
                  <a:srgbClr val="FF0000"/>
                </a:solidFill>
                <a:latin typeface="Arial" panose="020B0604020202020204" pitchFamily="34" charset="0"/>
                <a:cs typeface="Arial" panose="020B0604020202020204" pitchFamily="34" charset="0"/>
              </a:rPr>
              <a:t>airline </a:t>
            </a:r>
            <a:r>
              <a:rPr lang="en-GB" sz="1980" dirty="0" smtClean="0">
                <a:solidFill>
                  <a:srgbClr val="FF0000"/>
                </a:solidFill>
                <a:latin typeface="Arial" panose="020B0604020202020204" pitchFamily="34" charset="0"/>
                <a:cs typeface="Arial" panose="020B0604020202020204" pitchFamily="34" charset="0"/>
              </a:rPr>
              <a:t>tickets being far more expensive during school holidays</a:t>
            </a:r>
            <a:r>
              <a:rPr lang="en-GB" sz="1980" dirty="0">
                <a:solidFill>
                  <a:srgbClr val="FF0000"/>
                </a:solidFill>
                <a:latin typeface="Arial" panose="020B0604020202020204" pitchFamily="34" charset="0"/>
                <a:cs typeface="Arial" panose="020B0604020202020204" pitchFamily="34" charset="0"/>
              </a:rPr>
              <a:t>.</a:t>
            </a:r>
          </a:p>
          <a:p>
            <a:pPr marL="520700" indent="-287338">
              <a:buClr>
                <a:srgbClr val="00B050"/>
              </a:buClr>
              <a:buFont typeface="+mj-lt"/>
              <a:buAutoNum type="arabicPeriod"/>
            </a:pPr>
            <a:r>
              <a:rPr lang="en-US" sz="1980" dirty="0" smtClean="0">
                <a:solidFill>
                  <a:srgbClr val="FF0000"/>
                </a:solidFill>
                <a:latin typeface="Arial" panose="020B0604020202020204" pitchFamily="34" charset="0"/>
                <a:cs typeface="Arial" panose="020B0604020202020204" pitchFamily="34" charset="0"/>
              </a:rPr>
              <a:t>How </a:t>
            </a:r>
            <a:r>
              <a:rPr lang="en-US" sz="1980" dirty="0">
                <a:solidFill>
                  <a:srgbClr val="FF0000"/>
                </a:solidFill>
                <a:latin typeface="Arial" panose="020B0604020202020204" pitchFamily="34" charset="0"/>
                <a:cs typeface="Arial" panose="020B0604020202020204" pitchFamily="34" charset="0"/>
              </a:rPr>
              <a:t>many examples of price discrimination based on time (peak and off-peak) can </a:t>
            </a:r>
            <a:r>
              <a:rPr lang="en-US" sz="1980" dirty="0" smtClean="0">
                <a:solidFill>
                  <a:srgbClr val="FF0000"/>
                </a:solidFill>
                <a:latin typeface="Arial" panose="020B0604020202020204" pitchFamily="34" charset="0"/>
                <a:cs typeface="Arial" panose="020B0604020202020204" pitchFamily="34" charset="0"/>
              </a:rPr>
              <a:t>your </a:t>
            </a:r>
            <a:r>
              <a:rPr lang="en-GB" sz="1980" dirty="0" smtClean="0">
                <a:solidFill>
                  <a:srgbClr val="FF0000"/>
                </a:solidFill>
                <a:latin typeface="Arial" panose="020B0604020202020204" pitchFamily="34" charset="0"/>
                <a:cs typeface="Arial" panose="020B0604020202020204" pitchFamily="34" charset="0"/>
              </a:rPr>
              <a:t>group </a:t>
            </a:r>
            <a:r>
              <a:rPr lang="en-GB" sz="1980" dirty="0">
                <a:solidFill>
                  <a:srgbClr val="FF0000"/>
                </a:solidFill>
                <a:latin typeface="Arial" panose="020B0604020202020204" pitchFamily="34" charset="0"/>
                <a:cs typeface="Arial" panose="020B0604020202020204" pitchFamily="34" charset="0"/>
              </a:rPr>
              <a:t>come up with?</a:t>
            </a:r>
          </a:p>
          <a:p>
            <a:pPr marL="520700" indent="-287338">
              <a:buClr>
                <a:srgbClr val="00B050"/>
              </a:buClr>
              <a:buFont typeface="+mj-lt"/>
              <a:buAutoNum type="arabicPeriod"/>
            </a:pPr>
            <a:r>
              <a:rPr lang="en-US" sz="1980" dirty="0" smtClean="0">
                <a:solidFill>
                  <a:srgbClr val="FF0000"/>
                </a:solidFill>
                <a:latin typeface="Arial" panose="020B0604020202020204" pitchFamily="34" charset="0"/>
                <a:cs typeface="Arial" panose="020B0604020202020204" pitchFamily="34" charset="0"/>
              </a:rPr>
              <a:t>Does </a:t>
            </a:r>
            <a:r>
              <a:rPr lang="en-US" sz="1980" dirty="0">
                <a:solidFill>
                  <a:srgbClr val="FF0000"/>
                </a:solidFill>
                <a:latin typeface="Arial" panose="020B0604020202020204" pitchFamily="34" charset="0"/>
                <a:cs typeface="Arial" panose="020B0604020202020204" pitchFamily="34" charset="0"/>
              </a:rPr>
              <a:t>your group believe that price discrimination is beneficial? Justify your argument</a:t>
            </a:r>
            <a:r>
              <a:rPr lang="en-US" sz="1980" dirty="0" smtClean="0">
                <a:solidFill>
                  <a:srgbClr val="FF0000"/>
                </a:solidFill>
                <a:latin typeface="Arial" panose="020B0604020202020204" pitchFamily="34" charset="0"/>
                <a:cs typeface="Arial" panose="020B0604020202020204" pitchFamily="34" charset="0"/>
              </a:rPr>
              <a:t>.</a:t>
            </a:r>
          </a:p>
          <a:p>
            <a:pPr>
              <a:buClr>
                <a:srgbClr val="00B050"/>
              </a:buClr>
            </a:pPr>
            <a:r>
              <a:rPr lang="en-US" sz="1980" b="1" dirty="0">
                <a:solidFill>
                  <a:srgbClr val="FF0000"/>
                </a:solidFill>
                <a:latin typeface="Arial" panose="020B0604020202020204" pitchFamily="34" charset="0"/>
                <a:cs typeface="Arial" panose="020B0604020202020204" pitchFamily="34" charset="0"/>
              </a:rPr>
              <a:t>Exam practice</a:t>
            </a:r>
          </a:p>
          <a:p>
            <a:pPr marL="285750" indent="-285750">
              <a:buClr>
                <a:srgbClr val="00B050"/>
              </a:buClr>
              <a:buFont typeface="Wingdings 3" panose="05040102010807070707" pitchFamily="18" charset="2"/>
              <a:buChar char=""/>
            </a:pPr>
            <a:r>
              <a:rPr lang="en-US" sz="1980" dirty="0">
                <a:solidFill>
                  <a:srgbClr val="FF0000"/>
                </a:solidFill>
                <a:latin typeface="Arial" panose="020B0604020202020204" pitchFamily="34" charset="0"/>
                <a:cs typeface="Arial" panose="020B0604020202020204" pitchFamily="34" charset="0"/>
              </a:rPr>
              <a:t>Suppose Sharma Fabrics sells 1350 units of wool per month at $4.00 each. </a:t>
            </a:r>
            <a:r>
              <a:rPr lang="en-US" sz="1980" dirty="0" smtClean="0">
                <a:solidFill>
                  <a:srgbClr val="FF0000"/>
                </a:solidFill>
                <a:latin typeface="Arial" panose="020B0604020202020204" pitchFamily="34" charset="0"/>
                <a:cs typeface="Arial" panose="020B0604020202020204" pitchFamily="34" charset="0"/>
              </a:rPr>
              <a:t>Following an </a:t>
            </a:r>
            <a:r>
              <a:rPr lang="en-US" sz="1980" dirty="0">
                <a:solidFill>
                  <a:srgbClr val="FF0000"/>
                </a:solidFill>
                <a:latin typeface="Arial" panose="020B0604020202020204" pitchFamily="34" charset="0"/>
                <a:cs typeface="Arial" panose="020B0604020202020204" pitchFamily="34" charset="0"/>
              </a:rPr>
              <a:t>increase in price to $4.60 per unit, the firm discovers that the quantity </a:t>
            </a:r>
            <a:r>
              <a:rPr lang="en-US" sz="1980" dirty="0" smtClean="0">
                <a:solidFill>
                  <a:srgbClr val="FF0000"/>
                </a:solidFill>
                <a:latin typeface="Arial" panose="020B0604020202020204" pitchFamily="34" charset="0"/>
                <a:cs typeface="Arial" panose="020B0604020202020204" pitchFamily="34" charset="0"/>
              </a:rPr>
              <a:t>demanded falls </a:t>
            </a:r>
            <a:r>
              <a:rPr lang="en-US" sz="1980" dirty="0">
                <a:solidFill>
                  <a:srgbClr val="FF0000"/>
                </a:solidFill>
                <a:latin typeface="Arial" panose="020B0604020202020204" pitchFamily="34" charset="0"/>
                <a:cs typeface="Arial" panose="020B0604020202020204" pitchFamily="34" charset="0"/>
              </a:rPr>
              <a:t>to </a:t>
            </a:r>
            <a:r>
              <a:rPr lang="en-US" sz="1980" dirty="0" smtClean="0">
                <a:solidFill>
                  <a:srgbClr val="FF0000"/>
                </a:solidFill>
                <a:latin typeface="Arial" panose="020B0604020202020204" pitchFamily="34" charset="0"/>
                <a:cs typeface="Arial" panose="020B0604020202020204" pitchFamily="34" charset="0"/>
              </a:rPr>
              <a:t>1215 units per month</a:t>
            </a:r>
            <a:r>
              <a:rPr lang="en-US" sz="1980" dirty="0">
                <a:solidFill>
                  <a:srgbClr val="FF0000"/>
                </a:solidFill>
                <a:latin typeface="Arial" panose="020B0604020202020204" pitchFamily="34" charset="0"/>
                <a:cs typeface="Arial" panose="020B0604020202020204" pitchFamily="34" charset="0"/>
              </a:rPr>
              <a:t>.</a:t>
            </a:r>
          </a:p>
          <a:p>
            <a:pPr marL="576262" indent="-342900">
              <a:buClr>
                <a:srgbClr val="00B050"/>
              </a:buClr>
              <a:buFont typeface="+mj-lt"/>
              <a:buAutoNum type="arabicPeriod"/>
            </a:pPr>
            <a:r>
              <a:rPr lang="en-US" sz="1980" dirty="0" smtClean="0">
                <a:solidFill>
                  <a:srgbClr val="FF0000"/>
                </a:solidFill>
                <a:latin typeface="Arial" panose="020B0604020202020204" pitchFamily="34" charset="0"/>
                <a:cs typeface="Arial" panose="020B0604020202020204" pitchFamily="34" charset="0"/>
              </a:rPr>
              <a:t>Calculate </a:t>
            </a:r>
            <a:r>
              <a:rPr lang="en-US" sz="1980" dirty="0">
                <a:solidFill>
                  <a:srgbClr val="FF0000"/>
                </a:solidFill>
                <a:latin typeface="Arial" panose="020B0604020202020204" pitchFamily="34" charset="0"/>
                <a:cs typeface="Arial" panose="020B0604020202020204" pitchFamily="34" charset="0"/>
              </a:rPr>
              <a:t>the price elasticity of demand for wool sold at Sharma Fabrics</a:t>
            </a:r>
            <a:r>
              <a:rPr lang="en-US" sz="1980" dirty="0" smtClean="0">
                <a:solidFill>
                  <a:srgbClr val="FF0000"/>
                </a:solidFill>
                <a:latin typeface="Arial" panose="020B0604020202020204" pitchFamily="34" charset="0"/>
                <a:cs typeface="Arial" panose="020B0604020202020204" pitchFamily="34" charset="0"/>
              </a:rPr>
              <a:t>.	[3]</a:t>
            </a:r>
            <a:endParaRPr lang="en-US" sz="1980" dirty="0">
              <a:solidFill>
                <a:srgbClr val="FF0000"/>
              </a:solidFill>
              <a:latin typeface="Arial" panose="020B0604020202020204" pitchFamily="34" charset="0"/>
              <a:cs typeface="Arial" panose="020B0604020202020204" pitchFamily="34" charset="0"/>
            </a:endParaRPr>
          </a:p>
          <a:p>
            <a:pPr marL="576262" indent="-342900">
              <a:buClr>
                <a:srgbClr val="00B050"/>
              </a:buClr>
              <a:buFont typeface="+mj-lt"/>
              <a:buAutoNum type="arabicPeriod"/>
            </a:pPr>
            <a:r>
              <a:rPr lang="en-US" sz="1980" dirty="0" smtClean="0">
                <a:solidFill>
                  <a:srgbClr val="FF0000"/>
                </a:solidFill>
                <a:latin typeface="Arial" panose="020B0604020202020204" pitchFamily="34" charset="0"/>
                <a:cs typeface="Arial" panose="020B0604020202020204" pitchFamily="34" charset="0"/>
              </a:rPr>
              <a:t>Calculate </a:t>
            </a:r>
            <a:r>
              <a:rPr lang="en-US" sz="1980" dirty="0">
                <a:solidFill>
                  <a:srgbClr val="FF0000"/>
                </a:solidFill>
                <a:latin typeface="Arial" panose="020B0604020202020204" pitchFamily="34" charset="0"/>
                <a:cs typeface="Arial" panose="020B0604020202020204" pitchFamily="34" charset="0"/>
              </a:rPr>
              <a:t>the change in the total revenue following the increase in price </a:t>
            </a:r>
            <a:r>
              <a:rPr lang="en-US" sz="1980" dirty="0" smtClean="0">
                <a:solidFill>
                  <a:srgbClr val="FF0000"/>
                </a:solidFill>
                <a:latin typeface="Arial" panose="020B0604020202020204" pitchFamily="34" charset="0"/>
                <a:cs typeface="Arial" panose="020B0604020202020204" pitchFamily="34" charset="0"/>
              </a:rPr>
              <a:t>of wool.	[3]</a:t>
            </a:r>
            <a:endParaRPr lang="en-US" sz="1980" dirty="0">
              <a:solidFill>
                <a:srgbClr val="FF0000"/>
              </a:solidFill>
              <a:latin typeface="Arial" panose="020B0604020202020204" pitchFamily="34" charset="0"/>
              <a:cs typeface="Arial" panose="020B0604020202020204" pitchFamily="34" charset="0"/>
            </a:endParaRPr>
          </a:p>
          <a:p>
            <a:pPr marL="576262" indent="-342900">
              <a:buClr>
                <a:srgbClr val="00B050"/>
              </a:buClr>
              <a:buFont typeface="+mj-lt"/>
              <a:buAutoNum type="arabicPeriod"/>
            </a:pPr>
            <a:r>
              <a:rPr lang="en-US" sz="1980" dirty="0" smtClean="0">
                <a:solidFill>
                  <a:srgbClr val="FF0000"/>
                </a:solidFill>
                <a:latin typeface="Arial" panose="020B0604020202020204" pitchFamily="34" charset="0"/>
                <a:cs typeface="Arial" panose="020B0604020202020204" pitchFamily="34" charset="0"/>
              </a:rPr>
              <a:t>Explain </a:t>
            </a:r>
            <a:r>
              <a:rPr lang="en-US" sz="1980" dirty="0">
                <a:solidFill>
                  <a:srgbClr val="FF0000"/>
                </a:solidFill>
                <a:latin typeface="Arial" panose="020B0604020202020204" pitchFamily="34" charset="0"/>
                <a:cs typeface="Arial" panose="020B0604020202020204" pitchFamily="34" charset="0"/>
              </a:rPr>
              <a:t>how knowledge of price elasticity of demand can be of use to </a:t>
            </a:r>
            <a:r>
              <a:rPr lang="en-US" sz="1980" dirty="0" smtClean="0">
                <a:solidFill>
                  <a:srgbClr val="FF0000"/>
                </a:solidFill>
                <a:latin typeface="Arial" panose="020B0604020202020204" pitchFamily="34" charset="0"/>
                <a:cs typeface="Arial" panose="020B0604020202020204" pitchFamily="34" charset="0"/>
              </a:rPr>
              <a:t>Sharma Fabrics.	[4]</a:t>
            </a:r>
            <a:endParaRPr lang="en-GB" sz="198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5155164"/>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43</a:t>
            </a:r>
            <a:endParaRPr lang="en-GB" sz="1800" b="1" dirty="0">
              <a:latin typeface="Arial" panose="020B0604020202020204" pitchFamily="34" charset="0"/>
              <a:cs typeface="Arial" panose="020B0604020202020204" pitchFamily="34" charset="0"/>
            </a:endParaRPr>
          </a:p>
        </p:txBody>
      </p:sp>
      <p:sp>
        <p:nvSpPr>
          <p:cNvPr id="2" name="Rectangle 1"/>
          <p:cNvSpPr/>
          <p:nvPr/>
        </p:nvSpPr>
        <p:spPr>
          <a:xfrm>
            <a:off x="251520" y="1052736"/>
            <a:ext cx="8568952" cy="5493812"/>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500" b="1" dirty="0">
                <a:latin typeface="Arial" panose="020B0604020202020204" pitchFamily="34" charset="0"/>
                <a:cs typeface="Arial" panose="020B0604020202020204" pitchFamily="34" charset="0"/>
              </a:rPr>
              <a:t>Price elasticity of supply </a:t>
            </a:r>
            <a:r>
              <a:rPr lang="en-US" sz="1500" dirty="0">
                <a:latin typeface="Arial" panose="020B0604020202020204" pitchFamily="34" charset="0"/>
                <a:cs typeface="Arial" panose="020B0604020202020204" pitchFamily="34" charset="0"/>
              </a:rPr>
              <a:t>(PES) measures the </a:t>
            </a:r>
            <a:r>
              <a:rPr lang="en-US" sz="1500" dirty="0" smtClean="0">
                <a:latin typeface="Arial" panose="020B0604020202020204" pitchFamily="34" charset="0"/>
                <a:cs typeface="Arial" panose="020B0604020202020204" pitchFamily="34" charset="0"/>
              </a:rPr>
              <a:t>responsiveness </a:t>
            </a:r>
            <a:r>
              <a:rPr lang="en-US" sz="1500" dirty="0">
                <a:latin typeface="Arial" panose="020B0604020202020204" pitchFamily="34" charset="0"/>
                <a:cs typeface="Arial" panose="020B0604020202020204" pitchFamily="34" charset="0"/>
              </a:rPr>
              <a:t>of the quantity </a:t>
            </a:r>
            <a:r>
              <a:rPr lang="en-US" sz="1500" dirty="0" smtClean="0">
                <a:latin typeface="Arial" panose="020B0604020202020204" pitchFamily="34" charset="0"/>
                <a:cs typeface="Arial" panose="020B0604020202020204" pitchFamily="34" charset="0"/>
              </a:rPr>
              <a:t>supplied of a </a:t>
            </a:r>
            <a:r>
              <a:rPr lang="en-US" sz="1500" dirty="0">
                <a:latin typeface="Arial" panose="020B0604020202020204" pitchFamily="34" charset="0"/>
                <a:cs typeface="Arial" panose="020B0604020202020204" pitchFamily="34" charset="0"/>
              </a:rPr>
              <a:t>product following a change in its price. Supply is said to be price elastic </a:t>
            </a:r>
            <a:r>
              <a:rPr lang="en-US" sz="1500" dirty="0" smtClean="0">
                <a:latin typeface="Arial" panose="020B0604020202020204" pitchFamily="34" charset="0"/>
                <a:cs typeface="Arial" panose="020B0604020202020204" pitchFamily="34" charset="0"/>
              </a:rPr>
              <a:t>if producers </a:t>
            </a:r>
            <a:r>
              <a:rPr lang="en-US" sz="1500" dirty="0">
                <a:latin typeface="Arial" panose="020B0604020202020204" pitchFamily="34" charset="0"/>
                <a:cs typeface="Arial" panose="020B0604020202020204" pitchFamily="34" charset="0"/>
              </a:rPr>
              <a:t>can quite easily increase supply without a time delay if there is an </a:t>
            </a:r>
            <a:r>
              <a:rPr lang="en-US" sz="1500" dirty="0" smtClean="0">
                <a:latin typeface="Arial" panose="020B0604020202020204" pitchFamily="34" charset="0"/>
                <a:cs typeface="Arial" panose="020B0604020202020204" pitchFamily="34" charset="0"/>
              </a:rPr>
              <a:t>increase in </a:t>
            </a:r>
            <a:r>
              <a:rPr lang="en-US" sz="1500" dirty="0">
                <a:latin typeface="Arial" panose="020B0604020202020204" pitchFamily="34" charset="0"/>
                <a:cs typeface="Arial" panose="020B0604020202020204" pitchFamily="34" charset="0"/>
              </a:rPr>
              <a:t>the price of the product. This can help to </a:t>
            </a:r>
            <a:r>
              <a:rPr lang="en-US" sz="1500" dirty="0" smtClean="0">
                <a:latin typeface="Arial" panose="020B0604020202020204" pitchFamily="34" charset="0"/>
                <a:cs typeface="Arial" panose="020B0604020202020204" pitchFamily="34" charset="0"/>
              </a:rPr>
              <a:t>give </a:t>
            </a:r>
            <a:r>
              <a:rPr lang="en-US" sz="1500" dirty="0">
                <a:latin typeface="Arial" panose="020B0604020202020204" pitchFamily="34" charset="0"/>
                <a:cs typeface="Arial" panose="020B0604020202020204" pitchFamily="34" charset="0"/>
              </a:rPr>
              <a:t>such </a:t>
            </a:r>
            <a:r>
              <a:rPr lang="en-US" sz="1500" dirty="0" smtClean="0">
                <a:latin typeface="Arial" panose="020B0604020202020204" pitchFamily="34" charset="0"/>
                <a:cs typeface="Arial" panose="020B0604020202020204" pitchFamily="34" charset="0"/>
              </a:rPr>
              <a:t>firms </a:t>
            </a:r>
            <a:r>
              <a:rPr lang="en-US" sz="1500" dirty="0">
                <a:latin typeface="Arial" panose="020B0604020202020204" pitchFamily="34" charset="0"/>
                <a:cs typeface="Arial" panose="020B0604020202020204" pitchFamily="34" charset="0"/>
              </a:rPr>
              <a:t>a </a:t>
            </a:r>
            <a:r>
              <a:rPr lang="en-US" sz="1500" dirty="0" smtClean="0">
                <a:latin typeface="Arial" panose="020B0604020202020204" pitchFamily="34" charset="0"/>
                <a:cs typeface="Arial" panose="020B0604020202020204" pitchFamily="34" charset="0"/>
              </a:rPr>
              <a:t>competitive advantage, as </a:t>
            </a:r>
            <a:r>
              <a:rPr lang="en-US" sz="1500" dirty="0">
                <a:latin typeface="Arial" panose="020B0604020202020204" pitchFamily="34" charset="0"/>
                <a:cs typeface="Arial" panose="020B0604020202020204" pitchFamily="34" charset="0"/>
              </a:rPr>
              <a:t>they </a:t>
            </a:r>
            <a:r>
              <a:rPr lang="en-US" sz="1500" dirty="0" smtClean="0">
                <a:latin typeface="Arial" panose="020B0604020202020204" pitchFamily="34" charset="0"/>
                <a:cs typeface="Arial" panose="020B0604020202020204" pitchFamily="34" charset="0"/>
              </a:rPr>
              <a:t>are </a:t>
            </a:r>
            <a:r>
              <a:rPr lang="en-US" sz="1500" dirty="0">
                <a:latin typeface="Arial" panose="020B0604020202020204" pitchFamily="34" charset="0"/>
                <a:cs typeface="Arial" panose="020B0604020202020204" pitchFamily="34" charset="0"/>
              </a:rPr>
              <a:t>able to respond to changes in price.</a:t>
            </a:r>
          </a:p>
          <a:p>
            <a:pPr marL="285750" indent="-285750">
              <a:buClr>
                <a:srgbClr val="00B050"/>
              </a:buClr>
              <a:buFont typeface="Wingdings 3" panose="05040102010807070707" pitchFamily="18" charset="2"/>
              <a:buChar char=""/>
            </a:pPr>
            <a:r>
              <a:rPr lang="en-US" sz="1500" dirty="0">
                <a:latin typeface="Arial" panose="020B0604020202020204" pitchFamily="34" charset="0"/>
                <a:cs typeface="Arial" panose="020B0604020202020204" pitchFamily="34" charset="0"/>
              </a:rPr>
              <a:t>By contrast, supply is price inelastic if firms find it difficult to change </a:t>
            </a:r>
            <a:r>
              <a:rPr lang="en-US" sz="1500" dirty="0" smtClean="0">
                <a:latin typeface="Arial" panose="020B0604020202020204" pitchFamily="34" charset="0"/>
                <a:cs typeface="Arial" panose="020B0604020202020204" pitchFamily="34" charset="0"/>
              </a:rPr>
              <a:t>production in </a:t>
            </a:r>
            <a:r>
              <a:rPr lang="en-US" sz="1500" dirty="0">
                <a:latin typeface="Arial" panose="020B0604020202020204" pitchFamily="34" charset="0"/>
                <a:cs typeface="Arial" panose="020B0604020202020204" pitchFamily="34" charset="0"/>
              </a:rPr>
              <a:t>a </a:t>
            </a:r>
            <a:r>
              <a:rPr lang="en-US" sz="1500" dirty="0" smtClean="0">
                <a:latin typeface="Arial" panose="020B0604020202020204" pitchFamily="34" charset="0"/>
                <a:cs typeface="Arial" panose="020B0604020202020204" pitchFamily="34" charset="0"/>
              </a:rPr>
              <a:t>given </a:t>
            </a:r>
            <a:r>
              <a:rPr lang="en-US" sz="1500" dirty="0">
                <a:latin typeface="Arial" panose="020B0604020202020204" pitchFamily="34" charset="0"/>
                <a:cs typeface="Arial" panose="020B0604020202020204" pitchFamily="34" charset="0"/>
              </a:rPr>
              <a:t>time period when the market price </a:t>
            </a:r>
            <a:r>
              <a:rPr lang="en-US" sz="1500" dirty="0" smtClean="0">
                <a:latin typeface="Arial" panose="020B0604020202020204" pitchFamily="34" charset="0"/>
                <a:cs typeface="Arial" panose="020B0604020202020204" pitchFamily="34" charset="0"/>
              </a:rPr>
              <a:t>changes</a:t>
            </a:r>
            <a:r>
              <a:rPr lang="en-US" sz="1500" dirty="0">
                <a:latin typeface="Arial" panose="020B0604020202020204" pitchFamily="34" charset="0"/>
                <a:cs typeface="Arial" panose="020B0604020202020204" pitchFamily="34" charset="0"/>
              </a:rPr>
              <a:t>.</a:t>
            </a:r>
          </a:p>
          <a:p>
            <a:pPr>
              <a:buClr>
                <a:srgbClr val="00B050"/>
              </a:buClr>
            </a:pPr>
            <a:r>
              <a:rPr lang="en-US" sz="1500" b="1" dirty="0" smtClean="0">
                <a:latin typeface="Arial" panose="020B0604020202020204" pitchFamily="34" charset="0"/>
                <a:cs typeface="Arial" panose="020B0604020202020204" pitchFamily="34" charset="0"/>
              </a:rPr>
              <a:t>Calculating price elasticity of supply</a:t>
            </a:r>
          </a:p>
          <a:p>
            <a:pPr marL="285750" indent="-285750">
              <a:buClr>
                <a:srgbClr val="00B050"/>
              </a:buClr>
              <a:buFont typeface="Wingdings 3" panose="05040102010807070707" pitchFamily="18" charset="2"/>
              <a:buChar char=""/>
            </a:pPr>
            <a:r>
              <a:rPr lang="en-US" sz="1500" dirty="0" smtClean="0">
                <a:latin typeface="Arial" panose="020B0604020202020204" pitchFamily="34" charset="0"/>
                <a:cs typeface="Arial" panose="020B0604020202020204" pitchFamily="34" charset="0"/>
              </a:rPr>
              <a:t>Price elasticity of supply is calculated using the formula:</a:t>
            </a:r>
          </a:p>
          <a:p>
            <a:pPr marL="285750" indent="-285750">
              <a:buClr>
                <a:srgbClr val="00B050"/>
              </a:buClr>
              <a:buFont typeface="Wingdings 3" panose="05040102010807070707" pitchFamily="18" charset="2"/>
              <a:buChar char=""/>
            </a:pPr>
            <a:endParaRPr lang="en-US" sz="600" dirty="0" smtClean="0">
              <a:latin typeface="Arial" panose="020B0604020202020204" pitchFamily="34" charset="0"/>
              <a:cs typeface="Arial" panose="020B0604020202020204" pitchFamily="34" charset="0"/>
            </a:endParaRPr>
          </a:p>
          <a:p>
            <a:pPr marL="295275">
              <a:lnSpc>
                <a:spcPts val="900"/>
              </a:lnSpc>
              <a:buClr>
                <a:srgbClr val="00B050"/>
              </a:buClr>
              <a:tabLst>
                <a:tab pos="1139825" algn="l"/>
              </a:tabLst>
            </a:pPr>
            <a:r>
              <a:rPr lang="en-US" sz="1500" dirty="0">
                <a:solidFill>
                  <a:srgbClr val="FF0000"/>
                </a:solidFill>
              </a:rPr>
              <a:t>	</a:t>
            </a:r>
            <a:r>
              <a:rPr lang="en-US" sz="1500" u="sng" dirty="0" smtClean="0">
                <a:solidFill>
                  <a:srgbClr val="FF0000"/>
                </a:solidFill>
              </a:rPr>
              <a:t>percentage change on quantity supplied</a:t>
            </a:r>
            <a:endParaRPr lang="en-US" sz="1500" u="sng" dirty="0">
              <a:solidFill>
                <a:srgbClr val="FF0000"/>
              </a:solidFill>
            </a:endParaRPr>
          </a:p>
          <a:p>
            <a:pPr marL="295275">
              <a:lnSpc>
                <a:spcPts val="900"/>
              </a:lnSpc>
              <a:buClr>
                <a:srgbClr val="00B050"/>
              </a:buClr>
              <a:tabLst>
                <a:tab pos="5830888" algn="l"/>
              </a:tabLst>
            </a:pPr>
            <a:r>
              <a:rPr lang="en-GB" sz="1500" dirty="0" smtClean="0">
                <a:solidFill>
                  <a:srgbClr val="FF0000"/>
                </a:solidFill>
              </a:rPr>
              <a:t>PES =</a:t>
            </a:r>
            <a:endParaRPr lang="en-GB" sz="1500" dirty="0">
              <a:solidFill>
                <a:srgbClr val="FF0000"/>
              </a:solidFill>
            </a:endParaRPr>
          </a:p>
          <a:p>
            <a:pPr marL="295275">
              <a:lnSpc>
                <a:spcPts val="900"/>
              </a:lnSpc>
              <a:buClr>
                <a:srgbClr val="00B050"/>
              </a:buClr>
              <a:tabLst>
                <a:tab pos="1768475" algn="l"/>
              </a:tabLst>
            </a:pPr>
            <a:r>
              <a:rPr lang="en-GB" sz="1500" dirty="0">
                <a:solidFill>
                  <a:srgbClr val="FF0000"/>
                </a:solidFill>
              </a:rPr>
              <a:t>	</a:t>
            </a:r>
            <a:r>
              <a:rPr lang="en-GB" sz="1500" dirty="0" smtClean="0">
                <a:solidFill>
                  <a:srgbClr val="FF0000"/>
                </a:solidFill>
              </a:rPr>
              <a:t>percentage change in price</a:t>
            </a:r>
            <a:endParaRPr lang="en-GB" sz="1500" dirty="0">
              <a:solidFill>
                <a:srgbClr val="FF0000"/>
              </a:solidFill>
            </a:endParaRPr>
          </a:p>
          <a:p>
            <a:pPr marL="285750" indent="-285750">
              <a:buClr>
                <a:srgbClr val="00B050"/>
              </a:buClr>
              <a:buFont typeface="Wingdings 3" panose="05040102010807070707" pitchFamily="18" charset="2"/>
              <a:buChar char=""/>
            </a:pPr>
            <a:r>
              <a:rPr lang="en-GB" sz="1500" dirty="0" smtClean="0">
                <a:latin typeface="Arial" panose="020B0604020202020204" pitchFamily="34" charset="0"/>
                <a:cs typeface="Arial" panose="020B0604020202020204" pitchFamily="34" charset="0"/>
              </a:rPr>
              <a:t>Which can be abbreviated as:</a:t>
            </a:r>
          </a:p>
          <a:p>
            <a:pPr marL="285750" indent="-285750">
              <a:lnSpc>
                <a:spcPts val="900"/>
              </a:lnSpc>
              <a:buClr>
                <a:srgbClr val="00B050"/>
              </a:buClr>
              <a:buFont typeface="Wingdings 3" panose="05040102010807070707" pitchFamily="18" charset="2"/>
              <a:buChar char=""/>
            </a:pPr>
            <a:endParaRPr lang="en-GB" sz="1500" dirty="0" smtClean="0">
              <a:latin typeface="Arial" panose="020B0604020202020204" pitchFamily="34" charset="0"/>
              <a:cs typeface="Arial" panose="020B0604020202020204" pitchFamily="34" charset="0"/>
            </a:endParaRPr>
          </a:p>
          <a:p>
            <a:pPr marL="295275">
              <a:lnSpc>
                <a:spcPts val="900"/>
              </a:lnSpc>
              <a:buClr>
                <a:srgbClr val="00B050"/>
              </a:buClr>
              <a:tabLst>
                <a:tab pos="1139825" algn="l"/>
              </a:tabLst>
            </a:pPr>
            <a:r>
              <a:rPr lang="en-US" sz="1500" dirty="0">
                <a:solidFill>
                  <a:srgbClr val="FF0000"/>
                </a:solidFill>
              </a:rPr>
              <a:t>	</a:t>
            </a:r>
            <a:r>
              <a:rPr lang="en-GB" sz="1500" dirty="0">
                <a:solidFill>
                  <a:srgbClr val="FF0000"/>
                </a:solidFill>
              </a:rPr>
              <a:t> </a:t>
            </a:r>
            <a:r>
              <a:rPr lang="en-GB" sz="1500" u="sng" dirty="0">
                <a:solidFill>
                  <a:srgbClr val="FF0000"/>
                </a:solidFill>
              </a:rPr>
              <a:t>%</a:t>
            </a:r>
            <a:r>
              <a:rPr lang="en-GB" sz="1500" u="sng" dirty="0" smtClean="0">
                <a:solidFill>
                  <a:srgbClr val="FF0000"/>
                </a:solidFill>
                <a:sym typeface="Wingdings 3" panose="05040102010807070707" pitchFamily="18" charset="2"/>
              </a:rPr>
              <a:t></a:t>
            </a:r>
            <a:r>
              <a:rPr lang="en-GB" sz="1500" i="1" u="sng" dirty="0" smtClean="0">
                <a:solidFill>
                  <a:srgbClr val="FF0000"/>
                </a:solidFill>
                <a:sym typeface="Wingdings 3" panose="05040102010807070707" pitchFamily="18" charset="2"/>
              </a:rPr>
              <a:t>QS</a:t>
            </a:r>
            <a:endParaRPr lang="en-US" sz="1500" u="sng" dirty="0">
              <a:solidFill>
                <a:srgbClr val="FF0000"/>
              </a:solidFill>
            </a:endParaRPr>
          </a:p>
          <a:p>
            <a:pPr marL="295275">
              <a:lnSpc>
                <a:spcPts val="900"/>
              </a:lnSpc>
              <a:buClr>
                <a:srgbClr val="00B050"/>
              </a:buClr>
              <a:tabLst>
                <a:tab pos="5205413" algn="l"/>
              </a:tabLst>
            </a:pPr>
            <a:r>
              <a:rPr lang="en-GB" sz="1500" dirty="0" smtClean="0">
                <a:solidFill>
                  <a:srgbClr val="FF0000"/>
                </a:solidFill>
              </a:rPr>
              <a:t>PES =</a:t>
            </a:r>
            <a:r>
              <a:rPr lang="en-GB" sz="1500" dirty="0">
                <a:solidFill>
                  <a:srgbClr val="FF0000"/>
                </a:solidFill>
              </a:rPr>
              <a:t>	</a:t>
            </a:r>
          </a:p>
          <a:p>
            <a:pPr marL="295275">
              <a:lnSpc>
                <a:spcPts val="900"/>
              </a:lnSpc>
              <a:buClr>
                <a:srgbClr val="00B050"/>
              </a:buClr>
              <a:tabLst>
                <a:tab pos="1319213" algn="l"/>
              </a:tabLst>
            </a:pPr>
            <a:r>
              <a:rPr lang="en-GB" sz="1500" dirty="0">
                <a:solidFill>
                  <a:srgbClr val="FF0000"/>
                </a:solidFill>
              </a:rPr>
              <a:t>	</a:t>
            </a:r>
            <a:r>
              <a:rPr lang="en-GB" sz="1500" dirty="0" smtClean="0">
                <a:solidFill>
                  <a:srgbClr val="FF0000"/>
                </a:solidFill>
              </a:rPr>
              <a:t>%</a:t>
            </a:r>
            <a:r>
              <a:rPr lang="en-GB" sz="1500" dirty="0" smtClean="0">
                <a:solidFill>
                  <a:srgbClr val="FF0000"/>
                </a:solidFill>
                <a:sym typeface="Wingdings 3" panose="05040102010807070707" pitchFamily="18" charset="2"/>
              </a:rPr>
              <a:t></a:t>
            </a:r>
            <a:r>
              <a:rPr lang="en-GB" sz="1500" i="1" dirty="0" smtClean="0">
                <a:solidFill>
                  <a:srgbClr val="FF0000"/>
                </a:solidFill>
                <a:sym typeface="Wingdings 3" panose="05040102010807070707" pitchFamily="18" charset="2"/>
              </a:rPr>
              <a:t>P</a:t>
            </a:r>
            <a:endParaRPr lang="en-GB" sz="1500" dirty="0">
              <a:solidFill>
                <a:srgbClr val="FF0000"/>
              </a:solidFill>
            </a:endParaRPr>
          </a:p>
          <a:p>
            <a:pPr marL="285750" indent="-285750">
              <a:buClr>
                <a:srgbClr val="00B050"/>
              </a:buClr>
              <a:buFont typeface="Wingdings 3" panose="05040102010807070707" pitchFamily="18" charset="2"/>
              <a:buChar char=""/>
            </a:pPr>
            <a:r>
              <a:rPr lang="en-US" sz="1500" dirty="0">
                <a:latin typeface="Arial" panose="020B0604020202020204" pitchFamily="34" charset="0"/>
                <a:cs typeface="Arial" panose="020B0604020202020204" pitchFamily="34" charset="0"/>
              </a:rPr>
              <a:t>For example, if the market price of beans increased from $2 per kilo to $2.20 </a:t>
            </a:r>
            <a:r>
              <a:rPr lang="en-US" sz="1500" dirty="0" smtClean="0">
                <a:latin typeface="Arial" panose="020B0604020202020204" pitchFamily="34" charset="0"/>
                <a:cs typeface="Arial" panose="020B0604020202020204" pitchFamily="34" charset="0"/>
              </a:rPr>
              <a:t>per kilo</a:t>
            </a:r>
            <a:r>
              <a:rPr lang="en-US" sz="1500" dirty="0">
                <a:latin typeface="Arial" panose="020B0604020202020204" pitchFamily="34" charset="0"/>
                <a:cs typeface="Arial" panose="020B0604020202020204" pitchFamily="34" charset="0"/>
              </a:rPr>
              <a:t>, causing quantity supplied to rise from </a:t>
            </a:r>
            <a:r>
              <a:rPr lang="en-US" sz="1500" dirty="0" smtClean="0">
                <a:latin typeface="Arial" panose="020B0604020202020204" pitchFamily="34" charset="0"/>
                <a:cs typeface="Arial" panose="020B0604020202020204" pitchFamily="34" charset="0"/>
              </a:rPr>
              <a:t>10,000 </a:t>
            </a:r>
            <a:r>
              <a:rPr lang="en-US" sz="1500" dirty="0">
                <a:latin typeface="Arial" panose="020B0604020202020204" pitchFamily="34" charset="0"/>
                <a:cs typeface="Arial" panose="020B0604020202020204" pitchFamily="34" charset="0"/>
              </a:rPr>
              <a:t>units to </a:t>
            </a:r>
            <a:r>
              <a:rPr lang="en-US" sz="1500" dirty="0" smtClean="0">
                <a:latin typeface="Arial" panose="020B0604020202020204" pitchFamily="34" charset="0"/>
                <a:cs typeface="Arial" panose="020B0604020202020204" pitchFamily="34" charset="0"/>
              </a:rPr>
              <a:t>10,500 </a:t>
            </a:r>
            <a:r>
              <a:rPr lang="en-US" sz="1500" dirty="0">
                <a:latin typeface="Arial" panose="020B0604020202020204" pitchFamily="34" charset="0"/>
                <a:cs typeface="Arial" panose="020B0604020202020204" pitchFamily="34" charset="0"/>
              </a:rPr>
              <a:t>units, then </a:t>
            </a:r>
            <a:r>
              <a:rPr lang="en-US" sz="1500" dirty="0" smtClean="0">
                <a:latin typeface="Arial" panose="020B0604020202020204" pitchFamily="34" charset="0"/>
                <a:cs typeface="Arial" panose="020B0604020202020204" pitchFamily="34" charset="0"/>
              </a:rPr>
              <a:t>the PES </a:t>
            </a:r>
            <a:r>
              <a:rPr lang="en-US" sz="1500" dirty="0">
                <a:latin typeface="Arial" panose="020B0604020202020204" pitchFamily="34" charset="0"/>
                <a:cs typeface="Arial" panose="020B0604020202020204" pitchFamily="34" charset="0"/>
              </a:rPr>
              <a:t>is calculated as</a:t>
            </a:r>
            <a:r>
              <a:rPr lang="en-US" sz="1500" dirty="0" smtClean="0">
                <a:latin typeface="Arial" panose="020B0604020202020204" pitchFamily="34" charset="0"/>
                <a:cs typeface="Arial" panose="020B0604020202020204" pitchFamily="34" charset="0"/>
              </a:rPr>
              <a:t>:</a:t>
            </a:r>
          </a:p>
          <a:p>
            <a:pPr marL="285750" indent="-285750">
              <a:buClr>
                <a:srgbClr val="00B050"/>
              </a:buClr>
              <a:buFont typeface="Wingdings 3" panose="05040102010807070707" pitchFamily="18" charset="2"/>
              <a:buChar char=""/>
            </a:pPr>
            <a:endParaRPr lang="en-US" sz="1500" dirty="0" smtClean="0">
              <a:latin typeface="Arial" panose="020B0604020202020204" pitchFamily="34" charset="0"/>
              <a:cs typeface="Arial" panose="020B0604020202020204" pitchFamily="34" charset="0"/>
            </a:endParaRPr>
          </a:p>
          <a:p>
            <a:pPr marL="295275">
              <a:lnSpc>
                <a:spcPts val="900"/>
              </a:lnSpc>
              <a:buClr>
                <a:srgbClr val="00B050"/>
              </a:buClr>
              <a:tabLst>
                <a:tab pos="4167188" algn="l"/>
              </a:tabLst>
            </a:pPr>
            <a:r>
              <a:rPr lang="en-US" sz="1500" dirty="0">
                <a:solidFill>
                  <a:srgbClr val="FF0000"/>
                </a:solidFill>
              </a:rPr>
              <a:t>	</a:t>
            </a:r>
            <a:r>
              <a:rPr lang="en-GB" sz="1500" dirty="0">
                <a:solidFill>
                  <a:srgbClr val="FF0000"/>
                </a:solidFill>
              </a:rPr>
              <a:t> </a:t>
            </a:r>
            <a:r>
              <a:rPr lang="en-GB" sz="1500" u="sng" dirty="0" smtClean="0">
                <a:solidFill>
                  <a:srgbClr val="FF0000"/>
                </a:solidFill>
              </a:rPr>
              <a:t>10,500 - 10000</a:t>
            </a:r>
            <a:endParaRPr lang="en-US" sz="1500" u="sng" dirty="0">
              <a:solidFill>
                <a:srgbClr val="FF0000"/>
              </a:solidFill>
            </a:endParaRPr>
          </a:p>
          <a:p>
            <a:pPr marL="295275">
              <a:lnSpc>
                <a:spcPts val="900"/>
              </a:lnSpc>
              <a:buClr>
                <a:srgbClr val="00B050"/>
              </a:buClr>
              <a:tabLst>
                <a:tab pos="5711825" algn="l"/>
              </a:tabLst>
            </a:pPr>
            <a:r>
              <a:rPr lang="en-GB" sz="1500" dirty="0" smtClean="0">
                <a:solidFill>
                  <a:srgbClr val="FF0000"/>
                </a:solidFill>
              </a:rPr>
              <a:t>Percentage change in Quantity supplied </a:t>
            </a:r>
            <a:r>
              <a:rPr lang="en-GB" sz="1500" dirty="0">
                <a:solidFill>
                  <a:srgbClr val="FF0000"/>
                </a:solidFill>
              </a:rPr>
              <a:t>=	</a:t>
            </a:r>
            <a:r>
              <a:rPr lang="en-GB" sz="1500" dirty="0" smtClean="0">
                <a:solidFill>
                  <a:srgbClr val="FF0000"/>
                </a:solidFill>
              </a:rPr>
              <a:t>x 100 = +5%</a:t>
            </a:r>
            <a:endParaRPr lang="en-GB" sz="1500" dirty="0">
              <a:solidFill>
                <a:srgbClr val="FF0000"/>
              </a:solidFill>
            </a:endParaRPr>
          </a:p>
          <a:p>
            <a:pPr marL="295275">
              <a:lnSpc>
                <a:spcPts val="900"/>
              </a:lnSpc>
              <a:buClr>
                <a:srgbClr val="00B050"/>
              </a:buClr>
              <a:tabLst>
                <a:tab pos="4572000" algn="l"/>
              </a:tabLst>
            </a:pPr>
            <a:r>
              <a:rPr lang="en-GB" sz="1500" dirty="0">
                <a:solidFill>
                  <a:srgbClr val="FF0000"/>
                </a:solidFill>
              </a:rPr>
              <a:t>	</a:t>
            </a:r>
            <a:r>
              <a:rPr lang="en-GB" sz="1500" dirty="0" smtClean="0">
                <a:solidFill>
                  <a:srgbClr val="FF0000"/>
                </a:solidFill>
              </a:rPr>
              <a:t>10,000</a:t>
            </a:r>
            <a:endParaRPr lang="en-GB" sz="1500" dirty="0">
              <a:solidFill>
                <a:srgbClr val="FF0000"/>
              </a:solidFill>
            </a:endParaRPr>
          </a:p>
          <a:p>
            <a:pPr marL="285750" indent="-285750">
              <a:buClr>
                <a:srgbClr val="00B050"/>
              </a:buClr>
              <a:buFont typeface="Wingdings 3" panose="05040102010807070707" pitchFamily="18" charset="2"/>
              <a:buChar char=""/>
            </a:pPr>
            <a:endParaRPr lang="en-GB" sz="1500" dirty="0" smtClean="0">
              <a:solidFill>
                <a:srgbClr val="FF0000"/>
              </a:solidFill>
              <a:latin typeface="Arial" panose="020B0604020202020204" pitchFamily="34" charset="0"/>
              <a:cs typeface="Arial" panose="020B0604020202020204" pitchFamily="34" charset="0"/>
            </a:endParaRPr>
          </a:p>
          <a:p>
            <a:pPr marL="295275">
              <a:lnSpc>
                <a:spcPts val="900"/>
              </a:lnSpc>
              <a:buClr>
                <a:srgbClr val="00B050"/>
              </a:buClr>
              <a:tabLst>
                <a:tab pos="3027363" algn="l"/>
              </a:tabLst>
            </a:pPr>
            <a:r>
              <a:rPr lang="en-US" sz="1500" dirty="0">
                <a:solidFill>
                  <a:srgbClr val="FF0000"/>
                </a:solidFill>
              </a:rPr>
              <a:t>	</a:t>
            </a:r>
            <a:r>
              <a:rPr lang="en-GB" sz="1500" dirty="0">
                <a:solidFill>
                  <a:srgbClr val="FF0000"/>
                </a:solidFill>
              </a:rPr>
              <a:t> </a:t>
            </a:r>
            <a:r>
              <a:rPr lang="en-GB" sz="1500" u="sng" dirty="0" smtClean="0">
                <a:solidFill>
                  <a:srgbClr val="FF0000"/>
                </a:solidFill>
              </a:rPr>
              <a:t>$2.20 - $2.00</a:t>
            </a:r>
            <a:endParaRPr lang="en-US" sz="1500" u="sng" dirty="0">
              <a:solidFill>
                <a:srgbClr val="FF0000"/>
              </a:solidFill>
            </a:endParaRPr>
          </a:p>
          <a:p>
            <a:pPr marL="295275">
              <a:lnSpc>
                <a:spcPts val="900"/>
              </a:lnSpc>
              <a:buClr>
                <a:srgbClr val="00B050"/>
              </a:buClr>
              <a:tabLst>
                <a:tab pos="4451350" algn="l"/>
              </a:tabLst>
            </a:pPr>
            <a:r>
              <a:rPr lang="en-GB" sz="1500" dirty="0">
                <a:solidFill>
                  <a:srgbClr val="FF0000"/>
                </a:solidFill>
              </a:rPr>
              <a:t>Percentage change in </a:t>
            </a:r>
            <a:r>
              <a:rPr lang="en-GB" sz="1500" dirty="0" smtClean="0">
                <a:solidFill>
                  <a:srgbClr val="FF0000"/>
                </a:solidFill>
              </a:rPr>
              <a:t>price =</a:t>
            </a:r>
            <a:r>
              <a:rPr lang="en-GB" sz="1500" dirty="0">
                <a:solidFill>
                  <a:srgbClr val="FF0000"/>
                </a:solidFill>
              </a:rPr>
              <a:t>	x 100 = +5%</a:t>
            </a:r>
          </a:p>
          <a:p>
            <a:pPr marL="295275">
              <a:lnSpc>
                <a:spcPts val="900"/>
              </a:lnSpc>
              <a:buClr>
                <a:srgbClr val="00B050"/>
              </a:buClr>
              <a:tabLst>
                <a:tab pos="3373438" algn="l"/>
              </a:tabLst>
            </a:pPr>
            <a:r>
              <a:rPr lang="en-GB" sz="1500" dirty="0">
                <a:solidFill>
                  <a:srgbClr val="FF0000"/>
                </a:solidFill>
              </a:rPr>
              <a:t>	10,000</a:t>
            </a:r>
          </a:p>
          <a:p>
            <a:pPr marL="285750" indent="-285750">
              <a:buClr>
                <a:srgbClr val="00B050"/>
              </a:buClr>
              <a:buFont typeface="Wingdings 3" panose="05040102010807070707" pitchFamily="18" charset="2"/>
              <a:buChar char=""/>
            </a:pPr>
            <a:endParaRPr lang="en-GB" sz="1500" dirty="0" smtClean="0">
              <a:solidFill>
                <a:srgbClr val="FF0000"/>
              </a:solidFill>
              <a:latin typeface="Arial" panose="020B0604020202020204" pitchFamily="34" charset="0"/>
              <a:cs typeface="Arial" panose="020B0604020202020204" pitchFamily="34" charset="0"/>
            </a:endParaRPr>
          </a:p>
          <a:p>
            <a:pPr marL="295275">
              <a:lnSpc>
                <a:spcPts val="900"/>
              </a:lnSpc>
              <a:buClr>
                <a:srgbClr val="00B050"/>
              </a:buClr>
              <a:tabLst>
                <a:tab pos="914400" algn="l"/>
                <a:tab pos="2517775" algn="l"/>
              </a:tabLst>
            </a:pPr>
            <a:r>
              <a:rPr lang="en-US" sz="1500" dirty="0">
                <a:solidFill>
                  <a:srgbClr val="FF0000"/>
                </a:solidFill>
              </a:rPr>
              <a:t>	</a:t>
            </a:r>
            <a:r>
              <a:rPr lang="en-GB" sz="1500" dirty="0">
                <a:solidFill>
                  <a:srgbClr val="FF0000"/>
                </a:solidFill>
              </a:rPr>
              <a:t> </a:t>
            </a:r>
            <a:r>
              <a:rPr lang="en-US" sz="1500" u="sng" dirty="0" smtClean="0">
                <a:solidFill>
                  <a:srgbClr val="FF0000"/>
                </a:solidFill>
              </a:rPr>
              <a:t>+5%</a:t>
            </a:r>
            <a:endParaRPr lang="en-US" sz="1500" u="sng" dirty="0">
              <a:solidFill>
                <a:srgbClr val="FF0000"/>
              </a:solidFill>
            </a:endParaRPr>
          </a:p>
          <a:p>
            <a:pPr marL="295275">
              <a:lnSpc>
                <a:spcPts val="900"/>
              </a:lnSpc>
              <a:buClr>
                <a:srgbClr val="00B050"/>
              </a:buClr>
              <a:tabLst>
                <a:tab pos="1484313" algn="l"/>
              </a:tabLst>
            </a:pPr>
            <a:r>
              <a:rPr lang="en-GB" sz="1500" dirty="0" smtClean="0">
                <a:solidFill>
                  <a:srgbClr val="FF0000"/>
                </a:solidFill>
              </a:rPr>
              <a:t>PES =</a:t>
            </a:r>
            <a:r>
              <a:rPr lang="en-GB" sz="1500" dirty="0">
                <a:solidFill>
                  <a:srgbClr val="FF0000"/>
                </a:solidFill>
              </a:rPr>
              <a:t>	</a:t>
            </a:r>
            <a:r>
              <a:rPr lang="en-GB" sz="1500" dirty="0" smtClean="0">
                <a:solidFill>
                  <a:srgbClr val="FF0000"/>
                </a:solidFill>
              </a:rPr>
              <a:t>= 0.5</a:t>
            </a:r>
            <a:endParaRPr lang="en-GB" sz="1500" dirty="0">
              <a:solidFill>
                <a:srgbClr val="FF0000"/>
              </a:solidFill>
            </a:endParaRPr>
          </a:p>
          <a:p>
            <a:pPr marL="295275">
              <a:lnSpc>
                <a:spcPts val="900"/>
              </a:lnSpc>
              <a:buClr>
                <a:srgbClr val="00B050"/>
              </a:buClr>
              <a:tabLst>
                <a:tab pos="854075" algn="l"/>
              </a:tabLst>
            </a:pPr>
            <a:r>
              <a:rPr lang="en-GB" sz="1500" dirty="0">
                <a:solidFill>
                  <a:srgbClr val="FF0000"/>
                </a:solidFill>
              </a:rPr>
              <a:t>	</a:t>
            </a:r>
            <a:r>
              <a:rPr lang="en-GB" sz="1500" dirty="0" smtClean="0">
                <a:solidFill>
                  <a:srgbClr val="FF0000"/>
                </a:solidFill>
              </a:rPr>
              <a:t>+10%</a:t>
            </a:r>
            <a:endParaRPr lang="en-GB" sz="1500" dirty="0">
              <a:solidFill>
                <a:srgbClr val="FF0000"/>
              </a:solidFill>
            </a:endParaRPr>
          </a:p>
        </p:txBody>
      </p:sp>
    </p:spTree>
    <p:extLst>
      <p:ext uri="{BB962C8B-B14F-4D97-AF65-F5344CB8AC3E}">
        <p14:creationId xmlns:p14="http://schemas.microsoft.com/office/powerpoint/2010/main" val="1675887631"/>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sz="1800" b="1" dirty="0">
              <a:latin typeface="Arial" panose="020B0604020202020204" pitchFamily="34" charset="0"/>
              <a:cs typeface="Arial" panose="020B0604020202020204" pitchFamily="34" charset="0"/>
            </a:endParaRPr>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What this means is that the supply of beans is </a:t>
            </a:r>
            <a:r>
              <a:rPr lang="en-US" sz="2000" dirty="0" smtClean="0">
                <a:latin typeface="Arial" panose="020B0604020202020204" pitchFamily="34" charset="0"/>
                <a:cs typeface="Arial" panose="020B0604020202020204" pitchFamily="34" charset="0"/>
              </a:rPr>
              <a:t>hardly affected </a:t>
            </a:r>
            <a:r>
              <a:rPr lang="en-US" sz="2000" dirty="0">
                <a:latin typeface="Arial" panose="020B0604020202020204" pitchFamily="34" charset="0"/>
                <a:cs typeface="Arial" panose="020B0604020202020204" pitchFamily="34" charset="0"/>
              </a:rPr>
              <a:t>by the change in price </a:t>
            </a:r>
            <a:r>
              <a:rPr lang="en-US" sz="2000" dirty="0" smtClean="0">
                <a:latin typeface="Arial" panose="020B0604020202020204" pitchFamily="34" charset="0"/>
                <a:cs typeface="Arial" panose="020B0604020202020204" pitchFamily="34" charset="0"/>
              </a:rPr>
              <a:t>- supply </a:t>
            </a:r>
            <a:r>
              <a:rPr lang="en-US" sz="2000" dirty="0">
                <a:latin typeface="Arial" panose="020B0604020202020204" pitchFamily="34" charset="0"/>
                <a:cs typeface="Arial" panose="020B0604020202020204" pitchFamily="34" charset="0"/>
              </a:rPr>
              <a:t>is relatively price inelastic. Note that the value of PES is </a:t>
            </a:r>
            <a:r>
              <a:rPr lang="en-US" sz="2000" dirty="0" smtClean="0">
                <a:latin typeface="Arial" panose="020B0604020202020204" pitchFamily="34" charset="0"/>
                <a:cs typeface="Arial" panose="020B0604020202020204" pitchFamily="34" charset="0"/>
              </a:rPr>
              <a:t>positive </a:t>
            </a:r>
            <a:r>
              <a:rPr lang="en-US" sz="2000" dirty="0">
                <a:latin typeface="Arial" panose="020B0604020202020204" pitchFamily="34" charset="0"/>
                <a:cs typeface="Arial" panose="020B0604020202020204" pitchFamily="34" charset="0"/>
              </a:rPr>
              <a:t>due to the law </a:t>
            </a:r>
            <a:r>
              <a:rPr lang="en-US" sz="2000" dirty="0" smtClean="0">
                <a:latin typeface="Arial" panose="020B0604020202020204" pitchFamily="34" charset="0"/>
                <a:cs typeface="Arial" panose="020B0604020202020204" pitchFamily="34" charset="0"/>
              </a:rPr>
              <a:t>of supply </a:t>
            </a:r>
            <a:r>
              <a:rPr lang="en-US" sz="2000" dirty="0">
                <a:latin typeface="Arial" panose="020B0604020202020204" pitchFamily="34" charset="0"/>
                <a:cs typeface="Arial" panose="020B0604020202020204" pitchFamily="34" charset="0"/>
              </a:rPr>
              <a:t>- that is, an increase in price rends to increase the quantity supplied (and vice versa).</a:t>
            </a:r>
          </a:p>
          <a:p>
            <a:pPr marL="285750" indent="-285750">
              <a:buClr>
                <a:srgbClr val="00B050"/>
              </a:buClr>
              <a:buFont typeface="Wingdings 3" panose="05040102010807070707" pitchFamily="18" charset="2"/>
              <a:buChar char=""/>
            </a:pPr>
            <a:r>
              <a:rPr lang="en-US" sz="2000" dirty="0">
                <a:latin typeface="Arial" panose="020B0604020202020204" pitchFamily="34" charset="0"/>
                <a:cs typeface="Arial" panose="020B0604020202020204" pitchFamily="34" charset="0"/>
              </a:rPr>
              <a:t>The value of PES reveals the degree to </a:t>
            </a:r>
            <a:r>
              <a:rPr lang="en-US" sz="2000" dirty="0" smtClean="0">
                <a:latin typeface="Arial" panose="020B0604020202020204" pitchFamily="34" charset="0"/>
                <a:cs typeface="Arial" panose="020B0604020202020204" pitchFamily="34" charset="0"/>
              </a:rPr>
              <a:t>which </a:t>
            </a:r>
            <a:r>
              <a:rPr lang="en-US" sz="2000" dirty="0">
                <a:latin typeface="Arial" panose="020B0604020202020204" pitchFamily="34" charset="0"/>
                <a:cs typeface="Arial" panose="020B0604020202020204" pitchFamily="34" charset="0"/>
              </a:rPr>
              <a:t>the </a:t>
            </a:r>
            <a:r>
              <a:rPr lang="en-US" sz="2000" dirty="0" smtClean="0">
                <a:latin typeface="Arial" panose="020B0604020202020204" pitchFamily="34" charset="0"/>
                <a:cs typeface="Arial" panose="020B0604020202020204" pitchFamily="34" charset="0"/>
              </a:rPr>
              <a:t>quantity </a:t>
            </a:r>
            <a:r>
              <a:rPr lang="en-US" sz="2000" dirty="0">
                <a:latin typeface="Arial" panose="020B0604020202020204" pitchFamily="34" charset="0"/>
                <a:cs typeface="Arial" panose="020B0604020202020204" pitchFamily="34" charset="0"/>
              </a:rPr>
              <a:t>supplied </a:t>
            </a:r>
            <a:r>
              <a:rPr lang="en-US" sz="2000" dirty="0" smtClean="0">
                <a:latin typeface="Arial" panose="020B0604020202020204" pitchFamily="34" charset="0"/>
                <a:cs typeface="Arial" panose="020B0604020202020204" pitchFamily="34" charset="0"/>
              </a:rPr>
              <a:t>of a product responds </a:t>
            </a:r>
            <a:r>
              <a:rPr lang="en-US" sz="2000" dirty="0">
                <a:latin typeface="Arial" panose="020B0604020202020204" pitchFamily="34" charset="0"/>
                <a:cs typeface="Arial" panose="020B0604020202020204" pitchFamily="34" charset="0"/>
              </a:rPr>
              <a:t>to changes in price. The calculation of PES generally has two possible outcomes:</a:t>
            </a:r>
          </a:p>
          <a:p>
            <a:pPr marL="569913" indent="-285750">
              <a:buClr>
                <a:srgbClr val="00B050"/>
              </a:buClr>
              <a:buFont typeface="Arial" panose="020B0604020202020204" pitchFamily="34" charset="0"/>
              <a:buChar char="•"/>
            </a:pPr>
            <a:r>
              <a:rPr lang="en-US" sz="2000" dirty="0" smtClean="0">
                <a:latin typeface="Arial" panose="020B0604020202020204" pitchFamily="34" charset="0"/>
                <a:cs typeface="Arial" panose="020B0604020202020204" pitchFamily="34" charset="0"/>
              </a:rPr>
              <a:t>If </a:t>
            </a:r>
            <a:r>
              <a:rPr lang="en-US" sz="2000" dirty="0">
                <a:latin typeface="Arial" panose="020B0604020202020204" pitchFamily="34" charset="0"/>
                <a:cs typeface="Arial" panose="020B0604020202020204" pitchFamily="34" charset="0"/>
              </a:rPr>
              <a:t>PES &gt; 1.0 supply is price elastic, i.e. supply is responsive to changes in </a:t>
            </a:r>
            <a:r>
              <a:rPr lang="en-US" sz="2000" dirty="0" smtClean="0">
                <a:latin typeface="Arial" panose="020B0604020202020204" pitchFamily="34" charset="0"/>
                <a:cs typeface="Arial" panose="020B0604020202020204" pitchFamily="34" charset="0"/>
              </a:rPr>
              <a:t>price (the </a:t>
            </a:r>
            <a:r>
              <a:rPr lang="en-US" sz="2000" dirty="0">
                <a:latin typeface="Arial" panose="020B0604020202020204" pitchFamily="34" charset="0"/>
                <a:cs typeface="Arial" panose="020B0604020202020204" pitchFamily="34" charset="0"/>
              </a:rPr>
              <a:t>percentage change in quantity supplied is greater than the percentage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change in </a:t>
            </a:r>
            <a:r>
              <a:rPr lang="en-US" sz="2000" dirty="0">
                <a:latin typeface="Arial" panose="020B0604020202020204" pitchFamily="34" charset="0"/>
                <a:cs typeface="Arial" panose="020B0604020202020204" pitchFamily="34" charset="0"/>
              </a:rPr>
              <a:t>price-see </a:t>
            </a:r>
            <a:r>
              <a:rPr lang="en-US" sz="2000" dirty="0" smtClean="0">
                <a:latin typeface="Arial" panose="020B0604020202020204" pitchFamily="34" charset="0"/>
                <a:cs typeface="Arial" panose="020B0604020202020204" pitchFamily="34" charset="0"/>
              </a:rPr>
              <a:t>Figure 4.8</a:t>
            </a:r>
            <a:r>
              <a:rPr lang="en-US" sz="2000" dirty="0">
                <a:latin typeface="Arial" panose="020B0604020202020204" pitchFamily="34" charset="0"/>
                <a:cs typeface="Arial" panose="020B0604020202020204" pitchFamily="34" charset="0"/>
              </a:rPr>
              <a:t>).</a:t>
            </a:r>
          </a:p>
          <a:p>
            <a:pPr marL="569913" indent="-285750">
              <a:buClr>
                <a:srgbClr val="00B050"/>
              </a:buClr>
              <a:buFont typeface="Arial" panose="020B0604020202020204" pitchFamily="34" charset="0"/>
              <a:buChar char="•"/>
            </a:pPr>
            <a:r>
              <a:rPr lang="en-US" sz="2000" dirty="0">
                <a:latin typeface="Arial" panose="020B0604020202020204" pitchFamily="34" charset="0"/>
                <a:cs typeface="Arial" panose="020B0604020202020204" pitchFamily="34" charset="0"/>
              </a:rPr>
              <a:t>I</a:t>
            </a:r>
            <a:r>
              <a:rPr lang="en-US" sz="2000" dirty="0" smtClean="0">
                <a:latin typeface="Arial" panose="020B0604020202020204" pitchFamily="34" charset="0"/>
                <a:cs typeface="Arial" panose="020B0604020202020204" pitchFamily="34" charset="0"/>
              </a:rPr>
              <a:t>f </a:t>
            </a:r>
            <a:r>
              <a:rPr lang="en-US" sz="2000" dirty="0">
                <a:latin typeface="Arial" panose="020B0604020202020204" pitchFamily="34" charset="0"/>
                <a:cs typeface="Arial" panose="020B0604020202020204" pitchFamily="34" charset="0"/>
              </a:rPr>
              <a:t>PES &lt; 1.0 supply is price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inelastic</a:t>
            </a:r>
            <a:r>
              <a:rPr lang="en-US" sz="2000" dirty="0">
                <a:latin typeface="Arial" panose="020B0604020202020204" pitchFamily="34" charset="0"/>
                <a:cs typeface="Arial" panose="020B0604020202020204" pitchFamily="34" charset="0"/>
              </a:rPr>
              <a:t>, i.e. </a:t>
            </a:r>
            <a:r>
              <a:rPr lang="en-US" sz="2000" dirty="0" smtClean="0">
                <a:latin typeface="Arial" panose="020B0604020202020204" pitchFamily="34" charset="0"/>
                <a:cs typeface="Arial" panose="020B0604020202020204" pitchFamily="34" charset="0"/>
              </a:rPr>
              <a:t>quantity </a:t>
            </a:r>
            <a:r>
              <a:rPr lang="en-US" sz="2000" dirty="0">
                <a:latin typeface="Arial" panose="020B0604020202020204" pitchFamily="34" charset="0"/>
                <a:cs typeface="Arial" panose="020B0604020202020204" pitchFamily="34" charset="0"/>
              </a:rPr>
              <a:t>supplied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is relatively unresponsive to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changes </a:t>
            </a:r>
            <a:r>
              <a:rPr lang="en-US" sz="2000" dirty="0">
                <a:latin typeface="Arial" panose="020B0604020202020204" pitchFamily="34" charset="0"/>
                <a:cs typeface="Arial" panose="020B0604020202020204" pitchFamily="34" charset="0"/>
              </a:rPr>
              <a:t>in price (percentage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change in quantity </a:t>
            </a:r>
            <a:r>
              <a:rPr lang="en-US" sz="2000" dirty="0">
                <a:latin typeface="Arial" panose="020B0604020202020204" pitchFamily="34" charset="0"/>
                <a:cs typeface="Arial" panose="020B0604020202020204" pitchFamily="34" charset="0"/>
              </a:rPr>
              <a:t>supplied is </a:t>
            </a:r>
            <a:r>
              <a:rPr lang="en-US" sz="2000" dirty="0" smtClean="0">
                <a:latin typeface="Arial" panose="020B0604020202020204" pitchFamily="34" charset="0"/>
                <a:cs typeface="Arial" panose="020B0604020202020204" pitchFamily="34" charset="0"/>
              </a:rPr>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less than </a:t>
            </a:r>
            <a:r>
              <a:rPr lang="en-US" sz="2000" dirty="0">
                <a:latin typeface="Arial" panose="020B0604020202020204" pitchFamily="34" charset="0"/>
                <a:cs typeface="Arial" panose="020B0604020202020204" pitchFamily="34" charset="0"/>
              </a:rPr>
              <a:t>the percentage </a:t>
            </a:r>
            <a:r>
              <a:rPr lang="en-US" sz="2000" dirty="0" smtClean="0">
                <a:latin typeface="Arial" panose="020B0604020202020204" pitchFamily="34" charset="0"/>
                <a:cs typeface="Arial" panose="020B0604020202020204" pitchFamily="34" charset="0"/>
              </a:rPr>
              <a:t>change </a:t>
            </a:r>
            <a:br>
              <a:rPr lang="en-US" sz="2000" dirty="0" smtClean="0">
                <a:latin typeface="Arial" panose="020B0604020202020204" pitchFamily="34" charset="0"/>
                <a:cs typeface="Arial" panose="020B0604020202020204" pitchFamily="34" charset="0"/>
              </a:rPr>
            </a:br>
            <a:r>
              <a:rPr lang="en-US" sz="2000" dirty="0" smtClean="0">
                <a:latin typeface="Arial" panose="020B0604020202020204" pitchFamily="34" charset="0"/>
                <a:cs typeface="Arial" panose="020B0604020202020204" pitchFamily="34" charset="0"/>
              </a:rPr>
              <a:t>in </a:t>
            </a:r>
            <a:r>
              <a:rPr lang="en-US" sz="2000" dirty="0">
                <a:latin typeface="Arial" panose="020B0604020202020204" pitchFamily="34" charset="0"/>
                <a:cs typeface="Arial" panose="020B0604020202020204" pitchFamily="34" charset="0"/>
              </a:rPr>
              <a:t>price - </a:t>
            </a:r>
            <a:r>
              <a:rPr lang="en-US" sz="2000" dirty="0" smtClean="0">
                <a:latin typeface="Arial" panose="020B0604020202020204" pitchFamily="34" charset="0"/>
                <a:cs typeface="Arial" panose="020B0604020202020204" pitchFamily="34" charset="0"/>
              </a:rPr>
              <a:t>see </a:t>
            </a:r>
            <a:r>
              <a:rPr lang="en-US" sz="2000" dirty="0">
                <a:latin typeface="Arial" panose="020B0604020202020204" pitchFamily="34" charset="0"/>
                <a:cs typeface="Arial" panose="020B0604020202020204" pitchFamily="34" charset="0"/>
              </a:rPr>
              <a:t>Figure 4.9).</a:t>
            </a:r>
            <a:endParaRPr lang="en-GB" sz="2000" dirty="0">
              <a:solidFill>
                <a:srgbClr val="FF0000"/>
              </a:solidFill>
            </a:endParaRPr>
          </a:p>
        </p:txBody>
      </p:sp>
      <p:pic>
        <p:nvPicPr>
          <p:cNvPr id="1026" name="Picture 2" descr="Image result for examples of Price Elasticity of Supply products"/>
          <p:cNvPicPr>
            <a:picLocks noChangeAspect="1" noChangeArrowheads="1"/>
          </p:cNvPicPr>
          <p:nvPr/>
        </p:nvPicPr>
        <p:blipFill rotWithShape="1">
          <a:blip r:embed="rId3">
            <a:extLst>
              <a:ext uri="{28A0092B-C50C-407E-A947-70E740481C1C}">
                <a14:useLocalDpi xmlns:a14="http://schemas.microsoft.com/office/drawing/2010/main" val="0"/>
              </a:ext>
            </a:extLst>
          </a:blip>
          <a:srcRect l="2459" t="13733" r="1592"/>
          <a:stretch/>
        </p:blipFill>
        <p:spPr bwMode="auto">
          <a:xfrm>
            <a:off x="4718118" y="3824610"/>
            <a:ext cx="4102354" cy="2772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8835838"/>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sz="18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14524" t="27951" r="16971" b="25850"/>
          <a:stretch/>
        </p:blipFill>
        <p:spPr>
          <a:xfrm>
            <a:off x="3711973" y="1700808"/>
            <a:ext cx="5108499" cy="4013819"/>
          </a:xfrm>
          <a:prstGeom prst="rect">
            <a:avLst/>
          </a:prstGeom>
        </p:spPr>
      </p:pic>
      <p:sp>
        <p:nvSpPr>
          <p:cNvPr id="4" name="TextBox 3"/>
          <p:cNvSpPr txBox="1"/>
          <p:nvPr/>
        </p:nvSpPr>
        <p:spPr>
          <a:xfrm>
            <a:off x="3779912" y="1167135"/>
            <a:ext cx="5059398" cy="461665"/>
          </a:xfrm>
          <a:prstGeom prst="rect">
            <a:avLst/>
          </a:prstGeom>
          <a:noFill/>
        </p:spPr>
        <p:txBody>
          <a:bodyPr wrap="none" rtlCol="0">
            <a:spAutoFit/>
          </a:bodyPr>
          <a:lstStyle/>
          <a:p>
            <a:r>
              <a:rPr lang="en-GB" sz="2400" b="1" dirty="0" smtClean="0"/>
              <a:t>Figure 4.8 – </a:t>
            </a:r>
            <a:r>
              <a:rPr lang="en-GB" sz="2400" dirty="0" smtClean="0"/>
              <a:t>The price elastic curve</a:t>
            </a:r>
            <a:endParaRPr lang="en-GB" sz="2400" b="1" dirty="0"/>
          </a:p>
        </p:txBody>
      </p:sp>
      <p:sp>
        <p:nvSpPr>
          <p:cNvPr id="6" name="TextBox 5"/>
          <p:cNvSpPr txBox="1"/>
          <p:nvPr/>
        </p:nvSpPr>
        <p:spPr>
          <a:xfrm>
            <a:off x="323528" y="1156680"/>
            <a:ext cx="3312368" cy="5262979"/>
          </a:xfrm>
          <a:prstGeom prst="rect">
            <a:avLst/>
          </a:prstGeom>
          <a:noFill/>
        </p:spPr>
        <p:txBody>
          <a:bodyPr wrap="square" rtlCol="0">
            <a:spAutoFit/>
          </a:bodyPr>
          <a:lstStyle/>
          <a:p>
            <a:r>
              <a:rPr lang="en-GB" sz="2400" dirty="0" smtClean="0"/>
              <a:t>In this case, when price rises from </a:t>
            </a:r>
            <a:r>
              <a:rPr lang="en-GB" sz="2400" i="1" dirty="0" smtClean="0"/>
              <a:t>P</a:t>
            </a:r>
            <a:r>
              <a:rPr lang="en-GB" sz="2400" baseline="-25000" dirty="0" smtClean="0"/>
              <a:t>1</a:t>
            </a:r>
            <a:r>
              <a:rPr lang="en-GB" sz="2400" dirty="0" smtClean="0"/>
              <a:t> to </a:t>
            </a:r>
            <a:r>
              <a:rPr lang="en-GB" sz="2400" i="1" dirty="0" smtClean="0"/>
              <a:t>P</a:t>
            </a:r>
            <a:r>
              <a:rPr lang="en-GB" sz="2400" baseline="-25000" dirty="0" smtClean="0"/>
              <a:t>2</a:t>
            </a:r>
            <a:r>
              <a:rPr lang="en-GB" sz="2400" dirty="0" smtClean="0"/>
              <a:t>, there is plenty of spare capacity for the firm, so the quantity supplied can increase from </a:t>
            </a:r>
            <a:r>
              <a:rPr lang="en-GB" sz="2400" i="1" dirty="0" smtClean="0"/>
              <a:t>Q</a:t>
            </a:r>
            <a:r>
              <a:rPr lang="en-GB" sz="2400" i="1" baseline="-25000" dirty="0" smtClean="0"/>
              <a:t>1</a:t>
            </a:r>
            <a:r>
              <a:rPr lang="en-GB" sz="2400" i="1" dirty="0" smtClean="0"/>
              <a:t> </a:t>
            </a:r>
            <a:r>
              <a:rPr lang="en-GB" sz="2400" dirty="0" smtClean="0"/>
              <a:t>to </a:t>
            </a:r>
            <a:r>
              <a:rPr lang="en-GB" sz="2400" i="1" dirty="0" smtClean="0"/>
              <a:t>Q</a:t>
            </a:r>
            <a:r>
              <a:rPr lang="en-GB" sz="2400" i="1" baseline="-25000" dirty="0" smtClean="0"/>
              <a:t>2</a:t>
            </a:r>
            <a:r>
              <a:rPr lang="en-GB" sz="2400" dirty="0" smtClean="0"/>
              <a:t>, i.e. supply is price elastic. Examples of products with price elastic supply are mass-produced goods such as carbonated soft drinks and tooth paste.</a:t>
            </a:r>
            <a:endParaRPr lang="en-GB" sz="2400" dirty="0"/>
          </a:p>
        </p:txBody>
      </p:sp>
    </p:spTree>
    <p:extLst>
      <p:ext uri="{BB962C8B-B14F-4D97-AF65-F5344CB8AC3E}">
        <p14:creationId xmlns:p14="http://schemas.microsoft.com/office/powerpoint/2010/main" val="2757995197"/>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sz="1800" b="1" dirty="0">
              <a:latin typeface="Arial" panose="020B0604020202020204" pitchFamily="34" charset="0"/>
              <a:cs typeface="Arial" panose="020B0604020202020204" pitchFamily="34" charset="0"/>
            </a:endParaRPr>
          </a:p>
        </p:txBody>
      </p:sp>
      <p:sp>
        <p:nvSpPr>
          <p:cNvPr id="4" name="TextBox 3"/>
          <p:cNvSpPr txBox="1"/>
          <p:nvPr/>
        </p:nvSpPr>
        <p:spPr>
          <a:xfrm>
            <a:off x="3563888" y="1167135"/>
            <a:ext cx="5299849" cy="461665"/>
          </a:xfrm>
          <a:prstGeom prst="rect">
            <a:avLst/>
          </a:prstGeom>
          <a:noFill/>
        </p:spPr>
        <p:txBody>
          <a:bodyPr wrap="none" rtlCol="0">
            <a:spAutoFit/>
          </a:bodyPr>
          <a:lstStyle/>
          <a:p>
            <a:r>
              <a:rPr lang="en-GB" sz="2400" b="1" dirty="0" smtClean="0"/>
              <a:t>Figure 4.9 – </a:t>
            </a:r>
            <a:r>
              <a:rPr lang="en-GB" sz="2400" dirty="0" smtClean="0"/>
              <a:t>The price inelastic curve</a:t>
            </a:r>
            <a:endParaRPr lang="en-GB" sz="2400" b="1" dirty="0"/>
          </a:p>
        </p:txBody>
      </p:sp>
      <p:sp>
        <p:nvSpPr>
          <p:cNvPr id="6" name="TextBox 5"/>
          <p:cNvSpPr txBox="1"/>
          <p:nvPr/>
        </p:nvSpPr>
        <p:spPr>
          <a:xfrm>
            <a:off x="323528" y="1156680"/>
            <a:ext cx="3312368" cy="5284524"/>
          </a:xfrm>
          <a:prstGeom prst="rect">
            <a:avLst/>
          </a:prstGeom>
          <a:noFill/>
        </p:spPr>
        <p:txBody>
          <a:bodyPr wrap="square" rtlCol="0">
            <a:spAutoFit/>
          </a:bodyPr>
          <a:lstStyle/>
          <a:p>
            <a:r>
              <a:rPr lang="en-GB" sz="2410" dirty="0" smtClean="0"/>
              <a:t>In this case, when price rises from </a:t>
            </a:r>
            <a:r>
              <a:rPr lang="en-GB" sz="2410" i="1" dirty="0" smtClean="0"/>
              <a:t>P</a:t>
            </a:r>
            <a:r>
              <a:rPr lang="en-GB" sz="2410" baseline="-25000" dirty="0" smtClean="0"/>
              <a:t>1</a:t>
            </a:r>
            <a:r>
              <a:rPr lang="en-GB" sz="2410" dirty="0" smtClean="0"/>
              <a:t> to </a:t>
            </a:r>
            <a:r>
              <a:rPr lang="en-GB" sz="2410" i="1" dirty="0" smtClean="0"/>
              <a:t>P</a:t>
            </a:r>
            <a:r>
              <a:rPr lang="en-GB" sz="2410" baseline="-25000" dirty="0" smtClean="0"/>
              <a:t>2</a:t>
            </a:r>
            <a:r>
              <a:rPr lang="en-GB" sz="2410" dirty="0" smtClean="0"/>
              <a:t>, there is very little spare capacity for the firm, so the quantity supplied can only rise by a smaller proportion from </a:t>
            </a:r>
            <a:r>
              <a:rPr lang="en-GB" sz="2410" i="1" dirty="0" smtClean="0"/>
              <a:t>Q</a:t>
            </a:r>
            <a:r>
              <a:rPr lang="en-GB" sz="2410" i="1" baseline="-25000" dirty="0" smtClean="0"/>
              <a:t>1</a:t>
            </a:r>
            <a:r>
              <a:rPr lang="en-GB" sz="2410" i="1" dirty="0" smtClean="0"/>
              <a:t> </a:t>
            </a:r>
            <a:r>
              <a:rPr lang="en-GB" sz="2410" dirty="0" smtClean="0"/>
              <a:t>to </a:t>
            </a:r>
            <a:r>
              <a:rPr lang="en-GB" sz="2410" i="1" dirty="0" smtClean="0"/>
              <a:t>Q</a:t>
            </a:r>
            <a:r>
              <a:rPr lang="en-GB" sz="2410" i="1" baseline="-25000" dirty="0" smtClean="0"/>
              <a:t>2</a:t>
            </a:r>
            <a:r>
              <a:rPr lang="en-GB" sz="2410" dirty="0" smtClean="0"/>
              <a:t>. Examples are fresh fruit and vegetables that take time to grow (so supply is relatively unresponsive to changes in price)</a:t>
            </a:r>
            <a:endParaRPr lang="en-GB" sz="2410" dirty="0"/>
          </a:p>
        </p:txBody>
      </p:sp>
      <p:pic>
        <p:nvPicPr>
          <p:cNvPr id="2" name="Picture 1"/>
          <p:cNvPicPr>
            <a:picLocks noChangeAspect="1"/>
          </p:cNvPicPr>
          <p:nvPr/>
        </p:nvPicPr>
        <p:blipFill rotWithShape="1">
          <a:blip r:embed="rId3"/>
          <a:srcRect l="12078" t="38451" r="19418" b="10100"/>
          <a:stretch/>
        </p:blipFill>
        <p:spPr>
          <a:xfrm>
            <a:off x="3635897" y="1700807"/>
            <a:ext cx="5184576" cy="4536503"/>
          </a:xfrm>
          <a:prstGeom prst="rect">
            <a:avLst/>
          </a:prstGeom>
        </p:spPr>
      </p:pic>
    </p:spTree>
    <p:extLst>
      <p:ext uri="{BB962C8B-B14F-4D97-AF65-F5344CB8AC3E}">
        <p14:creationId xmlns:p14="http://schemas.microsoft.com/office/powerpoint/2010/main" val="1703576894"/>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44</a:t>
            </a:r>
            <a:endParaRPr lang="en-GB" sz="18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6" name="TextBox 5"/>
              <p:cNvSpPr txBox="1"/>
              <p:nvPr/>
            </p:nvSpPr>
            <p:spPr>
              <a:xfrm>
                <a:off x="251520" y="1125489"/>
                <a:ext cx="8568952" cy="5401479"/>
              </a:xfrm>
              <a:prstGeom prst="rect">
                <a:avLst/>
              </a:prstGeom>
              <a:noFill/>
            </p:spPr>
            <p:txBody>
              <a:bodyPr wrap="square" rtlCol="0">
                <a:spAutoFit/>
              </a:bodyPr>
              <a:lstStyle/>
              <a:p>
                <a:pPr marL="342900" indent="-342900">
                  <a:buClr>
                    <a:srgbClr val="00B050"/>
                  </a:buClr>
                  <a:buFont typeface="Wingdings 3" panose="05040102010807070707" pitchFamily="18" charset="2"/>
                  <a:buChar char=""/>
                </a:pPr>
                <a:r>
                  <a:rPr lang="en-US" sz="2300" dirty="0"/>
                  <a:t>However, there are three special cases which are theoretical possibilities for PES:</a:t>
                </a:r>
              </a:p>
              <a:p>
                <a:pPr marL="688975" indent="-342900">
                  <a:buClr>
                    <a:srgbClr val="00B050"/>
                  </a:buClr>
                  <a:buFont typeface="Arial" panose="020B0604020202020204" pitchFamily="34" charset="0"/>
                  <a:buChar char="•"/>
                </a:pPr>
                <a:r>
                  <a:rPr lang="en-US" sz="2300" b="1" dirty="0" smtClean="0"/>
                  <a:t>If </a:t>
                </a:r>
                <a:r>
                  <a:rPr lang="en-US" sz="2300" b="1" dirty="0"/>
                  <a:t>the PES </a:t>
                </a:r>
                <a:r>
                  <a:rPr lang="en-US" sz="2300" b="1" dirty="0" smtClean="0"/>
                  <a:t>of a </a:t>
                </a:r>
                <a:r>
                  <a:rPr lang="en-US" sz="2300" b="1" dirty="0"/>
                  <a:t>product is equal to 0</a:t>
                </a:r>
                <a:r>
                  <a:rPr lang="en-US" sz="2300" dirty="0"/>
                  <a:t>, then supply is perfectly price </a:t>
                </a:r>
                <a:r>
                  <a:rPr lang="en-US" sz="2300" dirty="0" smtClean="0"/>
                  <a:t>inelastic</a:t>
                </a:r>
                <a:r>
                  <a:rPr lang="en-US" sz="2300" dirty="0"/>
                  <a:t>: </a:t>
                </a:r>
                <a:r>
                  <a:rPr lang="en-US" sz="2300" dirty="0" smtClean="0"/>
                  <a:t>that is</a:t>
                </a:r>
                <a:r>
                  <a:rPr lang="en-US" sz="2300" dirty="0"/>
                  <a:t>, a change in price has no impact on the </a:t>
                </a:r>
                <a:r>
                  <a:rPr lang="en-US" sz="2300" dirty="0" smtClean="0"/>
                  <a:t>quantity </a:t>
                </a:r>
                <a:r>
                  <a:rPr lang="en-US" sz="2300" dirty="0"/>
                  <a:t>supplied. This suggests </a:t>
                </a:r>
                <a:r>
                  <a:rPr lang="en-US" sz="2300" dirty="0" smtClean="0"/>
                  <a:t>that there </a:t>
                </a:r>
                <a:r>
                  <a:rPr lang="en-US" sz="2300" dirty="0"/>
                  <a:t>is absolutely no spare capacity for suppliers to raise output, irrespective </a:t>
                </a:r>
                <a:r>
                  <a:rPr lang="en-US" sz="2300" dirty="0" smtClean="0"/>
                  <a:t>of increases </a:t>
                </a:r>
                <a:r>
                  <a:rPr lang="en-US" sz="2300" dirty="0"/>
                  <a:t>in price (see Figure 4.10).</a:t>
                </a:r>
              </a:p>
              <a:p>
                <a:pPr marL="688975" indent="-342900">
                  <a:buClr>
                    <a:srgbClr val="00B050"/>
                  </a:buClr>
                  <a:buFont typeface="Arial" panose="020B0604020202020204" pitchFamily="34" charset="0"/>
                  <a:buChar char="•"/>
                </a:pPr>
                <a:r>
                  <a:rPr lang="en-US" sz="2300" b="1" dirty="0" smtClean="0"/>
                  <a:t>If </a:t>
                </a:r>
                <a:r>
                  <a:rPr lang="en-US" sz="2300" b="1" dirty="0"/>
                  <a:t>the PES of a product is equal to infinity </a:t>
                </a:r>
                <a:r>
                  <a:rPr lang="en-US" sz="2300" dirty="0" smtClean="0"/>
                  <a:t>(</a:t>
                </a:r>
                <a14:m>
                  <m:oMath xmlns:m="http://schemas.openxmlformats.org/officeDocument/2006/math">
                    <m:r>
                      <a:rPr lang="en-GB" sz="2300" i="1">
                        <a:latin typeface="Cambria Math" panose="02040503050406030204" pitchFamily="18" charset="0"/>
                      </a:rPr>
                      <m:t>∞</m:t>
                    </m:r>
                  </m:oMath>
                </a14:m>
                <a:r>
                  <a:rPr lang="en-US" sz="2300" dirty="0" smtClean="0"/>
                  <a:t>) </a:t>
                </a:r>
                <a:r>
                  <a:rPr lang="en-US" sz="2300" dirty="0"/>
                  <a:t>then supply is perfectly </a:t>
                </a:r>
                <a:r>
                  <a:rPr lang="en-US" sz="2300" dirty="0" smtClean="0"/>
                  <a:t>price elastic</a:t>
                </a:r>
                <a:r>
                  <a:rPr lang="en-US" sz="2300" dirty="0"/>
                  <a:t>: that is, the </a:t>
                </a:r>
                <a:r>
                  <a:rPr lang="en-US" sz="2300" dirty="0" smtClean="0"/>
                  <a:t>quantity </a:t>
                </a:r>
                <a:r>
                  <a:rPr lang="en-US" sz="2300" dirty="0"/>
                  <a:t>supplied can change without any </a:t>
                </a:r>
                <a:r>
                  <a:rPr lang="en-US" sz="2300" dirty="0" smtClean="0"/>
                  <a:t>corresponding change </a:t>
                </a:r>
                <a:r>
                  <a:rPr lang="en-US" sz="2300" dirty="0"/>
                  <a:t>in price. </a:t>
                </a:r>
                <a:r>
                  <a:rPr lang="en-US" sz="2300" dirty="0" smtClean="0"/>
                  <a:t>E.g., </a:t>
                </a:r>
                <a:r>
                  <a:rPr lang="en-US" sz="2300" dirty="0"/>
                  <a:t>a software developer selling products online can </a:t>
                </a:r>
                <a:r>
                  <a:rPr lang="en-US" sz="2300" dirty="0" smtClean="0"/>
                  <a:t>very easily </a:t>
                </a:r>
                <a:r>
                  <a:rPr lang="en-US" sz="2300" dirty="0"/>
                  <a:t>increase supply to match higher levels of demand, without any impact on </a:t>
                </a:r>
                <a:r>
                  <a:rPr lang="en-US" sz="2300" dirty="0" smtClean="0"/>
                  <a:t>the price </a:t>
                </a:r>
                <a:r>
                  <a:rPr lang="en-US" sz="2300" dirty="0"/>
                  <a:t>level. Due to the spare capacity that exists, suppliers are able to raise output </a:t>
                </a:r>
                <a:r>
                  <a:rPr lang="en-US" sz="2300" dirty="0" smtClean="0"/>
                  <a:t>at the </a:t>
                </a:r>
                <a:r>
                  <a:rPr lang="en-US" sz="2300" dirty="0"/>
                  <a:t>current price level (see Figure 4.11) .</a:t>
                </a:r>
                <a:endParaRPr lang="en-GB" sz="2300" dirty="0"/>
              </a:p>
            </p:txBody>
          </p:sp>
        </mc:Choice>
        <mc:Fallback xmlns="">
          <p:sp>
            <p:nvSpPr>
              <p:cNvPr id="6" name="TextBox 5"/>
              <p:cNvSpPr txBox="1">
                <a:spLocks noRot="1" noChangeAspect="1" noMove="1" noResize="1" noEditPoints="1" noAdjustHandles="1" noChangeArrowheads="1" noChangeShapeType="1" noTextEdit="1"/>
              </p:cNvSpPr>
              <p:nvPr/>
            </p:nvSpPr>
            <p:spPr>
              <a:xfrm>
                <a:off x="251520" y="1125489"/>
                <a:ext cx="8568952" cy="5401479"/>
              </a:xfrm>
              <a:prstGeom prst="rect">
                <a:avLst/>
              </a:prstGeom>
              <a:blipFill rotWithShape="0">
                <a:blip r:embed="rId3"/>
                <a:stretch>
                  <a:fillRect l="-925" t="-903" r="-1991" b="-1580"/>
                </a:stretch>
              </a:blipFill>
            </p:spPr>
            <p:txBody>
              <a:bodyPr/>
              <a:lstStyle/>
              <a:p>
                <a:r>
                  <a:rPr lang="en-GB">
                    <a:noFill/>
                  </a:rPr>
                  <a:t> </a:t>
                </a:r>
              </a:p>
            </p:txBody>
          </p:sp>
        </mc:Fallback>
      </mc:AlternateContent>
    </p:spTree>
    <p:extLst>
      <p:ext uri="{BB962C8B-B14F-4D97-AF65-F5344CB8AC3E}">
        <p14:creationId xmlns:p14="http://schemas.microsoft.com/office/powerpoint/2010/main" val="9573046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F</a:t>
            </a:r>
            <a:endParaRPr lang="en-GB" sz="4000" dirty="0"/>
          </a:p>
        </p:txBody>
      </p:sp>
      <p:sp>
        <p:nvSpPr>
          <p:cNvPr id="3" name="Rectangle 2"/>
          <p:cNvSpPr/>
          <p:nvPr/>
        </p:nvSpPr>
        <p:spPr>
          <a:xfrm>
            <a:off x="251520" y="1052736"/>
            <a:ext cx="8568952" cy="5324535"/>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F</a:t>
            </a:r>
            <a:r>
              <a:rPr lang="en-US" sz="2000" dirty="0"/>
              <a:t>, a candidate must show some familiarity with the central concepts and ideas in </a:t>
            </a:r>
            <a:r>
              <a:rPr lang="en-US" sz="2000" dirty="0" smtClean="0"/>
              <a:t>the syllabus</a:t>
            </a:r>
            <a:r>
              <a:rPr lang="en-US" sz="2000" dirty="0"/>
              <a:t>. Within the separate assessment objectives, a candidate awarded a Grade F must show:</a:t>
            </a:r>
          </a:p>
          <a:p>
            <a:pPr>
              <a:buClr>
                <a:srgbClr val="00B050"/>
              </a:buClr>
            </a:pPr>
            <a:r>
              <a:rPr lang="en-US" sz="2000" b="1" dirty="0"/>
              <a:t>AO1: Knowledge with understanding</a:t>
            </a:r>
          </a:p>
          <a:p>
            <a:pPr marL="693738" indent="-287338">
              <a:buClr>
                <a:srgbClr val="00B050"/>
              </a:buClr>
              <a:buFont typeface="Arial" panose="020B0604020202020204" pitchFamily="34" charset="0"/>
              <a:buChar char="•"/>
            </a:pPr>
            <a:r>
              <a:rPr lang="en-US" sz="2000" dirty="0" smtClean="0"/>
              <a:t>Some </a:t>
            </a:r>
            <a:r>
              <a:rPr lang="en-US" sz="2000" dirty="0"/>
              <a:t>ability to identify specific facts or principles in relation to the content of the syllabus</a:t>
            </a:r>
          </a:p>
          <a:p>
            <a:pPr marL="693738" indent="-287338">
              <a:buClr>
                <a:srgbClr val="00B050"/>
              </a:buClr>
              <a:buFont typeface="Arial" panose="020B0604020202020204" pitchFamily="34" charset="0"/>
              <a:buChar char="•"/>
            </a:pPr>
            <a:r>
              <a:rPr lang="en-US" sz="2000" dirty="0" smtClean="0"/>
              <a:t>Some </a:t>
            </a:r>
            <a:r>
              <a:rPr lang="en-US" sz="2000" dirty="0"/>
              <a:t>ability to describe graphs, diagrams, tables.</a:t>
            </a:r>
          </a:p>
          <a:p>
            <a:pPr>
              <a:buClr>
                <a:srgbClr val="00B050"/>
              </a:buClr>
            </a:pPr>
            <a:r>
              <a:rPr lang="en-US" sz="2000" b="1" dirty="0"/>
              <a:t>AO2: Analysis</a:t>
            </a:r>
          </a:p>
          <a:p>
            <a:pPr marL="693738" indent="-287338">
              <a:buClr>
                <a:srgbClr val="00B050"/>
              </a:buClr>
              <a:buFont typeface="Arial" panose="020B0604020202020204" pitchFamily="34" charset="0"/>
              <a:buChar char="•"/>
            </a:pPr>
            <a:r>
              <a:rPr lang="en-US" sz="2000" dirty="0" smtClean="0"/>
              <a:t>Some </a:t>
            </a:r>
            <a:r>
              <a:rPr lang="en-US" sz="2000" dirty="0"/>
              <a:t>ability to classify data in a simple way and some ability to select relevant information from </a:t>
            </a:r>
            <a:r>
              <a:rPr lang="en-US" sz="2000" dirty="0" smtClean="0"/>
              <a:t>a set </a:t>
            </a:r>
            <a:r>
              <a:rPr lang="en-US" sz="2000" dirty="0"/>
              <a:t>of data</a:t>
            </a:r>
          </a:p>
          <a:p>
            <a:pPr marL="693738" indent="-287338">
              <a:buClr>
                <a:srgbClr val="00B050"/>
              </a:buClr>
              <a:buFont typeface="Arial" panose="020B0604020202020204" pitchFamily="34" charset="0"/>
              <a:buChar char="•"/>
            </a:pPr>
            <a:r>
              <a:rPr lang="en-US" sz="2000" dirty="0" smtClean="0"/>
              <a:t>Some </a:t>
            </a:r>
            <a:r>
              <a:rPr lang="en-US" sz="2000" dirty="0"/>
              <a:t>ability to apply the tools of economic analysis to particular situations.</a:t>
            </a:r>
          </a:p>
          <a:p>
            <a:pPr>
              <a:buClr>
                <a:srgbClr val="00B050"/>
              </a:buClr>
            </a:pPr>
            <a:r>
              <a:rPr lang="en-US" sz="2000" b="1" dirty="0"/>
              <a:t>AO3: Critical evaluation and decision-making</a:t>
            </a:r>
          </a:p>
          <a:p>
            <a:pPr marL="693738" indent="-287338">
              <a:buClr>
                <a:srgbClr val="00B050"/>
              </a:buClr>
              <a:buFont typeface="Arial" panose="020B0604020202020204" pitchFamily="34" charset="0"/>
              <a:buChar char="•"/>
            </a:pPr>
            <a:r>
              <a:rPr lang="en-US" sz="2000" dirty="0" smtClean="0"/>
              <a:t>A </a:t>
            </a:r>
            <a:r>
              <a:rPr lang="en-US" sz="2000" dirty="0"/>
              <a:t>limited ability to discriminate between different sources of information and to describe </a:t>
            </a:r>
            <a:r>
              <a:rPr lang="en-US" sz="2000" dirty="0" smtClean="0"/>
              <a:t>the difference </a:t>
            </a:r>
            <a:r>
              <a:rPr lang="en-US" sz="2000" dirty="0"/>
              <a:t>between facts and opinions</a:t>
            </a:r>
          </a:p>
          <a:p>
            <a:pPr marL="693738" indent="-287338">
              <a:buClr>
                <a:srgbClr val="00B050"/>
              </a:buClr>
              <a:buFont typeface="Arial" panose="020B0604020202020204" pitchFamily="34" charset="0"/>
              <a:buChar char="•"/>
            </a:pPr>
            <a:r>
              <a:rPr lang="en-US" sz="2000" dirty="0" smtClean="0"/>
              <a:t>Some </a:t>
            </a:r>
            <a:r>
              <a:rPr lang="en-US" sz="2000" dirty="0"/>
              <a:t>ability to use information relating to a particular topic.</a:t>
            </a:r>
            <a:endParaRPr lang="en-US" dirty="0"/>
          </a:p>
        </p:txBody>
      </p:sp>
    </p:spTree>
    <p:extLst>
      <p:ext uri="{BB962C8B-B14F-4D97-AF65-F5344CB8AC3E}">
        <p14:creationId xmlns:p14="http://schemas.microsoft.com/office/powerpoint/2010/main" val="235314698"/>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sz="1800" b="1" dirty="0">
              <a:latin typeface="Arial" panose="020B0604020202020204" pitchFamily="34" charset="0"/>
              <a:cs typeface="Arial" panose="020B0604020202020204" pitchFamily="34" charset="0"/>
            </a:endParaRPr>
          </a:p>
        </p:txBody>
      </p:sp>
      <p:sp>
        <p:nvSpPr>
          <p:cNvPr id="6" name="TextBox 5"/>
          <p:cNvSpPr txBox="1"/>
          <p:nvPr/>
        </p:nvSpPr>
        <p:spPr>
          <a:xfrm>
            <a:off x="251520" y="1052736"/>
            <a:ext cx="8568952" cy="1862048"/>
          </a:xfrm>
          <a:prstGeom prst="rect">
            <a:avLst/>
          </a:prstGeom>
          <a:noFill/>
        </p:spPr>
        <p:txBody>
          <a:bodyPr wrap="square" rtlCol="0">
            <a:spAutoFit/>
          </a:bodyPr>
          <a:lstStyle/>
          <a:p>
            <a:pPr marL="344488" indent="-342900">
              <a:buClr>
                <a:srgbClr val="00B050"/>
              </a:buClr>
              <a:buFont typeface="Arial" panose="020B0604020202020204" pitchFamily="34" charset="0"/>
              <a:buChar char="•"/>
            </a:pPr>
            <a:r>
              <a:rPr lang="en-US" sz="2300" b="1" dirty="0"/>
              <a:t>If the PES for a product is equal to </a:t>
            </a:r>
            <a:r>
              <a:rPr lang="en-US" sz="2300" b="1" dirty="0" smtClean="0"/>
              <a:t>1 </a:t>
            </a:r>
            <a:r>
              <a:rPr lang="en-US" sz="2300" dirty="0"/>
              <a:t>then supply has unitary price </a:t>
            </a:r>
            <a:r>
              <a:rPr lang="en-US" sz="2300" dirty="0" smtClean="0"/>
              <a:t>elasticity</a:t>
            </a:r>
            <a:r>
              <a:rPr lang="en-US" sz="2300" dirty="0"/>
              <a:t>: </a:t>
            </a:r>
            <a:r>
              <a:rPr lang="en-US" sz="2300" dirty="0" smtClean="0"/>
              <a:t>that is</a:t>
            </a:r>
            <a:r>
              <a:rPr lang="en-US" sz="2300" dirty="0"/>
              <a:t>, the percentage change in the </a:t>
            </a:r>
            <a:r>
              <a:rPr lang="en-US" sz="2300" dirty="0" smtClean="0"/>
              <a:t>quantity </a:t>
            </a:r>
            <a:r>
              <a:rPr lang="en-US" sz="2300" dirty="0"/>
              <a:t>supplied matches the proportional </a:t>
            </a:r>
            <a:r>
              <a:rPr lang="en-US" sz="2300" dirty="0" smtClean="0"/>
              <a:t>change in </a:t>
            </a:r>
            <a:r>
              <a:rPr lang="en-US" sz="2300" dirty="0"/>
              <a:t>price (see Figure 4.12). Any upwards sloping supply </a:t>
            </a:r>
            <a:r>
              <a:rPr lang="en-US" sz="2300" dirty="0" smtClean="0"/>
              <a:t>curve </a:t>
            </a:r>
            <a:r>
              <a:rPr lang="en-US" sz="2300" dirty="0"/>
              <a:t>that </a:t>
            </a:r>
            <a:r>
              <a:rPr lang="en-US" sz="2300" dirty="0" smtClean="0"/>
              <a:t>starts at the origin </a:t>
            </a:r>
            <a:r>
              <a:rPr lang="en-US" sz="2300" dirty="0"/>
              <a:t>will have unitary price elasticity.</a:t>
            </a:r>
            <a:endParaRPr lang="en-GB" sz="2300" dirty="0"/>
          </a:p>
        </p:txBody>
      </p:sp>
      <p:pic>
        <p:nvPicPr>
          <p:cNvPr id="2" name="Picture 1"/>
          <p:cNvPicPr>
            <a:picLocks noChangeAspect="1"/>
          </p:cNvPicPr>
          <p:nvPr/>
        </p:nvPicPr>
        <p:blipFill rotWithShape="1">
          <a:blip r:embed="rId3"/>
          <a:srcRect l="14524" t="25850" r="16971" b="26900"/>
          <a:stretch/>
        </p:blipFill>
        <p:spPr>
          <a:xfrm>
            <a:off x="467544" y="2924945"/>
            <a:ext cx="4122059" cy="3312368"/>
          </a:xfrm>
          <a:prstGeom prst="rect">
            <a:avLst/>
          </a:prstGeom>
        </p:spPr>
      </p:pic>
      <p:sp>
        <p:nvSpPr>
          <p:cNvPr id="3" name="TextBox 2"/>
          <p:cNvSpPr txBox="1"/>
          <p:nvPr/>
        </p:nvSpPr>
        <p:spPr>
          <a:xfrm>
            <a:off x="4860032" y="2924944"/>
            <a:ext cx="3960441" cy="3477875"/>
          </a:xfrm>
          <a:prstGeom prst="rect">
            <a:avLst/>
          </a:prstGeom>
          <a:noFill/>
        </p:spPr>
        <p:txBody>
          <a:bodyPr wrap="square" rtlCol="0">
            <a:spAutoFit/>
          </a:bodyPr>
          <a:lstStyle/>
          <a:p>
            <a:r>
              <a:rPr lang="en-GB" sz="2200" dirty="0" smtClean="0"/>
              <a:t>Here, supply is perfectly price inelastic at </a:t>
            </a:r>
            <a:r>
              <a:rPr lang="en-GB" sz="2200" i="1" dirty="0" err="1" smtClean="0"/>
              <a:t>Q</a:t>
            </a:r>
            <a:r>
              <a:rPr lang="en-GB" sz="2200" i="1" baseline="-25000" dirty="0" err="1" smtClean="0"/>
              <a:t>e</a:t>
            </a:r>
            <a:r>
              <a:rPr lang="en-GB" sz="2200" i="1" dirty="0" smtClean="0"/>
              <a:t>. </a:t>
            </a:r>
            <a:r>
              <a:rPr lang="en-GB" sz="2200" dirty="0" smtClean="0"/>
              <a:t>Irrespective of price changes, the firm can only supply a maximum of </a:t>
            </a:r>
            <a:r>
              <a:rPr lang="en-GB" sz="2200" i="1" dirty="0" err="1"/>
              <a:t>Q</a:t>
            </a:r>
            <a:r>
              <a:rPr lang="en-GB" sz="2200" i="1" baseline="-25000" dirty="0" err="1"/>
              <a:t>e</a:t>
            </a:r>
            <a:r>
              <a:rPr lang="en-GB" sz="2200" dirty="0" smtClean="0"/>
              <a:t>, so changes in quantity supplied, i.e. </a:t>
            </a:r>
            <a:r>
              <a:rPr lang="en-GB" sz="2200" i="1" dirty="0" smtClean="0"/>
              <a:t> PES = </a:t>
            </a:r>
            <a:r>
              <a:rPr lang="en-GB" sz="2200" dirty="0" smtClean="0"/>
              <a:t>0. An example is a football stadium or a concert hall that cannot accommodate more than the seating capacity.</a:t>
            </a:r>
            <a:endParaRPr lang="en-GB" sz="2200" dirty="0"/>
          </a:p>
        </p:txBody>
      </p:sp>
      <p:sp>
        <p:nvSpPr>
          <p:cNvPr id="4" name="Rectangle 3"/>
          <p:cNvSpPr/>
          <p:nvPr/>
        </p:nvSpPr>
        <p:spPr>
          <a:xfrm>
            <a:off x="251520" y="6330806"/>
            <a:ext cx="4787464" cy="338554"/>
          </a:xfrm>
          <a:prstGeom prst="rect">
            <a:avLst/>
          </a:prstGeom>
        </p:spPr>
        <p:txBody>
          <a:bodyPr wrap="none">
            <a:spAutoFit/>
          </a:bodyPr>
          <a:lstStyle/>
          <a:p>
            <a:r>
              <a:rPr lang="en-GB" sz="1600" b="1" dirty="0" smtClean="0">
                <a:latin typeface="Times New Roman" panose="02020603050405020304" pitchFamily="18" charset="0"/>
              </a:rPr>
              <a:t>Figure 4.10</a:t>
            </a:r>
            <a:r>
              <a:rPr lang="en-GB" sz="1600" dirty="0" smtClean="0">
                <a:latin typeface="Times New Roman" panose="02020603050405020304" pitchFamily="18" charset="0"/>
              </a:rPr>
              <a:t> – The perfectly price inelastic supply curve</a:t>
            </a:r>
            <a:endParaRPr lang="en-GB" sz="4400" dirty="0"/>
          </a:p>
        </p:txBody>
      </p:sp>
    </p:spTree>
    <p:extLst>
      <p:ext uri="{BB962C8B-B14F-4D97-AF65-F5344CB8AC3E}">
        <p14:creationId xmlns:p14="http://schemas.microsoft.com/office/powerpoint/2010/main" val="3206131708"/>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sz="1800" b="1" dirty="0">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 name="TextBox 2"/>
              <p:cNvSpPr txBox="1"/>
              <p:nvPr/>
            </p:nvSpPr>
            <p:spPr>
              <a:xfrm>
                <a:off x="5724128" y="1124744"/>
                <a:ext cx="3096345" cy="5262979"/>
              </a:xfrm>
              <a:prstGeom prst="rect">
                <a:avLst/>
              </a:prstGeom>
              <a:noFill/>
            </p:spPr>
            <p:txBody>
              <a:bodyPr wrap="square" rtlCol="0">
                <a:spAutoFit/>
              </a:bodyPr>
              <a:lstStyle/>
              <a:p>
                <a:r>
                  <a:rPr lang="en-GB" sz="2400" dirty="0" smtClean="0"/>
                  <a:t>Here, supply is perfectly price elastic at a price of </a:t>
                </a:r>
                <a:r>
                  <a:rPr lang="en-GB" sz="2400" i="1" dirty="0" err="1" smtClean="0"/>
                  <a:t>P</a:t>
                </a:r>
                <a:r>
                  <a:rPr lang="en-GB" sz="2400" i="1" baseline="-25000" dirty="0" err="1" smtClean="0"/>
                  <a:t>e</a:t>
                </a:r>
                <a:r>
                  <a:rPr lang="en-GB" sz="2400" i="1" dirty="0" smtClean="0"/>
                  <a:t>. </a:t>
                </a:r>
                <a:r>
                  <a:rPr lang="en-GB" sz="2400" dirty="0" smtClean="0"/>
                  <a:t>For example, Duracell might have a huge stock of batteries being sold, without the price being raised. Hence, as quantity supplied can increase from </a:t>
                </a:r>
                <a:r>
                  <a:rPr lang="en-GB" sz="2400" i="1" dirty="0" smtClean="0"/>
                  <a:t>Q</a:t>
                </a:r>
                <a:r>
                  <a:rPr lang="en-GB" sz="2400" i="1" baseline="-25000" dirty="0" smtClean="0"/>
                  <a:t>1  </a:t>
                </a:r>
                <a:r>
                  <a:rPr lang="en-GB" sz="2400" dirty="0" smtClean="0"/>
                  <a:t>to </a:t>
                </a:r>
                <a:r>
                  <a:rPr lang="en-GB" sz="2400" i="1" dirty="0" smtClean="0"/>
                  <a:t>Q</a:t>
                </a:r>
                <a:r>
                  <a:rPr lang="en-GB" sz="2400" i="1" baseline="-25000" dirty="0" smtClean="0"/>
                  <a:t>2 </a:t>
                </a:r>
                <a:r>
                  <a:rPr lang="en-GB" sz="2400" dirty="0" smtClean="0"/>
                  <a:t>irrespective of a price change, the </a:t>
                </a:r>
                <a:r>
                  <a:rPr lang="en-GB" sz="2400" i="1" dirty="0" smtClean="0"/>
                  <a:t>PES</a:t>
                </a:r>
                <a:r>
                  <a:rPr lang="en-GB" sz="2400" dirty="0" smtClean="0"/>
                  <a:t> = </a:t>
                </a:r>
                <a14:m>
                  <m:oMath xmlns:m="http://schemas.openxmlformats.org/officeDocument/2006/math">
                    <m:r>
                      <a:rPr lang="en-GB" sz="2400" i="1">
                        <a:latin typeface="Cambria Math" panose="02040503050406030204" pitchFamily="18" charset="0"/>
                      </a:rPr>
                      <m:t>∞</m:t>
                    </m:r>
                  </m:oMath>
                </a14:m>
                <a:endParaRPr lang="en-GB" sz="2400" dirty="0"/>
              </a:p>
            </p:txBody>
          </p:sp>
        </mc:Choice>
        <mc:Fallback xmlns="">
          <p:sp>
            <p:nvSpPr>
              <p:cNvPr id="3" name="TextBox 2"/>
              <p:cNvSpPr txBox="1">
                <a:spLocks noRot="1" noChangeAspect="1" noMove="1" noResize="1" noEditPoints="1" noAdjustHandles="1" noChangeArrowheads="1" noChangeShapeType="1" noTextEdit="1"/>
              </p:cNvSpPr>
              <p:nvPr/>
            </p:nvSpPr>
            <p:spPr>
              <a:xfrm>
                <a:off x="5724128" y="1124744"/>
                <a:ext cx="3096345" cy="5262979"/>
              </a:xfrm>
              <a:prstGeom prst="rect">
                <a:avLst/>
              </a:prstGeom>
              <a:blipFill rotWithShape="0">
                <a:blip r:embed="rId3"/>
                <a:stretch>
                  <a:fillRect l="-3150" t="-811" r="-4134" b="-1854"/>
                </a:stretch>
              </a:blipFill>
            </p:spPr>
            <p:txBody>
              <a:bodyPr/>
              <a:lstStyle/>
              <a:p>
                <a:r>
                  <a:rPr lang="en-GB">
                    <a:noFill/>
                  </a:rPr>
                  <a:t> </a:t>
                </a:r>
              </a:p>
            </p:txBody>
          </p:sp>
        </mc:Fallback>
      </mc:AlternateContent>
      <p:pic>
        <p:nvPicPr>
          <p:cNvPr id="4" name="Picture 3"/>
          <p:cNvPicPr>
            <a:picLocks noChangeAspect="1"/>
          </p:cNvPicPr>
          <p:nvPr/>
        </p:nvPicPr>
        <p:blipFill rotWithShape="1">
          <a:blip r:embed="rId4"/>
          <a:srcRect l="14524" t="24801" r="19418" b="29000"/>
          <a:stretch/>
        </p:blipFill>
        <p:spPr>
          <a:xfrm>
            <a:off x="323528" y="1124743"/>
            <a:ext cx="5345992" cy="4608513"/>
          </a:xfrm>
          <a:prstGeom prst="rect">
            <a:avLst/>
          </a:prstGeom>
        </p:spPr>
      </p:pic>
      <p:sp>
        <p:nvSpPr>
          <p:cNvPr id="9" name="Rectangle 8"/>
          <p:cNvSpPr/>
          <p:nvPr/>
        </p:nvSpPr>
        <p:spPr>
          <a:xfrm>
            <a:off x="251520" y="5838363"/>
            <a:ext cx="5617948" cy="830997"/>
          </a:xfrm>
          <a:prstGeom prst="rect">
            <a:avLst/>
          </a:prstGeom>
        </p:spPr>
        <p:txBody>
          <a:bodyPr wrap="none">
            <a:spAutoFit/>
          </a:bodyPr>
          <a:lstStyle/>
          <a:p>
            <a:r>
              <a:rPr lang="en-GB" b="1" dirty="0" smtClean="0">
                <a:latin typeface="Arial" panose="020B0604020202020204" pitchFamily="34" charset="0"/>
                <a:cs typeface="Arial" panose="020B0604020202020204" pitchFamily="34" charset="0"/>
              </a:rPr>
              <a:t>Figure 4.11</a:t>
            </a:r>
            <a:r>
              <a:rPr lang="en-GB" dirty="0" smtClean="0">
                <a:latin typeface="Arial" panose="020B0604020202020204" pitchFamily="34" charset="0"/>
                <a:cs typeface="Arial" panose="020B0604020202020204" pitchFamily="34" charset="0"/>
              </a:rPr>
              <a:t> – The perfectly price elastic supply curve</a:t>
            </a:r>
            <a:endParaRPr lang="en-GB"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66740649"/>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sz="1800" b="1" dirty="0">
              <a:latin typeface="Arial" panose="020B0604020202020204" pitchFamily="34" charset="0"/>
              <a:cs typeface="Arial" panose="020B0604020202020204" pitchFamily="34" charset="0"/>
            </a:endParaRPr>
          </a:p>
        </p:txBody>
      </p:sp>
      <p:sp>
        <p:nvSpPr>
          <p:cNvPr id="3" name="TextBox 2"/>
          <p:cNvSpPr txBox="1"/>
          <p:nvPr/>
        </p:nvSpPr>
        <p:spPr>
          <a:xfrm>
            <a:off x="5940152" y="1124744"/>
            <a:ext cx="2880321" cy="5293757"/>
          </a:xfrm>
          <a:prstGeom prst="rect">
            <a:avLst/>
          </a:prstGeom>
          <a:noFill/>
        </p:spPr>
        <p:txBody>
          <a:bodyPr wrap="square" rtlCol="0">
            <a:spAutoFit/>
          </a:bodyPr>
          <a:lstStyle/>
          <a:p>
            <a:r>
              <a:rPr lang="en-GB" sz="2600" dirty="0" smtClean="0"/>
              <a:t>Any supply curve that starts at the origin (such as </a:t>
            </a:r>
            <a:r>
              <a:rPr lang="en-GB" sz="2600" i="1" dirty="0" smtClean="0"/>
              <a:t>P</a:t>
            </a:r>
            <a:r>
              <a:rPr lang="en-GB" sz="2600" i="1" baseline="-25000" dirty="0" smtClean="0"/>
              <a:t>1</a:t>
            </a:r>
            <a:r>
              <a:rPr lang="en-GB" sz="2600" i="1" dirty="0" smtClean="0"/>
              <a:t>, P</a:t>
            </a:r>
            <a:r>
              <a:rPr lang="en-GB" sz="2600" i="1" baseline="-25000" dirty="0" smtClean="0"/>
              <a:t>2 </a:t>
            </a:r>
            <a:r>
              <a:rPr lang="en-GB" sz="2600" dirty="0" smtClean="0"/>
              <a:t>or </a:t>
            </a:r>
            <a:r>
              <a:rPr lang="en-GB" sz="2600" i="1" dirty="0" smtClean="0"/>
              <a:t>P</a:t>
            </a:r>
            <a:r>
              <a:rPr lang="en-GB" sz="2600" i="1" baseline="-25000" dirty="0" smtClean="0"/>
              <a:t>3</a:t>
            </a:r>
            <a:r>
              <a:rPr lang="en-GB" sz="2600" dirty="0" smtClean="0"/>
              <a:t>) has a </a:t>
            </a:r>
            <a:r>
              <a:rPr lang="en-GB" sz="2600" i="1" dirty="0" smtClean="0"/>
              <a:t>PES</a:t>
            </a:r>
            <a:r>
              <a:rPr lang="en-GB" sz="2600" dirty="0" smtClean="0"/>
              <a:t> value equal to 1. This theoretical outcome means that a change in price causes the same proportional change in quantity supplied</a:t>
            </a:r>
            <a:endParaRPr lang="en-GB" sz="2600" dirty="0"/>
          </a:p>
        </p:txBody>
      </p:sp>
      <p:sp>
        <p:nvSpPr>
          <p:cNvPr id="9" name="Rectangle 8"/>
          <p:cNvSpPr/>
          <p:nvPr/>
        </p:nvSpPr>
        <p:spPr>
          <a:xfrm>
            <a:off x="416972" y="6228020"/>
            <a:ext cx="5451172" cy="369332"/>
          </a:xfrm>
          <a:prstGeom prst="rect">
            <a:avLst/>
          </a:prstGeom>
        </p:spPr>
        <p:txBody>
          <a:bodyPr wrap="none">
            <a:spAutoFit/>
          </a:bodyPr>
          <a:lstStyle/>
          <a:p>
            <a:r>
              <a:rPr lang="en-GB" b="1" dirty="0" smtClean="0"/>
              <a:t>Figure 4.12 </a:t>
            </a:r>
            <a:r>
              <a:rPr lang="en-GB" dirty="0" smtClean="0"/>
              <a:t>– The unitary price elastic supply curve</a:t>
            </a:r>
            <a:endParaRPr lang="en-GB" dirty="0"/>
          </a:p>
        </p:txBody>
      </p:sp>
      <p:pic>
        <p:nvPicPr>
          <p:cNvPr id="2" name="Picture 1"/>
          <p:cNvPicPr>
            <a:picLocks noChangeAspect="1"/>
          </p:cNvPicPr>
          <p:nvPr/>
        </p:nvPicPr>
        <p:blipFill rotWithShape="1">
          <a:blip r:embed="rId3"/>
          <a:srcRect l="15748" t="27951" r="21865" b="26900"/>
          <a:stretch/>
        </p:blipFill>
        <p:spPr>
          <a:xfrm>
            <a:off x="323527" y="1124743"/>
            <a:ext cx="5472609" cy="4968553"/>
          </a:xfrm>
          <a:prstGeom prst="rect">
            <a:avLst/>
          </a:prstGeom>
        </p:spPr>
      </p:pic>
    </p:spTree>
    <p:extLst>
      <p:ext uri="{BB962C8B-B14F-4D97-AF65-F5344CB8AC3E}">
        <p14:creationId xmlns:p14="http://schemas.microsoft.com/office/powerpoint/2010/main" val="2439706872"/>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45</a:t>
            </a:r>
            <a:endParaRPr lang="en-GB" sz="1800" b="1" dirty="0">
              <a:latin typeface="Arial" panose="020B0604020202020204" pitchFamily="34" charset="0"/>
              <a:cs typeface="Arial" panose="020B0604020202020204" pitchFamily="34" charset="0"/>
            </a:endParaRPr>
          </a:p>
        </p:txBody>
      </p:sp>
      <p:sp>
        <p:nvSpPr>
          <p:cNvPr id="4" name="Rectangle 3"/>
          <p:cNvSpPr/>
          <p:nvPr/>
        </p:nvSpPr>
        <p:spPr>
          <a:xfrm>
            <a:off x="323528" y="1124744"/>
            <a:ext cx="8496944" cy="2246769"/>
          </a:xfrm>
          <a:prstGeom prst="rect">
            <a:avLst/>
          </a:prstGeom>
          <a:solidFill>
            <a:schemeClr val="tx2">
              <a:lumMod val="40000"/>
              <a:lumOff val="60000"/>
            </a:schemeClr>
          </a:solidFill>
          <a:ln w="38100">
            <a:solidFill>
              <a:srgbClr val="C00000"/>
            </a:solidFill>
          </a:ln>
        </p:spPr>
        <p:txBody>
          <a:bodyPr wrap="square">
            <a:spAutoFit/>
          </a:bodyPr>
          <a:lstStyle/>
          <a:p>
            <a:r>
              <a:rPr lang="en-GB" sz="2800" b="1" dirty="0"/>
              <a:t>Study tips</a:t>
            </a:r>
          </a:p>
          <a:p>
            <a:pPr marL="285750" indent="-285750">
              <a:buClr>
                <a:srgbClr val="00B050"/>
              </a:buClr>
              <a:buFont typeface="Wingdings 3" panose="05040102010807070707" pitchFamily="18" charset="2"/>
              <a:buChar char=""/>
            </a:pPr>
            <a:r>
              <a:rPr lang="en-GB" sz="2800" dirty="0" smtClean="0"/>
              <a:t>In reality, supply</a:t>
            </a:r>
            <a:r>
              <a:rPr lang="en-GB" sz="2800" dirty="0"/>
              <a:t> </a:t>
            </a:r>
            <a:r>
              <a:rPr lang="en-GB" sz="2800" dirty="0" smtClean="0"/>
              <a:t>curves </a:t>
            </a:r>
            <a:r>
              <a:rPr lang="en-GB" sz="2800" dirty="0"/>
              <a:t>are </a:t>
            </a:r>
            <a:r>
              <a:rPr lang="en-GB" sz="2800" dirty="0" smtClean="0"/>
              <a:t>likely to </a:t>
            </a:r>
            <a:r>
              <a:rPr lang="en-GB" sz="2800" dirty="0"/>
              <a:t>be </a:t>
            </a:r>
            <a:r>
              <a:rPr lang="en-GB" sz="2800" dirty="0" smtClean="0"/>
              <a:t>non-linear, so </a:t>
            </a:r>
            <a:r>
              <a:rPr lang="en-GB" sz="2800" dirty="0"/>
              <a:t>will have </a:t>
            </a:r>
            <a:r>
              <a:rPr lang="en-GB" sz="2800" dirty="0" smtClean="0"/>
              <a:t>a different PES value </a:t>
            </a:r>
            <a:r>
              <a:rPr lang="en-GB" sz="2800" dirty="0"/>
              <a:t>at </a:t>
            </a:r>
            <a:r>
              <a:rPr lang="en-GB" sz="2800" dirty="0" smtClean="0"/>
              <a:t>different points</a:t>
            </a:r>
            <a:r>
              <a:rPr lang="en-GB" sz="2800" dirty="0"/>
              <a:t>. Supply </a:t>
            </a:r>
            <a:r>
              <a:rPr lang="en-GB" sz="2800" dirty="0" smtClean="0"/>
              <a:t>is more </a:t>
            </a:r>
            <a:r>
              <a:rPr lang="en-GB" sz="2800" dirty="0"/>
              <a:t>elastic </a:t>
            </a:r>
            <a:r>
              <a:rPr lang="en-GB" sz="2800" dirty="0" smtClean="0"/>
              <a:t>at lower </a:t>
            </a:r>
            <a:r>
              <a:rPr lang="en-GB" sz="2800" dirty="0"/>
              <a:t>prices </a:t>
            </a:r>
            <a:r>
              <a:rPr lang="en-GB" sz="2800" dirty="0" smtClean="0"/>
              <a:t>and more </a:t>
            </a:r>
            <a:r>
              <a:rPr lang="en-GB" sz="2800" dirty="0"/>
              <a:t>inelastic </a:t>
            </a:r>
            <a:r>
              <a:rPr lang="en-GB" sz="2800" dirty="0" smtClean="0"/>
              <a:t>at higher </a:t>
            </a:r>
            <a:r>
              <a:rPr lang="en-GB" sz="2800" dirty="0"/>
              <a:t>prices.</a:t>
            </a:r>
          </a:p>
        </p:txBody>
      </p:sp>
      <p:sp>
        <p:nvSpPr>
          <p:cNvPr id="6" name="Rectangle 5"/>
          <p:cNvSpPr/>
          <p:nvPr/>
        </p:nvSpPr>
        <p:spPr>
          <a:xfrm>
            <a:off x="323528" y="3501008"/>
            <a:ext cx="8496944" cy="3046988"/>
          </a:xfrm>
          <a:prstGeom prst="rect">
            <a:avLst/>
          </a:prstGeom>
        </p:spPr>
        <p:txBody>
          <a:bodyPr wrap="square">
            <a:spAutoFit/>
          </a:bodyPr>
          <a:lstStyle/>
          <a:p>
            <a:r>
              <a:rPr lang="en-GB" sz="2400" b="1" dirty="0" smtClean="0">
                <a:solidFill>
                  <a:srgbClr val="FF0000"/>
                </a:solidFill>
              </a:rPr>
              <a:t>Activity</a:t>
            </a:r>
            <a:endParaRPr lang="en-GB" sz="2400" b="1" dirty="0">
              <a:solidFill>
                <a:srgbClr val="FF0000"/>
              </a:solidFill>
            </a:endParaRPr>
          </a:p>
          <a:p>
            <a:pPr marL="285750" indent="-285750">
              <a:buClr>
                <a:srgbClr val="00B050"/>
              </a:buClr>
              <a:buFont typeface="Wingdings 3" panose="05040102010807070707" pitchFamily="18" charset="2"/>
              <a:buChar char=""/>
            </a:pPr>
            <a:r>
              <a:rPr lang="en-US" sz="2400" dirty="0">
                <a:solidFill>
                  <a:srgbClr val="FF0000"/>
                </a:solidFill>
              </a:rPr>
              <a:t>Discuss in pairs why the price elasticity of supply of the following products will </a:t>
            </a:r>
            <a:r>
              <a:rPr lang="en-US" sz="2400" dirty="0" smtClean="0">
                <a:solidFill>
                  <a:srgbClr val="FF0000"/>
                </a:solidFill>
              </a:rPr>
              <a:t>differ</a:t>
            </a:r>
            <a:r>
              <a:rPr lang="en-US" sz="2400" dirty="0">
                <a:solidFill>
                  <a:srgbClr val="FF0000"/>
                </a:solidFill>
              </a:rPr>
              <a:t>:</a:t>
            </a:r>
          </a:p>
          <a:p>
            <a:pPr marL="685800" indent="-342900">
              <a:buFont typeface="+mj-lt"/>
              <a:buAutoNum type="arabicPeriod"/>
            </a:pPr>
            <a:r>
              <a:rPr lang="en-GB" sz="2400" dirty="0" smtClean="0">
                <a:solidFill>
                  <a:srgbClr val="FF0000"/>
                </a:solidFill>
              </a:rPr>
              <a:t>Smartphones</a:t>
            </a:r>
            <a:endParaRPr lang="en-GB" sz="2400" dirty="0">
              <a:solidFill>
                <a:srgbClr val="FF0000"/>
              </a:solidFill>
            </a:endParaRPr>
          </a:p>
          <a:p>
            <a:pPr marL="685800" indent="-342900">
              <a:buFont typeface="+mj-lt"/>
              <a:buAutoNum type="arabicPeriod"/>
            </a:pPr>
            <a:r>
              <a:rPr lang="en-GB" sz="2400" dirty="0" smtClean="0">
                <a:solidFill>
                  <a:srgbClr val="FF0000"/>
                </a:solidFill>
              </a:rPr>
              <a:t>Organic vegetables</a:t>
            </a:r>
            <a:endParaRPr lang="en-GB" sz="2400" dirty="0">
              <a:solidFill>
                <a:srgbClr val="FF0000"/>
              </a:solidFill>
            </a:endParaRPr>
          </a:p>
          <a:p>
            <a:pPr marL="685800" indent="-342900">
              <a:buFont typeface="+mj-lt"/>
              <a:buAutoNum type="arabicPeriod"/>
            </a:pPr>
            <a:r>
              <a:rPr lang="en-GB" sz="2400" dirty="0" smtClean="0">
                <a:solidFill>
                  <a:srgbClr val="FF0000"/>
                </a:solidFill>
              </a:rPr>
              <a:t>Fresh flowers</a:t>
            </a:r>
            <a:endParaRPr lang="en-GB" sz="2400" dirty="0">
              <a:solidFill>
                <a:srgbClr val="FF0000"/>
              </a:solidFill>
            </a:endParaRPr>
          </a:p>
          <a:p>
            <a:pPr marL="685800" indent="-342900">
              <a:buFont typeface="+mj-lt"/>
              <a:buAutoNum type="arabicPeriod"/>
            </a:pPr>
            <a:r>
              <a:rPr lang="en-GB" sz="2400" dirty="0" smtClean="0">
                <a:solidFill>
                  <a:srgbClr val="FF0000"/>
                </a:solidFill>
              </a:rPr>
              <a:t>Hotels</a:t>
            </a:r>
          </a:p>
          <a:p>
            <a:pPr marL="685800" indent="-342900">
              <a:buFont typeface="+mj-lt"/>
              <a:buAutoNum type="arabicPeriod"/>
            </a:pPr>
            <a:r>
              <a:rPr lang="en-GB" sz="2400" dirty="0" smtClean="0">
                <a:solidFill>
                  <a:srgbClr val="FF0000"/>
                </a:solidFill>
              </a:rPr>
              <a:t>Ferrari Cars</a:t>
            </a:r>
            <a:endParaRPr lang="en-GB" sz="2400" dirty="0">
              <a:solidFill>
                <a:srgbClr val="FF0000"/>
              </a:solidFill>
            </a:endParaRPr>
          </a:p>
        </p:txBody>
      </p:sp>
    </p:spTree>
    <p:extLst>
      <p:ext uri="{BB962C8B-B14F-4D97-AF65-F5344CB8AC3E}">
        <p14:creationId xmlns:p14="http://schemas.microsoft.com/office/powerpoint/2010/main" val="24647678"/>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000" dirty="0" smtClean="0"/>
              <a:t>2.3 – Price Elasticity – Price Elasticity of Supply</a:t>
            </a:r>
            <a:endParaRPr lang="en-GB" sz="30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46</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6696744" cy="5355312"/>
          </a:xfrm>
          <a:prstGeom prst="rect">
            <a:avLst/>
          </a:prstGeom>
        </p:spPr>
        <p:txBody>
          <a:bodyPr wrap="square">
            <a:spAutoFit/>
          </a:bodyPr>
          <a:lstStyle/>
          <a:p>
            <a:r>
              <a:rPr lang="en-GB" b="1" dirty="0">
                <a:solidFill>
                  <a:srgbClr val="FF0000"/>
                </a:solidFill>
              </a:rPr>
              <a:t>Exam practice</a:t>
            </a:r>
          </a:p>
          <a:p>
            <a:pPr marL="350838" indent="-350838">
              <a:buClr>
                <a:srgbClr val="00B050"/>
              </a:buClr>
              <a:buFont typeface="Wingdings 3" panose="05040102010807070707" pitchFamily="18" charset="2"/>
              <a:buChar char=""/>
            </a:pPr>
            <a:r>
              <a:rPr lang="en-US" dirty="0">
                <a:solidFill>
                  <a:srgbClr val="FF0000"/>
                </a:solidFill>
              </a:rPr>
              <a:t>Angry Birds is a highly popular video game created by Finnish company Rovio </a:t>
            </a:r>
            <a:r>
              <a:rPr lang="en-US" dirty="0" smtClean="0">
                <a:solidFill>
                  <a:srgbClr val="FF0000"/>
                </a:solidFill>
              </a:rPr>
              <a:t>in December </a:t>
            </a:r>
            <a:r>
              <a:rPr lang="en-US" dirty="0">
                <a:solidFill>
                  <a:srgbClr val="FF0000"/>
                </a:solidFill>
              </a:rPr>
              <a:t>2009 for the iPhone. Since then, over 12 million customers have paid $</a:t>
            </a:r>
            <a:r>
              <a:rPr lang="en-US" dirty="0" smtClean="0">
                <a:solidFill>
                  <a:srgbClr val="FF0000"/>
                </a:solidFill>
              </a:rPr>
              <a:t>0.99 each </a:t>
            </a:r>
            <a:r>
              <a:rPr lang="en-US" dirty="0">
                <a:solidFill>
                  <a:srgbClr val="FF0000"/>
                </a:solidFill>
              </a:rPr>
              <a:t>to download the game from Apple's App Store. The game has become </a:t>
            </a:r>
            <a:r>
              <a:rPr lang="en-US" dirty="0" smtClean="0">
                <a:solidFill>
                  <a:srgbClr val="FF0000"/>
                </a:solidFill>
              </a:rPr>
              <a:t>available for </a:t>
            </a:r>
            <a:r>
              <a:rPr lang="en-US" dirty="0">
                <a:solidFill>
                  <a:srgbClr val="FF0000"/>
                </a:solidFill>
              </a:rPr>
              <a:t>other platforms such as the Android and Windows operating systems and </a:t>
            </a:r>
            <a:r>
              <a:rPr lang="en-US" dirty="0" smtClean="0">
                <a:solidFill>
                  <a:srgbClr val="FF0000"/>
                </a:solidFill>
              </a:rPr>
              <a:t>available for </a:t>
            </a:r>
            <a:r>
              <a:rPr lang="en-US" dirty="0">
                <a:solidFill>
                  <a:srgbClr val="FF0000"/>
                </a:solidFill>
              </a:rPr>
              <a:t>both video games consoles and personal computers.</a:t>
            </a:r>
          </a:p>
          <a:p>
            <a:pPr marL="350838" indent="-350838">
              <a:buClr>
                <a:srgbClr val="00B050"/>
              </a:buClr>
              <a:buFont typeface="Wingdings 3" panose="05040102010807070707" pitchFamily="18" charset="2"/>
              <a:buChar char=""/>
            </a:pPr>
            <a:r>
              <a:rPr lang="en-US" dirty="0">
                <a:solidFill>
                  <a:srgbClr val="FF0000"/>
                </a:solidFill>
              </a:rPr>
              <a:t>Rovio has since launched variations of the video game, such as Angry Birds </a:t>
            </a:r>
            <a:r>
              <a:rPr lang="en-US" dirty="0" smtClean="0">
                <a:solidFill>
                  <a:srgbClr val="FF0000"/>
                </a:solidFill>
              </a:rPr>
              <a:t>Seasons, Angry </a:t>
            </a:r>
            <a:r>
              <a:rPr lang="en-US" dirty="0">
                <a:solidFill>
                  <a:srgbClr val="FF0000"/>
                </a:solidFill>
              </a:rPr>
              <a:t>Birds Rio, Angry Birds Space and Angry Birds Star Wars. According to </a:t>
            </a:r>
            <a:r>
              <a:rPr lang="en-US" dirty="0" smtClean="0">
                <a:solidFill>
                  <a:srgbClr val="FF0000"/>
                </a:solidFill>
              </a:rPr>
              <a:t>its website</a:t>
            </a:r>
            <a:r>
              <a:rPr lang="en-US" dirty="0">
                <a:solidFill>
                  <a:srgbClr val="FF0000"/>
                </a:solidFill>
              </a:rPr>
              <a:t>, the Angry Birds games have been downloaded over 1 billion times across </a:t>
            </a:r>
            <a:r>
              <a:rPr lang="en-US" dirty="0" smtClean="0">
                <a:solidFill>
                  <a:srgbClr val="FF0000"/>
                </a:solidFill>
              </a:rPr>
              <a:t>all platforms</a:t>
            </a:r>
            <a:r>
              <a:rPr lang="en-US" dirty="0">
                <a:solidFill>
                  <a:srgbClr val="FF0000"/>
                </a:solidFill>
              </a:rPr>
              <a:t>, making it the most downloaded app of all time.</a:t>
            </a:r>
          </a:p>
          <a:p>
            <a:pPr marL="746125" indent="-342900">
              <a:buFont typeface="+mj-lt"/>
              <a:buAutoNum type="arabicPeriod"/>
            </a:pPr>
            <a:r>
              <a:rPr lang="en-US" dirty="0" smtClean="0">
                <a:solidFill>
                  <a:srgbClr val="FF0000"/>
                </a:solidFill>
              </a:rPr>
              <a:t>With </a:t>
            </a:r>
            <a:r>
              <a:rPr lang="en-US" dirty="0">
                <a:solidFill>
                  <a:srgbClr val="FF0000"/>
                </a:solidFill>
              </a:rPr>
              <a:t>the use of an appropriate diagram, explain why the high level of </a:t>
            </a:r>
            <a:r>
              <a:rPr lang="en-US" dirty="0" smtClean="0">
                <a:solidFill>
                  <a:srgbClr val="FF0000"/>
                </a:solidFill>
              </a:rPr>
              <a:t>demand for </a:t>
            </a:r>
            <a:r>
              <a:rPr lang="en-US" dirty="0">
                <a:solidFill>
                  <a:srgbClr val="FF0000"/>
                </a:solidFill>
              </a:rPr>
              <a:t>Angry Birds games has no effect on the selling price. [</a:t>
            </a:r>
            <a:r>
              <a:rPr lang="en-US" dirty="0" smtClean="0">
                <a:solidFill>
                  <a:srgbClr val="FF0000"/>
                </a:solidFill>
              </a:rPr>
              <a:t>6]</a:t>
            </a:r>
            <a:endParaRPr lang="en-US" dirty="0">
              <a:solidFill>
                <a:srgbClr val="FF0000"/>
              </a:solidFill>
            </a:endParaRPr>
          </a:p>
          <a:p>
            <a:pPr marL="746125" indent="-342900">
              <a:buFont typeface="+mj-lt"/>
              <a:buAutoNum type="arabicPeriod"/>
            </a:pPr>
            <a:r>
              <a:rPr lang="en-US" dirty="0" smtClean="0">
                <a:solidFill>
                  <a:srgbClr val="FF0000"/>
                </a:solidFill>
              </a:rPr>
              <a:t>Explain </a:t>
            </a:r>
            <a:r>
              <a:rPr lang="en-US" dirty="0">
                <a:solidFill>
                  <a:srgbClr val="FF0000"/>
                </a:solidFill>
              </a:rPr>
              <a:t>how knowledge of price elasticity of supply can help businesses </a:t>
            </a:r>
            <a:r>
              <a:rPr lang="en-US" dirty="0" smtClean="0">
                <a:solidFill>
                  <a:srgbClr val="FF0000"/>
                </a:solidFill>
              </a:rPr>
              <a:t>such as Rovio. [4]</a:t>
            </a:r>
            <a:endParaRPr lang="en-GB" dirty="0">
              <a:solidFill>
                <a:srgbClr val="FF0000"/>
              </a:solidFill>
            </a:endParaRPr>
          </a:p>
        </p:txBody>
      </p:sp>
      <p:pic>
        <p:nvPicPr>
          <p:cNvPr id="2050" name="Picture 2" descr="Image result for angry bird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0273" y="1124744"/>
            <a:ext cx="1800200" cy="19502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ngry birds ga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0855" y="3234631"/>
            <a:ext cx="1803721" cy="120248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ngry birds star wars gam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90855" y="4658881"/>
            <a:ext cx="1806346" cy="1354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745530"/>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2300" dirty="0" smtClean="0"/>
              <a:t>2.3 – Price Elasticity – </a:t>
            </a:r>
            <a:r>
              <a:rPr lang="en-US" sz="2300" dirty="0"/>
              <a:t>Determinants of price elasticity of supply</a:t>
            </a:r>
            <a:endParaRPr lang="en-GB" sz="23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46</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909310"/>
          </a:xfrm>
          <a:prstGeom prst="rect">
            <a:avLst/>
          </a:prstGeom>
        </p:spPr>
        <p:txBody>
          <a:bodyPr wrap="square">
            <a:spAutoFit/>
          </a:bodyPr>
          <a:lstStyle/>
          <a:p>
            <a:pPr marL="350838" indent="-350838">
              <a:buClr>
                <a:srgbClr val="00B050"/>
              </a:buClr>
              <a:buFont typeface="Wingdings 3" panose="05040102010807070707" pitchFamily="18" charset="2"/>
              <a:buChar char=""/>
            </a:pPr>
            <a:r>
              <a:rPr lang="en-US" sz="1730" dirty="0"/>
              <a:t>There are several interlinked determinants of the PES for a product:</a:t>
            </a:r>
          </a:p>
          <a:p>
            <a:pPr marL="625475" indent="-274638">
              <a:buClr>
                <a:srgbClr val="00B050"/>
              </a:buClr>
              <a:buFont typeface="Arial" panose="020B0604020202020204" pitchFamily="34" charset="0"/>
              <a:buChar char="•"/>
            </a:pPr>
            <a:r>
              <a:rPr lang="en-US" sz="1730" b="1" dirty="0" smtClean="0"/>
              <a:t>The </a:t>
            </a:r>
            <a:r>
              <a:rPr lang="en-US" sz="1730" b="1" dirty="0"/>
              <a:t>degree of spare productive </a:t>
            </a:r>
            <a:r>
              <a:rPr lang="en-US" sz="1730" b="1" dirty="0" smtClean="0"/>
              <a:t>capacity </a:t>
            </a:r>
            <a:r>
              <a:rPr lang="en-US" sz="1730" dirty="0" smtClean="0"/>
              <a:t>– If a </a:t>
            </a:r>
            <a:r>
              <a:rPr lang="en-US" sz="1730" dirty="0"/>
              <a:t>firm has plenty of spare </a:t>
            </a:r>
            <a:r>
              <a:rPr lang="en-US" sz="1730" dirty="0" smtClean="0"/>
              <a:t>capacity then </a:t>
            </a:r>
            <a:r>
              <a:rPr lang="en-US" sz="1730" dirty="0"/>
              <a:t>it can increase supply with relative ease: that is, without increasing its </a:t>
            </a:r>
            <a:r>
              <a:rPr lang="en-US" sz="1730" dirty="0" smtClean="0"/>
              <a:t>costs of </a:t>
            </a:r>
            <a:r>
              <a:rPr lang="en-US" sz="1730" dirty="0"/>
              <a:t>production. This means that supply is relatively price elastic. </a:t>
            </a:r>
            <a:r>
              <a:rPr lang="en-US" sz="1730" dirty="0" smtClean="0"/>
              <a:t>E.g., Coca-Cola's </a:t>
            </a:r>
            <a:r>
              <a:rPr lang="en-US" sz="1730" dirty="0"/>
              <a:t>bottling plants can produce </a:t>
            </a:r>
            <a:r>
              <a:rPr lang="en-US" sz="1730" dirty="0" smtClean="0"/>
              <a:t>10,000 </a:t>
            </a:r>
            <a:r>
              <a:rPr lang="en-US" sz="1730" dirty="0"/>
              <a:t>cans of soft drink in just </a:t>
            </a:r>
            <a:r>
              <a:rPr lang="en-US" sz="1730" dirty="0" smtClean="0"/>
              <a:t>60 seconds</a:t>
            </a:r>
            <a:r>
              <a:rPr lang="en-US" sz="1730" dirty="0"/>
              <a:t>, so it is </a:t>
            </a:r>
            <a:r>
              <a:rPr lang="en-US" sz="1730" dirty="0" smtClean="0"/>
              <a:t>very </a:t>
            </a:r>
            <a:r>
              <a:rPr lang="en-US" sz="1730" dirty="0"/>
              <a:t>easy for the world's largest beverage company with plenty </a:t>
            </a:r>
            <a:r>
              <a:rPr lang="en-US" sz="1730" dirty="0" smtClean="0"/>
              <a:t>of spare </a:t>
            </a:r>
            <a:r>
              <a:rPr lang="en-US" sz="1730" dirty="0"/>
              <a:t>productive capacity to respond to changes in price. In general, the </a:t>
            </a:r>
            <a:r>
              <a:rPr lang="en-US" sz="1730" dirty="0" smtClean="0"/>
              <a:t>supply of </a:t>
            </a:r>
            <a:r>
              <a:rPr lang="en-US" sz="1730" dirty="0"/>
              <a:t>goods and services is highly price elastic during an economic recession </a:t>
            </a:r>
            <a:r>
              <a:rPr lang="en-US" sz="1730" dirty="0" smtClean="0"/>
              <a:t>when </a:t>
            </a:r>
            <a:r>
              <a:rPr lang="en-US" sz="1730" dirty="0"/>
              <a:t>there are spare (unused ) resources such as land, capital </a:t>
            </a:r>
            <a:r>
              <a:rPr lang="en-US" sz="1730" dirty="0" smtClean="0"/>
              <a:t>and labour</a:t>
            </a:r>
            <a:r>
              <a:rPr lang="en-US" sz="1730" dirty="0"/>
              <a:t>.</a:t>
            </a:r>
          </a:p>
          <a:p>
            <a:pPr marL="625475" indent="-274638">
              <a:buClr>
                <a:srgbClr val="00B050"/>
              </a:buClr>
              <a:buFont typeface="Arial" panose="020B0604020202020204" pitchFamily="34" charset="0"/>
              <a:buChar char="•"/>
            </a:pPr>
            <a:r>
              <a:rPr lang="en-US" sz="1730" b="1" dirty="0" smtClean="0"/>
              <a:t>The </a:t>
            </a:r>
            <a:r>
              <a:rPr lang="en-US" sz="1730" b="1" dirty="0"/>
              <a:t>level of stocks</a:t>
            </a:r>
            <a:r>
              <a:rPr lang="en-US" sz="1730" dirty="0"/>
              <a:t> </a:t>
            </a:r>
            <a:r>
              <a:rPr lang="en-US" sz="1730" dirty="0" smtClean="0"/>
              <a:t>– If a </a:t>
            </a:r>
            <a:r>
              <a:rPr lang="en-US" sz="1730" dirty="0"/>
              <a:t>firm has unused raw materials, components and </a:t>
            </a:r>
            <a:r>
              <a:rPr lang="en-US" sz="1730" dirty="0" smtClean="0"/>
              <a:t>finished products </a:t>
            </a:r>
            <a:r>
              <a:rPr lang="en-US" sz="1730" dirty="0"/>
              <a:t>(collectively known as </a:t>
            </a:r>
            <a:r>
              <a:rPr lang="en-US" sz="1730" b="1" dirty="0">
                <a:solidFill>
                  <a:srgbClr val="FF0000"/>
                </a:solidFill>
              </a:rPr>
              <a:t>stocks</a:t>
            </a:r>
            <a:r>
              <a:rPr lang="en-US" sz="1730" dirty="0">
                <a:solidFill>
                  <a:srgbClr val="FF0000"/>
                </a:solidFill>
              </a:rPr>
              <a:t> </a:t>
            </a:r>
            <a:r>
              <a:rPr lang="en-US" sz="1730" dirty="0"/>
              <a:t>or </a:t>
            </a:r>
            <a:r>
              <a:rPr lang="en-US" sz="1730" b="1" dirty="0" smtClean="0">
                <a:solidFill>
                  <a:srgbClr val="FF0000"/>
                </a:solidFill>
              </a:rPr>
              <a:t>inventories</a:t>
            </a:r>
            <a:r>
              <a:rPr lang="en-US" sz="1730" dirty="0"/>
              <a:t>) that are available for </a:t>
            </a:r>
            <a:r>
              <a:rPr lang="en-US" sz="1730" dirty="0" smtClean="0"/>
              <a:t>use, then </a:t>
            </a:r>
            <a:r>
              <a:rPr lang="en-US" sz="1730" dirty="0"/>
              <a:t>the firm is more able to respond quickly to a change in price, as it can </a:t>
            </a:r>
            <a:r>
              <a:rPr lang="en-US" sz="1730" dirty="0" smtClean="0"/>
              <a:t>supply these </a:t>
            </a:r>
            <a:r>
              <a:rPr lang="en-US" sz="1730" dirty="0"/>
              <a:t>stocks on to the market. Not all inventories are sold to consumers </a:t>
            </a:r>
            <a:r>
              <a:rPr lang="en-US" sz="1730" dirty="0" smtClean="0"/>
              <a:t>– raw materials </a:t>
            </a:r>
            <a:r>
              <a:rPr lang="en-US" sz="1730" dirty="0"/>
              <a:t>and components (</a:t>
            </a:r>
            <a:r>
              <a:rPr lang="en-US" sz="1730" dirty="0" smtClean="0"/>
              <a:t>parts </a:t>
            </a:r>
            <a:r>
              <a:rPr lang="en-US" sz="1730" dirty="0"/>
              <a:t>used in the production process, such as </a:t>
            </a:r>
            <a:r>
              <a:rPr lang="en-US" sz="1730" dirty="0" smtClean="0"/>
              <a:t>gearboxes and motors </a:t>
            </a:r>
            <a:r>
              <a:rPr lang="en-US" sz="1730" dirty="0"/>
              <a:t>for cars) are used in the production process. In addition, some types </a:t>
            </a:r>
            <a:r>
              <a:rPr lang="en-US" sz="1730" dirty="0" smtClean="0"/>
              <a:t>of stock </a:t>
            </a:r>
            <a:r>
              <a:rPr lang="en-US" sz="1730" dirty="0"/>
              <a:t>(such as pencils or ball bearings) are easier to store than others (such as </a:t>
            </a:r>
            <a:r>
              <a:rPr lang="en-US" sz="1730" dirty="0" smtClean="0"/>
              <a:t>fresh milk </a:t>
            </a:r>
            <a:r>
              <a:rPr lang="en-US" sz="1730" dirty="0"/>
              <a:t>or organic vegetables), so it will be easier to increase supply if prices </a:t>
            </a:r>
            <a:r>
              <a:rPr lang="en-US" sz="1730" dirty="0" smtClean="0"/>
              <a:t>increase. This </a:t>
            </a:r>
            <a:r>
              <a:rPr lang="en-US" sz="1730" dirty="0"/>
              <a:t>means that the higher the level of stocks </a:t>
            </a:r>
            <a:r>
              <a:rPr lang="en-US" sz="1730" dirty="0" smtClean="0"/>
              <a:t>of finished </a:t>
            </a:r>
            <a:r>
              <a:rPr lang="en-US" sz="1730" dirty="0"/>
              <a:t>goods (such as cars) </a:t>
            </a:r>
            <a:r>
              <a:rPr lang="en-US" sz="1730" dirty="0" smtClean="0"/>
              <a:t>that are </a:t>
            </a:r>
            <a:r>
              <a:rPr lang="en-US" sz="1730" dirty="0"/>
              <a:t>ready for sale, the more price elastic supply tends to be.</a:t>
            </a:r>
            <a:endParaRPr lang="en-GB" sz="1730" dirty="0"/>
          </a:p>
        </p:txBody>
      </p:sp>
    </p:spTree>
    <p:extLst>
      <p:ext uri="{BB962C8B-B14F-4D97-AF65-F5344CB8AC3E}">
        <p14:creationId xmlns:p14="http://schemas.microsoft.com/office/powerpoint/2010/main" val="3030550138"/>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2300" dirty="0" smtClean="0"/>
              <a:t>2.3 – Price Elasticity – </a:t>
            </a:r>
            <a:r>
              <a:rPr lang="en-US" sz="2300" dirty="0"/>
              <a:t>Determinants of price elasticity of supply</a:t>
            </a:r>
            <a:endParaRPr lang="en-GB" sz="23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46</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493812"/>
          </a:xfrm>
          <a:prstGeom prst="rect">
            <a:avLst/>
          </a:prstGeom>
        </p:spPr>
        <p:txBody>
          <a:bodyPr wrap="square">
            <a:spAutoFit/>
          </a:bodyPr>
          <a:lstStyle/>
          <a:p>
            <a:pPr marL="288925" indent="-274638">
              <a:buClr>
                <a:srgbClr val="00B050"/>
              </a:buClr>
              <a:buFont typeface="Arial" panose="020B0604020202020204" pitchFamily="34" charset="0"/>
              <a:buChar char="•"/>
            </a:pPr>
            <a:r>
              <a:rPr lang="en-US" sz="1960" b="1" dirty="0" smtClean="0"/>
              <a:t>The </a:t>
            </a:r>
            <a:r>
              <a:rPr lang="en-US" sz="1960" b="1" dirty="0"/>
              <a:t>number of producers in the industry</a:t>
            </a:r>
            <a:r>
              <a:rPr lang="en-US" sz="1960" dirty="0"/>
              <a:t> - The more suppliers </a:t>
            </a:r>
            <a:r>
              <a:rPr lang="en-US" sz="1960" dirty="0" smtClean="0"/>
              <a:t>of a product there </a:t>
            </a:r>
            <a:r>
              <a:rPr lang="en-US" sz="1960" dirty="0"/>
              <a:t>are in the industry, the easier it tends to be for firms to increase </a:t>
            </a:r>
            <a:r>
              <a:rPr lang="en-US" sz="1960" dirty="0" smtClean="0"/>
              <a:t>their output </a:t>
            </a:r>
            <a:r>
              <a:rPr lang="en-US" sz="1960" dirty="0"/>
              <a:t>in response to a price increase. </a:t>
            </a:r>
            <a:r>
              <a:rPr lang="en-US" sz="1960" dirty="0" smtClean="0"/>
              <a:t>E.g., </a:t>
            </a:r>
            <a:r>
              <a:rPr lang="en-US" sz="1960" dirty="0"/>
              <a:t>there is plenty of </a:t>
            </a:r>
            <a:r>
              <a:rPr lang="en-US" sz="1960" dirty="0" smtClean="0"/>
              <a:t>competition in </a:t>
            </a:r>
            <a:r>
              <a:rPr lang="en-US" sz="1960" dirty="0"/>
              <a:t>the restaurant trade, so suppliers will be highly responsive to increases in </a:t>
            </a:r>
            <a:r>
              <a:rPr lang="en-US" sz="1960" dirty="0" smtClean="0"/>
              <a:t>price. Hence</a:t>
            </a:r>
            <a:r>
              <a:rPr lang="en-US" sz="1960" dirty="0"/>
              <a:t>, the greater the number of firms in an industry, the more price </a:t>
            </a:r>
            <a:r>
              <a:rPr lang="en-US" sz="1960" dirty="0" smtClean="0"/>
              <a:t>elastic supply </a:t>
            </a:r>
            <a:r>
              <a:rPr lang="en-US" sz="1960" dirty="0"/>
              <a:t>tends to be. By contrast, high barriers to </a:t>
            </a:r>
            <a:r>
              <a:rPr lang="en-US" sz="1960" dirty="0" smtClean="0"/>
              <a:t>entry </a:t>
            </a:r>
            <a:r>
              <a:rPr lang="en-US" sz="1960" dirty="0"/>
              <a:t>in the </a:t>
            </a:r>
            <a:r>
              <a:rPr lang="en-US" sz="1960" dirty="0" smtClean="0"/>
              <a:t>pharmaceutical industry </a:t>
            </a:r>
            <a:r>
              <a:rPr lang="en-US" sz="1960" dirty="0"/>
              <a:t>mean that there are </a:t>
            </a:r>
            <a:r>
              <a:rPr lang="en-US" sz="1960" dirty="0" smtClean="0"/>
              <a:t>very </a:t>
            </a:r>
            <a:r>
              <a:rPr lang="en-US" sz="1960" dirty="0"/>
              <a:t>few suppliers in the industry, so supply tends </a:t>
            </a:r>
            <a:r>
              <a:rPr lang="en-US" sz="1960" dirty="0" smtClean="0"/>
              <a:t>to be </a:t>
            </a:r>
            <a:r>
              <a:rPr lang="en-US" sz="1960" dirty="0"/>
              <a:t>price inelastic</a:t>
            </a:r>
            <a:r>
              <a:rPr lang="en-US" sz="1960" dirty="0" smtClean="0"/>
              <a:t>.</a:t>
            </a:r>
          </a:p>
          <a:p>
            <a:pPr marL="288925" indent="-274638">
              <a:buClr>
                <a:srgbClr val="00B050"/>
              </a:buClr>
              <a:buFont typeface="Arial" panose="020B0604020202020204" pitchFamily="34" charset="0"/>
              <a:buChar char="•"/>
            </a:pPr>
            <a:r>
              <a:rPr lang="en-US" sz="1960" b="1" dirty="0"/>
              <a:t>The time period</a:t>
            </a:r>
            <a:r>
              <a:rPr lang="en-US" sz="1960" dirty="0"/>
              <a:t> - In the short run, most firms are not able to change their factor</a:t>
            </a:r>
          </a:p>
          <a:p>
            <a:pPr marL="288925" indent="-274638">
              <a:buClr>
                <a:srgbClr val="00B050"/>
              </a:buClr>
              <a:buFont typeface="Arial" panose="020B0604020202020204" pitchFamily="34" charset="0"/>
              <a:buChar char="•"/>
            </a:pPr>
            <a:r>
              <a:rPr lang="en-US" sz="1960" dirty="0"/>
              <a:t>inputs, such as the size of their workforce or the fixed amount of capital </a:t>
            </a:r>
            <a:r>
              <a:rPr lang="en-US" sz="1960" dirty="0" smtClean="0"/>
              <a:t>equipment they </a:t>
            </a:r>
            <a:r>
              <a:rPr lang="en-US" sz="1960" dirty="0"/>
              <a:t>employ. For example, in agricultural farming, the supply of fresh </a:t>
            </a:r>
            <a:r>
              <a:rPr lang="en-US" sz="1960" dirty="0" smtClean="0"/>
              <a:t>fruit and vegetables </a:t>
            </a:r>
            <a:r>
              <a:rPr lang="en-US" sz="1960" dirty="0"/>
              <a:t>is dependent on the rime it </a:t>
            </a:r>
            <a:r>
              <a:rPr lang="en-US" sz="1960" dirty="0" smtClean="0"/>
              <a:t>takes </a:t>
            </a:r>
            <a:r>
              <a:rPr lang="en-US" sz="1960" dirty="0"/>
              <a:t>to </a:t>
            </a:r>
            <a:r>
              <a:rPr lang="en-US" sz="1960" dirty="0" smtClean="0"/>
              <a:t>harvest </a:t>
            </a:r>
            <a:r>
              <a:rPr lang="en-US" sz="1960" dirty="0"/>
              <a:t>the products and </a:t>
            </a:r>
            <a:r>
              <a:rPr lang="en-US" sz="1960" dirty="0" smtClean="0"/>
              <a:t>climatic conditions </a:t>
            </a:r>
            <a:r>
              <a:rPr lang="en-US" sz="1960" dirty="0"/>
              <a:t>beyond the control of the suppliers. Hence, supply is Jess </a:t>
            </a:r>
            <a:r>
              <a:rPr lang="en-US" sz="1960" dirty="0" smtClean="0"/>
              <a:t>responsive to changes </a:t>
            </a:r>
            <a:r>
              <a:rPr lang="en-US" sz="1960" dirty="0"/>
              <a:t>in price in the short nm. Supply is more likely to be price elastic in </a:t>
            </a:r>
            <a:r>
              <a:rPr lang="en-US" sz="1960" dirty="0" smtClean="0"/>
              <a:t>the long </a:t>
            </a:r>
            <a:r>
              <a:rPr lang="en-US" sz="1960" dirty="0"/>
              <a:t>run because firms can adjust their levels </a:t>
            </a:r>
            <a:r>
              <a:rPr lang="en-US" sz="1960" dirty="0" smtClean="0"/>
              <a:t>of production </a:t>
            </a:r>
            <a:r>
              <a:rPr lang="en-US" sz="1960" dirty="0"/>
              <a:t>according to </a:t>
            </a:r>
            <a:r>
              <a:rPr lang="en-US" sz="1960" dirty="0" smtClean="0"/>
              <a:t>price changes </a:t>
            </a:r>
            <a:r>
              <a:rPr lang="en-US" sz="1960" dirty="0"/>
              <a:t>in the </a:t>
            </a:r>
            <a:r>
              <a:rPr lang="en-US" sz="1960" dirty="0" smtClean="0"/>
              <a:t>market.</a:t>
            </a:r>
            <a:endParaRPr lang="en-GB" sz="1960" dirty="0"/>
          </a:p>
        </p:txBody>
      </p:sp>
    </p:spTree>
    <p:extLst>
      <p:ext uri="{BB962C8B-B14F-4D97-AF65-F5344CB8AC3E}">
        <p14:creationId xmlns:p14="http://schemas.microsoft.com/office/powerpoint/2010/main" val="4222130019"/>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2300" dirty="0" smtClean="0"/>
              <a:t>2.3 – Price Elasticity – </a:t>
            </a:r>
            <a:r>
              <a:rPr lang="en-US" sz="2300" dirty="0"/>
              <a:t>Determinants of price elasticity of supply</a:t>
            </a:r>
            <a:endParaRPr lang="en-GB" sz="23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6624736" cy="5586145"/>
          </a:xfrm>
          <a:prstGeom prst="rect">
            <a:avLst/>
          </a:prstGeom>
        </p:spPr>
        <p:txBody>
          <a:bodyPr wrap="square">
            <a:spAutoFit/>
          </a:bodyPr>
          <a:lstStyle/>
          <a:p>
            <a:pPr marL="288925" indent="-274638">
              <a:buClr>
                <a:srgbClr val="00B050"/>
              </a:buClr>
              <a:buFont typeface="Arial" panose="020B0604020202020204" pitchFamily="34" charset="0"/>
              <a:buChar char="•"/>
            </a:pPr>
            <a:r>
              <a:rPr lang="en-US" sz="2100" b="1" dirty="0"/>
              <a:t>The ease and cost of factor substitution</a:t>
            </a:r>
            <a:r>
              <a:rPr lang="en-US" sz="2100" dirty="0"/>
              <a:t> - This refers to the </a:t>
            </a:r>
            <a:r>
              <a:rPr lang="en-US" sz="2100" dirty="0" smtClean="0"/>
              <a:t>extent </a:t>
            </a:r>
            <a:r>
              <a:rPr lang="en-US" sz="2100" dirty="0"/>
              <a:t>to which it </a:t>
            </a:r>
            <a:r>
              <a:rPr lang="en-US" sz="2100" dirty="0" smtClean="0"/>
              <a:t>is possible </a:t>
            </a:r>
            <a:r>
              <a:rPr lang="en-US" sz="2100" dirty="0"/>
              <a:t>to introduce factor resources (such as labour and capital) to the </a:t>
            </a:r>
            <a:r>
              <a:rPr lang="en-US" sz="2100" dirty="0" smtClean="0"/>
              <a:t>production process</a:t>
            </a:r>
            <a:r>
              <a:rPr lang="en-US" sz="2100" dirty="0"/>
              <a:t>. If capital and labour resources are </a:t>
            </a:r>
            <a:r>
              <a:rPr lang="en-US" sz="2100" dirty="0" smtClean="0"/>
              <a:t>occupationally </a:t>
            </a:r>
            <a:r>
              <a:rPr lang="en-US" sz="2100" dirty="0"/>
              <a:t>mobile, this </a:t>
            </a:r>
            <a:r>
              <a:rPr lang="en-US" sz="2100" dirty="0" smtClean="0"/>
              <a:t>means they </a:t>
            </a:r>
            <a:r>
              <a:rPr lang="en-US" sz="2100" dirty="0"/>
              <a:t>can be substituted into the production process easily. </a:t>
            </a:r>
            <a:endParaRPr lang="en-US" sz="2100" dirty="0" smtClean="0"/>
          </a:p>
          <a:p>
            <a:pPr marL="288925" indent="-274638">
              <a:buClr>
                <a:srgbClr val="00B050"/>
              </a:buClr>
              <a:buFont typeface="Arial" panose="020B0604020202020204" pitchFamily="34" charset="0"/>
              <a:buChar char="•"/>
            </a:pPr>
            <a:r>
              <a:rPr lang="en-US" sz="2100" dirty="0" smtClean="0"/>
              <a:t>An </a:t>
            </a:r>
            <a:r>
              <a:rPr lang="en-US" sz="2100" dirty="0"/>
              <a:t>example </a:t>
            </a:r>
            <a:r>
              <a:rPr lang="en-US" sz="2100" dirty="0" smtClean="0"/>
              <a:t>of capital being </a:t>
            </a:r>
            <a:r>
              <a:rPr lang="en-US" sz="2100" dirty="0"/>
              <a:t>occupationally mobile is a publishing company that can switch </a:t>
            </a:r>
            <a:r>
              <a:rPr lang="en-US" sz="2100" dirty="0" smtClean="0"/>
              <a:t>production quite </a:t>
            </a:r>
            <a:r>
              <a:rPr lang="en-US" sz="2100" dirty="0"/>
              <a:t>easily between </a:t>
            </a:r>
            <a:r>
              <a:rPr lang="en-US" sz="2100" dirty="0" smtClean="0"/>
              <a:t>printing </a:t>
            </a:r>
            <a:r>
              <a:rPr lang="en-US" sz="2100" dirty="0"/>
              <a:t>textbooks, magazines, trade journals, calendars </a:t>
            </a:r>
            <a:r>
              <a:rPr lang="en-US" sz="2100" dirty="0" smtClean="0"/>
              <a:t>or greetings </a:t>
            </a:r>
            <a:r>
              <a:rPr lang="en-US" sz="2100" dirty="0"/>
              <a:t>cards. This means the ease of factor substitution in the publishing </a:t>
            </a:r>
            <a:r>
              <a:rPr lang="en-US" sz="2100" dirty="0" smtClean="0"/>
              <a:t>firm makes </a:t>
            </a:r>
            <a:r>
              <a:rPr lang="en-US" sz="2100" dirty="0"/>
              <a:t>supply highly price elastic. By </a:t>
            </a:r>
            <a:r>
              <a:rPr lang="en-US" sz="2100" dirty="0" smtClean="0"/>
              <a:t>contrast, </a:t>
            </a:r>
            <a:r>
              <a:rPr lang="en-US" sz="2100" dirty="0"/>
              <a:t>the PES for a product where </a:t>
            </a:r>
            <a:r>
              <a:rPr lang="en-US" sz="2100" dirty="0" smtClean="0"/>
              <a:t>capital equipment </a:t>
            </a:r>
            <a:r>
              <a:rPr lang="en-US" sz="2100" dirty="0"/>
              <a:t>and labour cannot easily be switched, as the </a:t>
            </a:r>
            <a:r>
              <a:rPr lang="en-US" sz="2100" dirty="0" smtClean="0"/>
              <a:t>production </a:t>
            </a:r>
            <a:r>
              <a:rPr lang="en-US" sz="2100" dirty="0"/>
              <a:t>process </a:t>
            </a:r>
            <a:r>
              <a:rPr lang="en-US" sz="2100" dirty="0" smtClean="0"/>
              <a:t>is inflexible</a:t>
            </a:r>
            <a:r>
              <a:rPr lang="en-US" sz="2100" dirty="0"/>
              <a:t>, will be very low: that is, supply is price inelastic.</a:t>
            </a:r>
            <a:endParaRPr lang="en-GB" sz="210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Image result for book publishing companies in egy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2852935"/>
            <a:ext cx="1872208" cy="187220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8264" y="1266021"/>
            <a:ext cx="1872208" cy="1123324"/>
          </a:xfrm>
          <a:prstGeom prst="rect">
            <a:avLst/>
          </a:prstGeom>
        </p:spPr>
      </p:pic>
      <p:pic>
        <p:nvPicPr>
          <p:cNvPr id="1032" name="Picture 8" descr="Image result for greeting card companies in egyp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201"/>
          <a:stretch/>
        </p:blipFill>
        <p:spPr bwMode="auto">
          <a:xfrm>
            <a:off x="6948264" y="5122676"/>
            <a:ext cx="1871663" cy="1302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1922821"/>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2300" dirty="0" smtClean="0"/>
              <a:t>2.3 – Price Elasticity – </a:t>
            </a:r>
            <a:r>
              <a:rPr lang="en-US" sz="2300" dirty="0"/>
              <a:t>Determinants of price elasticity of supply</a:t>
            </a:r>
            <a:endParaRPr lang="en-GB" sz="23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6624736" cy="5909310"/>
          </a:xfrm>
          <a:prstGeom prst="rect">
            <a:avLst/>
          </a:prstGeom>
        </p:spPr>
        <p:txBody>
          <a:bodyPr wrap="square">
            <a:spAutoFit/>
          </a:bodyPr>
          <a:lstStyle/>
          <a:p>
            <a:pPr marL="14287">
              <a:buClr>
                <a:srgbClr val="00B050"/>
              </a:buClr>
            </a:pPr>
            <a:r>
              <a:rPr lang="en-US" sz="2030" b="1" dirty="0"/>
              <a:t>The </a:t>
            </a:r>
            <a:r>
              <a:rPr lang="en-US" sz="2030" b="1" dirty="0" smtClean="0"/>
              <a:t>value </a:t>
            </a:r>
            <a:r>
              <a:rPr lang="en-US" sz="2030" b="1" dirty="0"/>
              <a:t>of PES to firms</a:t>
            </a:r>
          </a:p>
          <a:p>
            <a:pPr marL="357187" indent="-342900">
              <a:buClr>
                <a:srgbClr val="00B050"/>
              </a:buClr>
              <a:buFont typeface="Wingdings 3" panose="05040102010807070707" pitchFamily="18" charset="2"/>
              <a:buChar char=""/>
            </a:pPr>
            <a:r>
              <a:rPr lang="en-US" sz="2030" dirty="0" smtClean="0"/>
              <a:t>In general, it is preferable for firms to haw a high PES - to be highly responsive to changes in price (and other market conditions). This can help to make the firm more competitive and therefore to generate more sales revenue and profits. Firms can become more responsive to changes in market price in several ways, including:</a:t>
            </a:r>
          </a:p>
          <a:p>
            <a:pPr marL="579438" indent="-274638">
              <a:buClr>
                <a:srgbClr val="00B050"/>
              </a:buClr>
              <a:buFont typeface="Arial" panose="020B0604020202020204" pitchFamily="34" charset="0"/>
              <a:buChar char="•"/>
            </a:pPr>
            <a:r>
              <a:rPr lang="en-US" sz="2030" dirty="0" smtClean="0"/>
              <a:t>Creating </a:t>
            </a:r>
            <a:r>
              <a:rPr lang="en-US" sz="2030" dirty="0"/>
              <a:t>spare capacity</a:t>
            </a:r>
          </a:p>
          <a:p>
            <a:pPr marL="579438" indent="-274638">
              <a:buClr>
                <a:srgbClr val="00B050"/>
              </a:buClr>
              <a:buFont typeface="Arial" panose="020B0604020202020204" pitchFamily="34" charset="0"/>
              <a:buChar char="•"/>
            </a:pPr>
            <a:r>
              <a:rPr lang="en-US" sz="2030" dirty="0" smtClean="0"/>
              <a:t>Keeping </a:t>
            </a:r>
            <a:r>
              <a:rPr lang="en-US" sz="2030" dirty="0"/>
              <a:t>large volumes of </a:t>
            </a:r>
            <a:r>
              <a:rPr lang="en-US" sz="2030" dirty="0" smtClean="0"/>
              <a:t>stocks </a:t>
            </a:r>
            <a:r>
              <a:rPr lang="en-US" sz="2030" dirty="0"/>
              <a:t>(inventories)</a:t>
            </a:r>
          </a:p>
          <a:p>
            <a:pPr marL="579438" indent="-274638">
              <a:buClr>
                <a:srgbClr val="00B050"/>
              </a:buClr>
              <a:buFont typeface="Arial" panose="020B0604020202020204" pitchFamily="34" charset="0"/>
              <a:buChar char="•"/>
            </a:pPr>
            <a:r>
              <a:rPr lang="en-US" sz="2030" dirty="0" smtClean="0"/>
              <a:t>Improving </a:t>
            </a:r>
            <a:r>
              <a:rPr lang="en-US" sz="2030" dirty="0"/>
              <a:t>storage systems to prolong the shelf-life of products</a:t>
            </a:r>
          </a:p>
          <a:p>
            <a:pPr marL="579438" indent="-274638">
              <a:buClr>
                <a:srgbClr val="00B050"/>
              </a:buClr>
              <a:buFont typeface="Arial" panose="020B0604020202020204" pitchFamily="34" charset="0"/>
              <a:buChar char="•"/>
            </a:pPr>
            <a:r>
              <a:rPr lang="en-US" sz="2030" dirty="0" smtClean="0"/>
              <a:t>Adopting </a:t>
            </a:r>
            <a:r>
              <a:rPr lang="en-US" sz="2030" dirty="0"/>
              <a:t>or upgrading to the latest technology</a:t>
            </a:r>
          </a:p>
          <a:p>
            <a:pPr marL="579438" indent="-274638">
              <a:buClr>
                <a:srgbClr val="00B050"/>
              </a:buClr>
              <a:buFont typeface="Arial" panose="020B0604020202020204" pitchFamily="34" charset="0"/>
              <a:buChar char="•"/>
            </a:pPr>
            <a:r>
              <a:rPr lang="en-US" sz="2030" dirty="0" smtClean="0"/>
              <a:t>Improving </a:t>
            </a:r>
            <a:r>
              <a:rPr lang="en-US" sz="2030" dirty="0"/>
              <a:t>distribution systems (how the products </a:t>
            </a:r>
            <a:r>
              <a:rPr lang="en-US" sz="2030" dirty="0" smtClean="0"/>
              <a:t>get </a:t>
            </a:r>
            <a:r>
              <a:rPr lang="en-US" sz="2030" dirty="0"/>
              <a:t>to the customers)</a:t>
            </a:r>
          </a:p>
          <a:p>
            <a:pPr marL="579438" indent="-274638">
              <a:buClr>
                <a:srgbClr val="00B050"/>
              </a:buClr>
              <a:buFont typeface="Arial" panose="020B0604020202020204" pitchFamily="34" charset="0"/>
              <a:buChar char="•"/>
            </a:pPr>
            <a:r>
              <a:rPr lang="en-US" sz="2030" dirty="0" smtClean="0"/>
              <a:t>Developing </a:t>
            </a:r>
            <a:r>
              <a:rPr lang="en-US" sz="2030" dirty="0"/>
              <a:t>and training employees to </a:t>
            </a:r>
            <a:r>
              <a:rPr lang="en-US" sz="2030" dirty="0" smtClean="0"/>
              <a:t>improve </a:t>
            </a:r>
            <a:r>
              <a:rPr lang="en-US" sz="2030" dirty="0"/>
              <a:t>labour occupational mobility (</a:t>
            </a:r>
            <a:r>
              <a:rPr lang="en-US" sz="2030" dirty="0" smtClean="0"/>
              <a:t>to perform </a:t>
            </a:r>
            <a:r>
              <a:rPr lang="en-US" sz="2030" dirty="0"/>
              <a:t>a range of jobs).</a:t>
            </a:r>
            <a:endParaRPr lang="en-GB" sz="2030" dirty="0"/>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0" name="Picture 6" descr="Image result for book publishing companies in egyp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264" y="2852935"/>
            <a:ext cx="1872208" cy="187220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8264" y="1266021"/>
            <a:ext cx="1872208" cy="1123324"/>
          </a:xfrm>
          <a:prstGeom prst="rect">
            <a:avLst/>
          </a:prstGeom>
        </p:spPr>
      </p:pic>
      <p:pic>
        <p:nvPicPr>
          <p:cNvPr id="1032" name="Picture 8" descr="Image result for greeting card companies in egyp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201"/>
          <a:stretch/>
        </p:blipFill>
        <p:spPr bwMode="auto">
          <a:xfrm>
            <a:off x="6948264" y="5122676"/>
            <a:ext cx="1871663" cy="1302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268779"/>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8859452" cy="548680"/>
          </a:xfrm>
        </p:spPr>
        <p:txBody>
          <a:bodyPr>
            <a:noAutofit/>
          </a:bodyPr>
          <a:lstStyle/>
          <a:p>
            <a:r>
              <a:rPr lang="en-US" sz="2400" dirty="0" smtClean="0"/>
              <a:t>2.3 – Price Elasticity – Price </a:t>
            </a:r>
            <a:r>
              <a:rPr lang="en-US" sz="2400" dirty="0"/>
              <a:t>elasticity of </a:t>
            </a:r>
            <a:r>
              <a:rPr lang="en-US" sz="2400" dirty="0" smtClean="0"/>
              <a:t>supply - Questions</a:t>
            </a:r>
            <a:endParaRPr lang="en-GB" sz="2400" dirty="0"/>
          </a:p>
        </p:txBody>
      </p:sp>
      <p:sp>
        <p:nvSpPr>
          <p:cNvPr id="5" name="Round Same Side Corner Rectangle 4">
            <a:hlinkClick r:id="" action="ppaction://noaction"/>
          </p:cNvPr>
          <p:cNvSpPr/>
          <p:nvPr/>
        </p:nvSpPr>
        <p:spPr>
          <a:xfrm>
            <a:off x="7020272" y="617838"/>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47</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323528" y="1086991"/>
            <a:ext cx="8424936" cy="5509200"/>
          </a:xfrm>
          <a:prstGeom prst="rect">
            <a:avLst/>
          </a:prstGeom>
        </p:spPr>
        <p:txBody>
          <a:bodyPr wrap="square">
            <a:spAutoFit/>
          </a:bodyPr>
          <a:lstStyle/>
          <a:p>
            <a:pPr marL="14287">
              <a:buClr>
                <a:srgbClr val="00B050"/>
              </a:buClr>
            </a:pPr>
            <a:r>
              <a:rPr lang="en-US" sz="1760" dirty="0">
                <a:solidFill>
                  <a:srgbClr val="FF0000"/>
                </a:solidFill>
              </a:rPr>
              <a:t>Exam practice</a:t>
            </a:r>
          </a:p>
          <a:p>
            <a:pPr marL="357187" indent="-342900">
              <a:buClr>
                <a:srgbClr val="00B050"/>
              </a:buClr>
              <a:buFont typeface="Wingdings 3" panose="05040102010807070707" pitchFamily="18" charset="2"/>
              <a:buChar char=""/>
            </a:pPr>
            <a:r>
              <a:rPr lang="en-US" sz="1760" dirty="0">
                <a:solidFill>
                  <a:srgbClr val="FF0000"/>
                </a:solidFill>
              </a:rPr>
              <a:t>Explain whether the price elasticity of supply (PES) of the following products </a:t>
            </a:r>
            <a:r>
              <a:rPr lang="en-US" sz="1760" dirty="0" smtClean="0">
                <a:solidFill>
                  <a:srgbClr val="FF0000"/>
                </a:solidFill>
              </a:rPr>
              <a:t>is relatively </a:t>
            </a:r>
            <a:r>
              <a:rPr lang="en-US" sz="1760" dirty="0">
                <a:solidFill>
                  <a:srgbClr val="FF0000"/>
                </a:solidFill>
              </a:rPr>
              <a:t>elastic or inelastic.</a:t>
            </a:r>
          </a:p>
          <a:p>
            <a:pPr marL="625475" indent="-274638">
              <a:buClr>
                <a:srgbClr val="00B050"/>
              </a:buClr>
              <a:buFont typeface="+mj-lt"/>
              <a:buAutoNum type="arabicPeriod"/>
              <a:tabLst>
                <a:tab pos="2346325" algn="l"/>
              </a:tabLst>
            </a:pPr>
            <a:r>
              <a:rPr lang="en-US" sz="1760" dirty="0" smtClean="0">
                <a:solidFill>
                  <a:srgbClr val="FF0000"/>
                </a:solidFill>
              </a:rPr>
              <a:t>Bananas 	[4]</a:t>
            </a:r>
            <a:endParaRPr lang="en-US" sz="1760" dirty="0">
              <a:solidFill>
                <a:srgbClr val="FF0000"/>
              </a:solidFill>
            </a:endParaRPr>
          </a:p>
          <a:p>
            <a:pPr marL="625475" indent="-274638">
              <a:buClr>
                <a:srgbClr val="00B050"/>
              </a:buClr>
              <a:buFont typeface="+mj-lt"/>
              <a:buAutoNum type="arabicPeriod"/>
              <a:tabLst>
                <a:tab pos="2346325" algn="l"/>
              </a:tabLst>
            </a:pPr>
            <a:r>
              <a:rPr lang="en-US" sz="1760" dirty="0" smtClean="0">
                <a:solidFill>
                  <a:srgbClr val="FF0000"/>
                </a:solidFill>
              </a:rPr>
              <a:t>Fresh </a:t>
            </a:r>
            <a:r>
              <a:rPr lang="en-US" sz="1760" dirty="0">
                <a:solidFill>
                  <a:srgbClr val="FF0000"/>
                </a:solidFill>
              </a:rPr>
              <a:t>flowers </a:t>
            </a:r>
            <a:r>
              <a:rPr lang="en-US" sz="1760" dirty="0" smtClean="0">
                <a:solidFill>
                  <a:srgbClr val="FF0000"/>
                </a:solidFill>
              </a:rPr>
              <a:t>	[4]</a:t>
            </a:r>
            <a:endParaRPr lang="en-US" sz="1760" dirty="0">
              <a:solidFill>
                <a:srgbClr val="FF0000"/>
              </a:solidFill>
            </a:endParaRPr>
          </a:p>
          <a:p>
            <a:pPr marL="625475" indent="-274638">
              <a:buClr>
                <a:srgbClr val="00B050"/>
              </a:buClr>
              <a:buFont typeface="+mj-lt"/>
              <a:buAutoNum type="arabicPeriod"/>
              <a:tabLst>
                <a:tab pos="2346325" algn="l"/>
              </a:tabLst>
            </a:pPr>
            <a:r>
              <a:rPr lang="en-US" sz="1760" dirty="0" smtClean="0">
                <a:solidFill>
                  <a:srgbClr val="FF0000"/>
                </a:solidFill>
              </a:rPr>
              <a:t>Computers 	[4] </a:t>
            </a:r>
          </a:p>
          <a:p>
            <a:pPr marL="625475" indent="-274638">
              <a:buClr>
                <a:srgbClr val="00B050"/>
              </a:buClr>
              <a:buFont typeface="+mj-lt"/>
              <a:buAutoNum type="arabicPeriod"/>
              <a:tabLst>
                <a:tab pos="2346325" algn="l"/>
              </a:tabLst>
            </a:pPr>
            <a:r>
              <a:rPr lang="en-US" sz="1760" dirty="0" smtClean="0">
                <a:solidFill>
                  <a:srgbClr val="FF0000"/>
                </a:solidFill>
              </a:rPr>
              <a:t>Coal	[4]</a:t>
            </a:r>
          </a:p>
          <a:p>
            <a:pPr>
              <a:buClr>
                <a:srgbClr val="00B050"/>
              </a:buClr>
              <a:tabLst>
                <a:tab pos="2346325" algn="l"/>
              </a:tabLst>
            </a:pPr>
            <a:r>
              <a:rPr lang="en-US" sz="1760" b="1" dirty="0" smtClean="0">
                <a:solidFill>
                  <a:srgbClr val="FF0000"/>
                </a:solidFill>
              </a:rPr>
              <a:t>Chapter review questions</a:t>
            </a:r>
          </a:p>
          <a:p>
            <a:pPr marL="685800" indent="-457200">
              <a:buClr>
                <a:srgbClr val="00B050"/>
              </a:buClr>
              <a:buFont typeface="+mj-lt"/>
              <a:buAutoNum type="arabicPeriod"/>
              <a:tabLst>
                <a:tab pos="2346325" algn="l"/>
              </a:tabLst>
            </a:pPr>
            <a:r>
              <a:rPr lang="en-US" sz="1760" dirty="0" smtClean="0">
                <a:solidFill>
                  <a:srgbClr val="FF0000"/>
                </a:solidFill>
              </a:rPr>
              <a:t>What is meant by price elasticity of demand (PED) and how is it calculated?</a:t>
            </a:r>
          </a:p>
          <a:p>
            <a:pPr marL="685800" indent="-457200">
              <a:buClr>
                <a:srgbClr val="00B050"/>
              </a:buClr>
              <a:buFont typeface="+mj-lt"/>
              <a:buAutoNum type="arabicPeriod"/>
              <a:tabLst>
                <a:tab pos="2346325" algn="l"/>
              </a:tabLst>
            </a:pPr>
            <a:r>
              <a:rPr lang="en-US" sz="1760" dirty="0" smtClean="0">
                <a:solidFill>
                  <a:srgbClr val="FF0000"/>
                </a:solidFill>
              </a:rPr>
              <a:t>How </a:t>
            </a:r>
            <a:r>
              <a:rPr lang="en-US" sz="1760" dirty="0">
                <a:solidFill>
                  <a:srgbClr val="FF0000"/>
                </a:solidFill>
              </a:rPr>
              <a:t>might knowledge of PED be of value to firms?</a:t>
            </a:r>
          </a:p>
          <a:p>
            <a:pPr marL="685800" indent="-457200">
              <a:buClr>
                <a:srgbClr val="00B050"/>
              </a:buClr>
              <a:buFont typeface="+mj-lt"/>
              <a:buAutoNum type="arabicPeriod"/>
              <a:tabLst>
                <a:tab pos="2346325" algn="l"/>
              </a:tabLst>
            </a:pPr>
            <a:r>
              <a:rPr lang="en-US" sz="1760" dirty="0" smtClean="0">
                <a:solidFill>
                  <a:srgbClr val="FF0000"/>
                </a:solidFill>
              </a:rPr>
              <a:t>How </a:t>
            </a:r>
            <a:r>
              <a:rPr lang="en-US" sz="1760" dirty="0">
                <a:solidFill>
                  <a:srgbClr val="FF0000"/>
                </a:solidFill>
              </a:rPr>
              <a:t>might knowledge of PED be of value to the government?</a:t>
            </a:r>
          </a:p>
          <a:p>
            <a:pPr marL="685800" indent="-457200">
              <a:buClr>
                <a:srgbClr val="00B050"/>
              </a:buClr>
              <a:buFont typeface="+mj-lt"/>
              <a:buAutoNum type="arabicPeriod"/>
              <a:tabLst>
                <a:tab pos="2346325" algn="l"/>
              </a:tabLst>
            </a:pPr>
            <a:r>
              <a:rPr lang="en-US" sz="1760" dirty="0" smtClean="0">
                <a:solidFill>
                  <a:srgbClr val="FF0000"/>
                </a:solidFill>
              </a:rPr>
              <a:t>Why </a:t>
            </a:r>
            <a:r>
              <a:rPr lang="en-US" sz="1760" dirty="0">
                <a:solidFill>
                  <a:srgbClr val="FF0000"/>
                </a:solidFill>
              </a:rPr>
              <a:t>should firms raise prices for products with price inelastic demand?</a:t>
            </a:r>
          </a:p>
          <a:p>
            <a:pPr marL="685800" indent="-457200">
              <a:buClr>
                <a:srgbClr val="00B050"/>
              </a:buClr>
              <a:buFont typeface="+mj-lt"/>
              <a:buAutoNum type="arabicPeriod"/>
              <a:tabLst>
                <a:tab pos="2346325" algn="l"/>
              </a:tabLst>
            </a:pPr>
            <a:r>
              <a:rPr lang="en-US" sz="1760" dirty="0" smtClean="0">
                <a:solidFill>
                  <a:srgbClr val="FF0000"/>
                </a:solidFill>
              </a:rPr>
              <a:t>Use </a:t>
            </a:r>
            <a:r>
              <a:rPr lang="en-US" sz="1760" dirty="0">
                <a:solidFill>
                  <a:srgbClr val="FF0000"/>
                </a:solidFill>
              </a:rPr>
              <a:t>a diagram to show the difference between perfectly price elastic </a:t>
            </a:r>
            <a:r>
              <a:rPr lang="en-US" sz="1760" dirty="0" smtClean="0">
                <a:solidFill>
                  <a:srgbClr val="FF0000"/>
                </a:solidFill>
              </a:rPr>
              <a:t>demand, unitary </a:t>
            </a:r>
            <a:r>
              <a:rPr lang="en-US" sz="1760" dirty="0">
                <a:solidFill>
                  <a:srgbClr val="FF0000"/>
                </a:solidFill>
              </a:rPr>
              <a:t>PED and price inelastic demand.</a:t>
            </a:r>
          </a:p>
          <a:p>
            <a:pPr marL="685800" indent="-457200">
              <a:buClr>
                <a:srgbClr val="00B050"/>
              </a:buClr>
              <a:buFont typeface="+mj-lt"/>
              <a:buAutoNum type="arabicPeriod"/>
              <a:tabLst>
                <a:tab pos="2346325" algn="l"/>
              </a:tabLst>
            </a:pPr>
            <a:r>
              <a:rPr lang="en-US" sz="1760" dirty="0" smtClean="0">
                <a:solidFill>
                  <a:srgbClr val="FF0000"/>
                </a:solidFill>
              </a:rPr>
              <a:t>What </a:t>
            </a:r>
            <a:r>
              <a:rPr lang="en-US" sz="1760" dirty="0">
                <a:solidFill>
                  <a:srgbClr val="FF0000"/>
                </a:solidFill>
              </a:rPr>
              <a:t>are the key determinants of PED?</a:t>
            </a:r>
          </a:p>
          <a:p>
            <a:pPr marL="685800" indent="-457200">
              <a:buClr>
                <a:srgbClr val="00B050"/>
              </a:buClr>
              <a:buFont typeface="+mj-lt"/>
              <a:buAutoNum type="arabicPeriod"/>
              <a:tabLst>
                <a:tab pos="2346325" algn="l"/>
              </a:tabLst>
            </a:pPr>
            <a:r>
              <a:rPr lang="en-US" sz="1760" dirty="0" smtClean="0">
                <a:solidFill>
                  <a:srgbClr val="FF0000"/>
                </a:solidFill>
              </a:rPr>
              <a:t>What </a:t>
            </a:r>
            <a:r>
              <a:rPr lang="en-US" sz="1760" dirty="0">
                <a:solidFill>
                  <a:srgbClr val="FF0000"/>
                </a:solidFill>
              </a:rPr>
              <a:t>is meant by price elasticity of supply (PES) and how is it calculated?</a:t>
            </a:r>
          </a:p>
          <a:p>
            <a:pPr marL="685800" indent="-457200">
              <a:buClr>
                <a:srgbClr val="00B050"/>
              </a:buClr>
              <a:buFont typeface="+mj-lt"/>
              <a:buAutoNum type="arabicPeriod"/>
              <a:tabLst>
                <a:tab pos="2346325" algn="l"/>
              </a:tabLst>
            </a:pPr>
            <a:r>
              <a:rPr lang="en-US" sz="1760" dirty="0" smtClean="0">
                <a:solidFill>
                  <a:srgbClr val="FF0000"/>
                </a:solidFill>
              </a:rPr>
              <a:t>Use </a:t>
            </a:r>
            <a:r>
              <a:rPr lang="en-US" sz="1760" dirty="0">
                <a:solidFill>
                  <a:srgbClr val="FF0000"/>
                </a:solidFill>
              </a:rPr>
              <a:t>a diagram to distinguish between price elastic PES and price inelastic PES.</a:t>
            </a:r>
          </a:p>
          <a:p>
            <a:pPr marL="685800" indent="-457200">
              <a:buClr>
                <a:srgbClr val="00B050"/>
              </a:buClr>
              <a:buFont typeface="+mj-lt"/>
              <a:buAutoNum type="arabicPeriod"/>
              <a:tabLst>
                <a:tab pos="2346325" algn="l"/>
              </a:tabLst>
            </a:pPr>
            <a:r>
              <a:rPr lang="en-US" sz="1760" dirty="0" smtClean="0">
                <a:solidFill>
                  <a:srgbClr val="FF0000"/>
                </a:solidFill>
              </a:rPr>
              <a:t>If </a:t>
            </a:r>
            <a:r>
              <a:rPr lang="en-US" sz="1760" dirty="0">
                <a:solidFill>
                  <a:srgbClr val="FF0000"/>
                </a:solidFill>
              </a:rPr>
              <a:t>a product has a PES value of 0, what does this actually mean?</a:t>
            </a:r>
          </a:p>
          <a:p>
            <a:pPr marL="685800" indent="-457200">
              <a:buClr>
                <a:srgbClr val="00B050"/>
              </a:buClr>
              <a:buFont typeface="+mj-lt"/>
              <a:buAutoNum type="arabicPeriod"/>
              <a:tabLst>
                <a:tab pos="2346325" algn="l"/>
              </a:tabLst>
            </a:pPr>
            <a:r>
              <a:rPr lang="en-US" sz="1760" dirty="0" smtClean="0">
                <a:solidFill>
                  <a:srgbClr val="FF0000"/>
                </a:solidFill>
              </a:rPr>
              <a:t>What </a:t>
            </a:r>
            <a:r>
              <a:rPr lang="en-US" sz="1760" dirty="0">
                <a:solidFill>
                  <a:srgbClr val="FF0000"/>
                </a:solidFill>
              </a:rPr>
              <a:t>are the key determinants of PES?</a:t>
            </a:r>
            <a:endParaRPr lang="en-GB" sz="1760" dirty="0">
              <a:solidFill>
                <a:srgbClr val="FF0000"/>
              </a:solidFill>
            </a:endParaRPr>
          </a:p>
        </p:txBody>
      </p:sp>
      <p:sp>
        <p:nvSpPr>
          <p:cNvPr id="2" name="AutoShape 2" descr="Image result for book publishing companies in egyp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TextBox 2">
            <a:hlinkClick r:id="rId3" action="ppaction://hlinkfile"/>
          </p:cNvPr>
          <p:cNvSpPr txBox="1"/>
          <p:nvPr/>
        </p:nvSpPr>
        <p:spPr>
          <a:xfrm>
            <a:off x="8316416" y="1700808"/>
            <a:ext cx="529312" cy="769441"/>
          </a:xfrm>
          <a:prstGeom prst="rect">
            <a:avLst/>
          </a:prstGeom>
          <a:noFill/>
        </p:spPr>
        <p:txBody>
          <a:bodyPr wrap="none" rtlCol="0">
            <a:spAutoFit/>
          </a:bodyPr>
          <a:lstStyle/>
          <a:p>
            <a:r>
              <a:rPr lang="en-GB" sz="4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53711254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LO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58569</TotalTime>
  <Words>17578</Words>
  <Application>Microsoft Office PowerPoint</Application>
  <PresentationFormat>On-screen Show (4:3)</PresentationFormat>
  <Paragraphs>1393</Paragraphs>
  <Slides>127</Slides>
  <Notes>127</Notes>
  <HiddenSlides>0</HiddenSlides>
  <MMClips>2</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127</vt:i4>
      </vt:variant>
    </vt:vector>
  </HeadingPairs>
  <TitlesOfParts>
    <vt:vector size="137" baseType="lpstr">
      <vt:lpstr>Arial</vt:lpstr>
      <vt:lpstr>Calibri</vt:lpstr>
      <vt:lpstr>Cambria Math</vt:lpstr>
      <vt:lpstr>Courier New</vt:lpstr>
      <vt:lpstr>Lucida Sans Unicode</vt:lpstr>
      <vt:lpstr>Times New Roman</vt:lpstr>
      <vt:lpstr>Verdana</vt:lpstr>
      <vt:lpstr>Wingdings 2</vt:lpstr>
      <vt:lpstr>Wingdings 3</vt:lpstr>
      <vt:lpstr>Enderoth</vt:lpstr>
      <vt:lpstr>PowerPoint Presentation</vt:lpstr>
      <vt:lpstr>Course Specification</vt:lpstr>
      <vt:lpstr>Exam Assessment</vt:lpstr>
      <vt:lpstr>Syllabus Aims</vt:lpstr>
      <vt:lpstr>Syllabus Objectives</vt:lpstr>
      <vt:lpstr>Syllabus Weightings</vt:lpstr>
      <vt:lpstr>Grade Descriptors</vt:lpstr>
      <vt:lpstr>Grade Descriptors – Grade C</vt:lpstr>
      <vt:lpstr>Grade Descriptors – Grade F</vt:lpstr>
      <vt:lpstr>2.1 - The allocation of resources: how the market works; market failure</vt:lpstr>
      <vt:lpstr>2.1 - The Allocation of Resources: Key Terms</vt:lpstr>
      <vt:lpstr>2.1 – Economic Systems</vt:lpstr>
      <vt:lpstr>2.1 – Economic Systems</vt:lpstr>
      <vt:lpstr>2.1 – Economic Systems</vt:lpstr>
      <vt:lpstr>2.1 – Planned Economic System</vt:lpstr>
      <vt:lpstr>2.1 – Planned Economic System</vt:lpstr>
      <vt:lpstr>2.1 – Planned Economic System - Advantages</vt:lpstr>
      <vt:lpstr>2.1 – Planned Economic System - Advantages</vt:lpstr>
      <vt:lpstr>2.1 – Planned Economic System</vt:lpstr>
      <vt:lpstr>2.1 – Planned Economic System - Disadvantages</vt:lpstr>
      <vt:lpstr>2.1 – Planned Economic System - Disadvantages</vt:lpstr>
      <vt:lpstr>2.1 – Planned Economic System – Market System</vt:lpstr>
      <vt:lpstr>2.1 – Planned Economic System – Market System</vt:lpstr>
      <vt:lpstr>2.1 – Planned Economic System – Market System</vt:lpstr>
      <vt:lpstr>2.1 – Planned Economic System – Market System</vt:lpstr>
      <vt:lpstr>2.1 – Planned Economic System – Market System</vt:lpstr>
      <vt:lpstr>2.1 – Planned Economic System – Mixed System</vt:lpstr>
      <vt:lpstr>2.1 – Planned Economic System – Mixed System</vt:lpstr>
      <vt:lpstr>2.1 – Planned Economic System – Mixed System</vt:lpstr>
      <vt:lpstr>2.1 – Planned Economic System – Mixed System</vt:lpstr>
      <vt:lpstr>PowerPoint Presentation</vt:lpstr>
      <vt:lpstr>Key Terms</vt:lpstr>
      <vt:lpstr>2.2 – Meaning of Demand and Supply</vt:lpstr>
      <vt:lpstr>2.2 – Demand and Supply – Demand Curves</vt:lpstr>
      <vt:lpstr>2.2 – Demand and Supply – Demand Curves</vt:lpstr>
      <vt:lpstr>2.2 – Demand and Supply – Demand Determinants</vt:lpstr>
      <vt:lpstr>2.2 – Demand and Supply – Demand Determinants</vt:lpstr>
      <vt:lpstr>2.2 – Demand and Supply – Demand Determinants</vt:lpstr>
      <vt:lpstr>2.2 – Demand and Supply – Demand Determinants</vt:lpstr>
      <vt:lpstr>2.2 – Demand and Supply – Movements in Demand</vt:lpstr>
      <vt:lpstr>2.2 – Demand and Supply – Movements in Demand</vt:lpstr>
      <vt:lpstr>2.2 – Demand and Supply – Movements in Demand</vt:lpstr>
      <vt:lpstr>2.2 – Demand and Supply – Activity and Exam</vt:lpstr>
      <vt:lpstr>2.2 – Demand and Supply – Meaning of Supply</vt:lpstr>
      <vt:lpstr>2.2 – Demand and Supply – Meaning of Supply</vt:lpstr>
      <vt:lpstr>2.2 – Demand and Supply – Determinants of Supply</vt:lpstr>
      <vt:lpstr>2.2 – Demand and Supply – Determinants of Supply</vt:lpstr>
      <vt:lpstr>2.2 – Demand and Supply – Movements and Shifts in Supply</vt:lpstr>
      <vt:lpstr>2.2 – Demand and Supply – Shifts in Supply</vt:lpstr>
      <vt:lpstr>2.2 – Demand and Supply – Shifts in Supply</vt:lpstr>
      <vt:lpstr>2.2 – Demand and Supply – Shifts in Supply</vt:lpstr>
      <vt:lpstr>2.2 – Demand and Supply – Market Equilibrium</vt:lpstr>
      <vt:lpstr>2.2 – Demand and Supply – Market Equilibrium</vt:lpstr>
      <vt:lpstr>2.2 – Demand and Supply – Market Equilibrium</vt:lpstr>
      <vt:lpstr>2.2 – Demand and Supply – Market Equilibrium</vt:lpstr>
      <vt:lpstr>2.2 – Demand and Supply – Market Equilibrium</vt:lpstr>
      <vt:lpstr>2.2 – Demand and Supply – Market Equilibrium</vt:lpstr>
      <vt:lpstr>2.2 – Demand and Supply – Market Equilibrium</vt:lpstr>
      <vt:lpstr>2.3 – Price Elasticity – Elasticity of Demand</vt:lpstr>
      <vt:lpstr>2.3 – Price Elasticity – Key Terms</vt:lpstr>
      <vt:lpstr>2.3 – Price Elasticity – Elasticity of Demand</vt:lpstr>
      <vt:lpstr>2.3 – Price Elasticity – Elasticity of Demand</vt:lpstr>
      <vt:lpstr>2.3 – Price Elasticity – Uses of Elasticity of Demand</vt:lpstr>
      <vt:lpstr>2.3 – Price Elasticity – Uses of Elasticity of Demand</vt:lpstr>
      <vt:lpstr>2.3 – Price Elasticity – Calculating the Elasticity of Demand</vt:lpstr>
      <vt:lpstr>2.3 – Price Elasticity – Calculating the Elasticity of Demand</vt:lpstr>
      <vt:lpstr>2.3 – Price Elasticity – Interpreting PED Calculations</vt:lpstr>
      <vt:lpstr>2.3 – Price Elasticity – Interpreting PED Calculations</vt:lpstr>
      <vt:lpstr>2.3 – Price Elasticity – Interpreting PED Calculations</vt:lpstr>
      <vt:lpstr>2.3 – Price Elasticity – Interpreting PED Calculations</vt:lpstr>
      <vt:lpstr>2.3 – Price Elasticity – Interpreting PED Calculations</vt:lpstr>
      <vt:lpstr>2.3 – Price Elasticity – Interpreting PED Calculations</vt:lpstr>
      <vt:lpstr>2.3 – Price Elasticity – Interpreting PED Calculations</vt:lpstr>
      <vt:lpstr>2.3 – Price Elasticity – Determinants of Price Elasticity of Demand</vt:lpstr>
      <vt:lpstr>2.3 – Price Elasticity – Determinants of Price Elasticity of Demand</vt:lpstr>
      <vt:lpstr>2.3 – Price Elasticity – Determinants of Price Elasticity of Demand</vt:lpstr>
      <vt:lpstr>2.3 – Price Elasticity – Determinants of Price Elasticity of Demand</vt:lpstr>
      <vt:lpstr>2.3 – Price Elasticity – Determinants of Price Elasticity of Demand</vt:lpstr>
      <vt:lpstr>2.3 – Price Elasticity – Determinants of Price Elasticity of Demand</vt:lpstr>
      <vt:lpstr>2.3 – Price Elasticity – PED, consumer expenditure and revenue changes</vt:lpstr>
      <vt:lpstr>2.3 – Price Elasticity – PED, consumer expenditure and revenue changes</vt:lpstr>
      <vt:lpstr>2.3 – Price Elasticity – PED, consumer expenditure and revenue changes</vt:lpstr>
      <vt:lpstr>2.3 – Price Elasticity – PED, consumer expenditure and revenue changes</vt:lpstr>
      <vt:lpstr>2.3 – Price Elasticity – PED, consumer expenditure and revenue changes</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Price Elasticity of Supply</vt:lpstr>
      <vt:lpstr>2.3 – Price Elasticity – Determinants of price elasticity of supply</vt:lpstr>
      <vt:lpstr>2.3 – Price Elasticity – Determinants of price elasticity of supply</vt:lpstr>
      <vt:lpstr>2.3 – Price Elasticity – Determinants of price elasticity of supply</vt:lpstr>
      <vt:lpstr>2.3 – Price Elasticity – Determinants of price elasticity of supply</vt:lpstr>
      <vt:lpstr>2.3 – Price Elasticity – Price elasticity of supply - Questions</vt:lpstr>
      <vt:lpstr>2.4 – Market Failure – Key Terms</vt:lpstr>
      <vt:lpstr>2.4 – Market Failure – Key Terms</vt:lpstr>
      <vt:lpstr>2.4 – Market Failure</vt:lpstr>
      <vt:lpstr>2.4 – Market Failure - Private and Social Costs</vt:lpstr>
      <vt:lpstr>2.4 – Market Failure – Government Intervention</vt:lpstr>
      <vt:lpstr>2.4 – Market Failure – Government Intervention</vt:lpstr>
      <vt:lpstr>2.4 – Market Failure – Government Intervention</vt:lpstr>
      <vt:lpstr>2.4 – Market Failure – Government Intervention</vt:lpstr>
      <vt:lpstr>2.4 – Market Failure – Government Intervention</vt:lpstr>
      <vt:lpstr>2.4 – Market Failure – Government Intervention</vt:lpstr>
      <vt:lpstr>2.4 – Market Failure – Government Intervention</vt:lpstr>
      <vt:lpstr>2.4 – Market Failure – Government Intervention</vt:lpstr>
      <vt:lpstr>2.4 – Market Failure – Government Intervention</vt:lpstr>
      <vt:lpstr>2.4 – Market Failure – Government Intervention</vt:lpstr>
      <vt:lpstr>2.4 – Market Failure – Advantages of Education and Advertising</vt:lpstr>
      <vt:lpstr>2.4 – Market Failure – Conserving vs Using Resources</vt:lpstr>
      <vt:lpstr>2.4 – Market Failure – Case Study – Deep Water Horizon</vt:lpstr>
      <vt:lpstr>2.4 – Market Failure – Case Study – Deep Water Horizon</vt:lpstr>
      <vt:lpstr>2.4 – Market Failure – Exam Practice</vt:lpstr>
      <vt:lpstr>2.4 – Market Failure – Case Study - Brazil</vt:lpstr>
      <vt:lpstr>2.4 – Market Failure – Private and Social Benefits</vt:lpstr>
      <vt:lpstr>2.4 – Market Failure – Private and Social Benefits</vt:lpstr>
      <vt:lpstr>2.4 – Market Failure – Private and Social Benefits</vt:lpstr>
      <vt:lpstr>2.4 – Market Failure – Private and Social Benefits</vt:lpstr>
      <vt:lpstr>2.4 – Public Expenditure vs. Private Expenditure</vt:lpstr>
      <vt:lpstr>2.4 – Public Expenditure vs. Private Expenditure</vt:lpstr>
      <vt:lpstr>2.4 – Public Expenditure vs. Private Expenditure - Exam</vt:lpstr>
      <vt:lpstr>2 – Exam Questions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LO2</dc:title>
  <dc:subject>eBusiness</dc:subject>
  <dc:creator>Enderoth</dc:creator>
  <cp:lastModifiedBy>Stephen Rafferty</cp:lastModifiedBy>
  <cp:revision>1727</cp:revision>
  <cp:lastPrinted>2014-01-22T18:25:48Z</cp:lastPrinted>
  <dcterms:created xsi:type="dcterms:W3CDTF">2008-03-12T11:01:44Z</dcterms:created>
  <dcterms:modified xsi:type="dcterms:W3CDTF">2018-08-03T18:11:27Z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